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256" r:id="rId2"/>
    <p:sldId id="258" r:id="rId3"/>
    <p:sldId id="259" r:id="rId4"/>
    <p:sldId id="260" r:id="rId5"/>
    <p:sldId id="333" r:id="rId6"/>
    <p:sldId id="262" r:id="rId7"/>
    <p:sldId id="313" r:id="rId8"/>
    <p:sldId id="314" r:id="rId9"/>
    <p:sldId id="315"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8" r:id="rId23"/>
    <p:sldId id="288" r:id="rId24"/>
    <p:sldId id="289" r:id="rId25"/>
    <p:sldId id="295" r:id="rId26"/>
    <p:sldId id="296" r:id="rId27"/>
    <p:sldId id="297" r:id="rId28"/>
    <p:sldId id="298" r:id="rId29"/>
    <p:sldId id="299" r:id="rId30"/>
    <p:sldId id="300" r:id="rId31"/>
    <p:sldId id="302" r:id="rId32"/>
    <p:sldId id="303" r:id="rId33"/>
    <p:sldId id="304" r:id="rId34"/>
    <p:sldId id="321" r:id="rId35"/>
    <p:sldId id="307" r:id="rId36"/>
    <p:sldId id="308" r:id="rId37"/>
    <p:sldId id="309" r:id="rId38"/>
    <p:sldId id="310" r:id="rId39"/>
    <p:sldId id="311" r:id="rId40"/>
    <p:sldId id="312" r:id="rId41"/>
    <p:sldId id="276" r:id="rId42"/>
    <p:sldId id="280" r:id="rId43"/>
    <p:sldId id="281" r:id="rId44"/>
    <p:sldId id="282" r:id="rId45"/>
    <p:sldId id="285" r:id="rId46"/>
    <p:sldId id="290" r:id="rId47"/>
    <p:sldId id="291" r:id="rId48"/>
    <p:sldId id="316" r:id="rId49"/>
    <p:sldId id="301" r:id="rId50"/>
    <p:sldId id="322" r:id="rId51"/>
    <p:sldId id="323" r:id="rId52"/>
  </p:sldIdLst>
  <p:sldSz cx="12192000" cy="6858000"/>
  <p:notesSz cx="12192000" cy="6858000"/>
  <p:defaultTex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笑寒 钟" initials="笑寒" lastIdx="1" clrIdx="0">
    <p:extLst>
      <p:ext uri="{19B8F6BF-5375-455C-9EA6-DF929625EA0E}">
        <p15:presenceInfo xmlns:p15="http://schemas.microsoft.com/office/powerpoint/2012/main" userId="c5e43c7be14a3b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9" autoAdjust="0"/>
  </p:normalViewPr>
  <p:slideViewPr>
    <p:cSldViewPr>
      <p:cViewPr varScale="1">
        <p:scale>
          <a:sx n="83" d="100"/>
          <a:sy n="83" d="100"/>
        </p:scale>
        <p:origin x="225" y="54"/>
      </p:cViewPr>
      <p:guideLst>
        <p:guide orient="horz" pos="2160"/>
        <p:guide pos="2880"/>
      </p:guideLst>
    </p:cSldViewPr>
  </p:slideViewPr>
  <p:outlineViewPr>
    <p:cViewPr>
      <p:scale>
        <a:sx n="33" d="100"/>
        <a:sy n="33" d="100"/>
      </p:scale>
      <p:origin x="0" y="-165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9FE11FB-370F-4430-9538-8C7C955698A0}" type="datetimeFigureOut">
              <a:rPr lang="zh-CN" altLang="en-US" smtClean="0"/>
              <a:t>2025/12/9</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116EC56-F232-4ACB-81FE-B2462B18283E}" type="slidenum">
              <a:rPr lang="zh-CN" altLang="en-US" smtClean="0"/>
              <a:t>‹#›</a:t>
            </a:fld>
            <a:endParaRPr lang="zh-CN" altLang="en-US"/>
          </a:p>
        </p:txBody>
      </p:sp>
    </p:spTree>
    <p:extLst>
      <p:ext uri="{BB962C8B-B14F-4D97-AF65-F5344CB8AC3E}">
        <p14:creationId xmlns:p14="http://schemas.microsoft.com/office/powerpoint/2010/main" val="3293227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标题幻灯片">
    <p:spTree>
      <p:nvGrpSpPr>
        <p:cNvPr id="1" name=""/>
        <p:cNvGrpSpPr/>
        <p:nvPr/>
      </p:nvGrpSpPr>
      <p:grpSpPr bwMode="auto">
        <a:xfrm>
          <a:off x="0" y="0"/>
          <a:ext cx="0" cy="0"/>
          <a:chOff x="0" y="0"/>
          <a:chExt cx="0" cy="0"/>
        </a:xfrm>
      </p:grpSpPr>
      <p:sp>
        <p:nvSpPr>
          <p:cNvPr id="2" name="标题 1"/>
          <p:cNvSpPr>
            <a:spLocks noGrp="1"/>
          </p:cNvSpPr>
          <p:nvPr>
            <p:ph type="ctrTitle"/>
          </p:nvPr>
        </p:nvSpPr>
        <p:spPr bwMode="auto">
          <a:xfrm>
            <a:off x="1524000" y="1122363"/>
            <a:ext cx="9144000" cy="2387600"/>
          </a:xfrm>
        </p:spPr>
        <p:txBody>
          <a:bodyPr anchor="b"/>
          <a:lstStyle>
            <a:lvl1pPr algn="ctr">
              <a:defRPr sz="6000"/>
            </a:lvl1pPr>
          </a:lstStyle>
          <a:p>
            <a:pPr>
              <a:defRPr/>
            </a:pPr>
            <a:r>
              <a:rPr lang="zh-CN"/>
              <a:t>单击此处编辑母版标题样式</a:t>
            </a:r>
            <a:endParaRPr/>
          </a:p>
        </p:txBody>
      </p:sp>
      <p:sp>
        <p:nvSpPr>
          <p:cNvPr id="3" name="副标题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zh-CN"/>
              <a:t>单击此处编辑母版副标题样式</a:t>
            </a:r>
            <a:endParaRPr/>
          </a:p>
        </p:txBody>
      </p:sp>
      <p:sp>
        <p:nvSpPr>
          <p:cNvPr id="4" name="日期占位符 3"/>
          <p:cNvSpPr>
            <a:spLocks noGrp="1"/>
          </p:cNvSpPr>
          <p:nvPr>
            <p:ph type="dt" sz="half" idx="10"/>
          </p:nvPr>
        </p:nvSpPr>
        <p:spPr bwMode="auto"/>
        <p:txBody>
          <a:bodyPr/>
          <a:lstStyle/>
          <a:p>
            <a:pPr>
              <a:defRPr/>
            </a:pPr>
            <a:fld id="{4F6E6926-BA80-40D1-8DFE-C6B7BBA34EB2}" type="datetime1">
              <a:rPr lang="en-US" altLang="zh-CN"/>
              <a:t>12/9/2025</a:t>
            </a:fld>
            <a:endParaRPr lang="zh-CN"/>
          </a:p>
        </p:txBody>
      </p:sp>
      <p:sp>
        <p:nvSpPr>
          <p:cNvPr id="5" name="页脚占位符 4"/>
          <p:cNvSpPr>
            <a:spLocks noGrp="1"/>
          </p:cNvSpPr>
          <p:nvPr>
            <p:ph type="ftr" sz="quarter" idx="11"/>
          </p:nvPr>
        </p:nvSpPr>
        <p:spPr bwMode="auto"/>
        <p:txBody>
          <a:bodyPr/>
          <a:lstStyle/>
          <a:p>
            <a:pPr>
              <a:defRPr/>
            </a:pPr>
            <a:endParaRPr lang="zh-CN"/>
          </a:p>
        </p:txBody>
      </p:sp>
      <p:sp>
        <p:nvSpPr>
          <p:cNvPr id="6" name="灯片编号占位符 5"/>
          <p:cNvSpPr>
            <a:spLocks noGrp="1"/>
          </p:cNvSpPr>
          <p:nvPr>
            <p:ph type="sldNum" sz="quarter" idx="12"/>
          </p:nvPr>
        </p:nvSpPr>
        <p:spPr bwMode="auto"/>
        <p:txBody>
          <a:bodyPr/>
          <a:lstStyle/>
          <a:p>
            <a:pPr>
              <a:defRPr/>
            </a:pPr>
            <a:fld id="{35E42EC9-0CEB-42CC-B6D9-589A1CB849B7}" type="slidenum">
              <a:rPr lang="en-US" alt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标题和竖排文字">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zh-CN"/>
              <a:t>单击此处编辑母版标题样式</a:t>
            </a:r>
            <a:endParaRPr/>
          </a:p>
        </p:txBody>
      </p:sp>
      <p:sp>
        <p:nvSpPr>
          <p:cNvPr id="3" name="竖排文字占位符 2"/>
          <p:cNvSpPr>
            <a:spLocks noGrp="1"/>
          </p:cNvSpPr>
          <p:nvPr>
            <p:ph type="body" orient="vert" idx="1"/>
          </p:nvPr>
        </p:nvSpPr>
        <p:spPr bwMode="auto"/>
        <p:txBody>
          <a:bodyPr vert="eaVert"/>
          <a:lstStyle/>
          <a:p>
            <a:pPr lvl="0">
              <a:defRPr/>
            </a:pPr>
            <a:r>
              <a:rPr lang="zh-CN"/>
              <a:t>单击此处编辑母版文本样式</a:t>
            </a:r>
            <a:endParaRPr/>
          </a:p>
          <a:p>
            <a:pPr lvl="1">
              <a:defRPr/>
            </a:pPr>
            <a:r>
              <a:rPr lang="zh-CN"/>
              <a:t>二级</a:t>
            </a:r>
            <a:endParaRPr/>
          </a:p>
          <a:p>
            <a:pPr lvl="2">
              <a:defRPr/>
            </a:pPr>
            <a:r>
              <a:rPr lang="zh-CN"/>
              <a:t>三级</a:t>
            </a:r>
            <a:endParaRPr/>
          </a:p>
          <a:p>
            <a:pPr lvl="3">
              <a:defRPr/>
            </a:pPr>
            <a:r>
              <a:rPr lang="zh-CN"/>
              <a:t>四级</a:t>
            </a:r>
            <a:endParaRPr/>
          </a:p>
          <a:p>
            <a:pPr lvl="4">
              <a:defRPr/>
            </a:pPr>
            <a:r>
              <a:rPr lang="zh-CN"/>
              <a:t>五级</a:t>
            </a:r>
            <a:endParaRPr/>
          </a:p>
        </p:txBody>
      </p:sp>
      <p:sp>
        <p:nvSpPr>
          <p:cNvPr id="4" name="日期占位符 3"/>
          <p:cNvSpPr>
            <a:spLocks noGrp="1"/>
          </p:cNvSpPr>
          <p:nvPr>
            <p:ph type="dt" sz="half" idx="10"/>
          </p:nvPr>
        </p:nvSpPr>
        <p:spPr bwMode="auto"/>
        <p:txBody>
          <a:bodyPr/>
          <a:lstStyle/>
          <a:p>
            <a:pPr>
              <a:defRPr/>
            </a:pPr>
            <a:fld id="{493954F2-A624-4126-AC3D-51B4F8A4063A}" type="datetime1">
              <a:rPr lang="en-US" altLang="zh-CN"/>
              <a:t>12/9/2025</a:t>
            </a:fld>
            <a:endParaRPr lang="zh-CN"/>
          </a:p>
        </p:txBody>
      </p:sp>
      <p:sp>
        <p:nvSpPr>
          <p:cNvPr id="5" name="页脚占位符 4"/>
          <p:cNvSpPr>
            <a:spLocks noGrp="1"/>
          </p:cNvSpPr>
          <p:nvPr>
            <p:ph type="ftr" sz="quarter" idx="11"/>
          </p:nvPr>
        </p:nvSpPr>
        <p:spPr bwMode="auto"/>
        <p:txBody>
          <a:bodyPr/>
          <a:lstStyle/>
          <a:p>
            <a:pPr>
              <a:defRPr/>
            </a:pPr>
            <a:endParaRPr lang="zh-CN"/>
          </a:p>
        </p:txBody>
      </p:sp>
      <p:sp>
        <p:nvSpPr>
          <p:cNvPr id="6" name="灯片编号占位符 5"/>
          <p:cNvSpPr>
            <a:spLocks noGrp="1"/>
          </p:cNvSpPr>
          <p:nvPr>
            <p:ph type="sldNum" sz="quarter" idx="12"/>
          </p:nvPr>
        </p:nvSpPr>
        <p:spPr bwMode="auto"/>
        <p:txBody>
          <a:bodyPr/>
          <a:lstStyle/>
          <a:p>
            <a:pPr>
              <a:defRPr/>
            </a:pPr>
            <a:fld id="{35E42EC9-0CEB-42CC-B6D9-589A1CB849B7}" type="slidenum">
              <a:rPr lang="en-US" alt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竖排标题与文本">
    <p:spTree>
      <p:nvGrpSpPr>
        <p:cNvPr id="1" name=""/>
        <p:cNvGrpSpPr/>
        <p:nvPr/>
      </p:nvGrpSpPr>
      <p:grpSpPr bwMode="auto">
        <a:xfrm>
          <a:off x="0" y="0"/>
          <a:ext cx="0" cy="0"/>
          <a:chOff x="0" y="0"/>
          <a:chExt cx="0" cy="0"/>
        </a:xfrm>
      </p:grpSpPr>
      <p:sp>
        <p:nvSpPr>
          <p:cNvPr id="2" name="竖排标题 1"/>
          <p:cNvSpPr>
            <a:spLocks noGrp="1"/>
          </p:cNvSpPr>
          <p:nvPr>
            <p:ph type="title" orient="vert"/>
          </p:nvPr>
        </p:nvSpPr>
        <p:spPr bwMode="auto">
          <a:xfrm>
            <a:off x="8724900" y="365125"/>
            <a:ext cx="2628900" cy="5811838"/>
          </a:xfrm>
        </p:spPr>
        <p:txBody>
          <a:bodyPr vert="eaVert"/>
          <a:lstStyle/>
          <a:p>
            <a:pPr>
              <a:defRPr/>
            </a:pPr>
            <a:r>
              <a:rPr lang="zh-CN"/>
              <a:t>单击此处编辑母版标题样式</a:t>
            </a:r>
            <a:endParaRPr/>
          </a:p>
        </p:txBody>
      </p:sp>
      <p:sp>
        <p:nvSpPr>
          <p:cNvPr id="3" name="竖排文字占位符 2"/>
          <p:cNvSpPr>
            <a:spLocks noGrp="1"/>
          </p:cNvSpPr>
          <p:nvPr>
            <p:ph type="body" orient="vert" idx="1"/>
          </p:nvPr>
        </p:nvSpPr>
        <p:spPr bwMode="auto">
          <a:xfrm>
            <a:off x="838200" y="365125"/>
            <a:ext cx="7734300" cy="5811838"/>
          </a:xfrm>
        </p:spPr>
        <p:txBody>
          <a:bodyPr vert="eaVert"/>
          <a:lstStyle/>
          <a:p>
            <a:pPr lvl="0">
              <a:defRPr/>
            </a:pPr>
            <a:r>
              <a:rPr lang="zh-CN"/>
              <a:t>单击此处编辑母版文本样式</a:t>
            </a:r>
            <a:endParaRPr/>
          </a:p>
          <a:p>
            <a:pPr lvl="1">
              <a:defRPr/>
            </a:pPr>
            <a:r>
              <a:rPr lang="zh-CN"/>
              <a:t>二级</a:t>
            </a:r>
            <a:endParaRPr/>
          </a:p>
          <a:p>
            <a:pPr lvl="2">
              <a:defRPr/>
            </a:pPr>
            <a:r>
              <a:rPr lang="zh-CN"/>
              <a:t>三级</a:t>
            </a:r>
            <a:endParaRPr/>
          </a:p>
          <a:p>
            <a:pPr lvl="3">
              <a:defRPr/>
            </a:pPr>
            <a:r>
              <a:rPr lang="zh-CN"/>
              <a:t>四级</a:t>
            </a:r>
            <a:endParaRPr/>
          </a:p>
          <a:p>
            <a:pPr lvl="4">
              <a:defRPr/>
            </a:pPr>
            <a:r>
              <a:rPr lang="zh-CN"/>
              <a:t>五级</a:t>
            </a:r>
            <a:endParaRPr/>
          </a:p>
        </p:txBody>
      </p:sp>
      <p:sp>
        <p:nvSpPr>
          <p:cNvPr id="4" name="日期占位符 3"/>
          <p:cNvSpPr>
            <a:spLocks noGrp="1"/>
          </p:cNvSpPr>
          <p:nvPr>
            <p:ph type="dt" sz="half" idx="10"/>
          </p:nvPr>
        </p:nvSpPr>
        <p:spPr bwMode="auto"/>
        <p:txBody>
          <a:bodyPr/>
          <a:lstStyle/>
          <a:p>
            <a:pPr>
              <a:defRPr/>
            </a:pPr>
            <a:fld id="{92657EF1-BA06-4A8E-96CD-A335C76B58F3}" type="datetime1">
              <a:rPr lang="en-US" altLang="zh-CN"/>
              <a:t>12/9/2025</a:t>
            </a:fld>
            <a:endParaRPr lang="zh-CN"/>
          </a:p>
        </p:txBody>
      </p:sp>
      <p:sp>
        <p:nvSpPr>
          <p:cNvPr id="5" name="页脚占位符 4"/>
          <p:cNvSpPr>
            <a:spLocks noGrp="1"/>
          </p:cNvSpPr>
          <p:nvPr>
            <p:ph type="ftr" sz="quarter" idx="11"/>
          </p:nvPr>
        </p:nvSpPr>
        <p:spPr bwMode="auto"/>
        <p:txBody>
          <a:bodyPr/>
          <a:lstStyle/>
          <a:p>
            <a:pPr>
              <a:defRPr/>
            </a:pPr>
            <a:endParaRPr lang="zh-CN"/>
          </a:p>
        </p:txBody>
      </p:sp>
      <p:sp>
        <p:nvSpPr>
          <p:cNvPr id="6" name="灯片编号占位符 5"/>
          <p:cNvSpPr>
            <a:spLocks noGrp="1"/>
          </p:cNvSpPr>
          <p:nvPr>
            <p:ph type="sldNum" sz="quarter" idx="12"/>
          </p:nvPr>
        </p:nvSpPr>
        <p:spPr bwMode="auto"/>
        <p:txBody>
          <a:bodyPr/>
          <a:lstStyle/>
          <a:p>
            <a:pPr>
              <a:defRPr/>
            </a:pPr>
            <a:fld id="{35E42EC9-0CEB-42CC-B6D9-589A1CB849B7}"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标题和内容">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zh-CN"/>
              <a:t>单击此处编辑母版标题样式</a:t>
            </a:r>
            <a:endParaRPr/>
          </a:p>
        </p:txBody>
      </p:sp>
      <p:sp>
        <p:nvSpPr>
          <p:cNvPr id="3" name="内容占位符 2"/>
          <p:cNvSpPr>
            <a:spLocks noGrp="1"/>
          </p:cNvSpPr>
          <p:nvPr>
            <p:ph idx="1"/>
          </p:nvPr>
        </p:nvSpPr>
        <p:spPr bwMode="auto"/>
        <p:txBody>
          <a:bodyPr/>
          <a:lstStyle/>
          <a:p>
            <a:pPr lvl="0">
              <a:defRPr/>
            </a:pPr>
            <a:r>
              <a:rPr lang="zh-CN"/>
              <a:t>单击此处编辑母版文本样式</a:t>
            </a:r>
            <a:endParaRPr/>
          </a:p>
          <a:p>
            <a:pPr lvl="1">
              <a:defRPr/>
            </a:pPr>
            <a:r>
              <a:rPr lang="zh-CN"/>
              <a:t>二级</a:t>
            </a:r>
            <a:endParaRPr/>
          </a:p>
          <a:p>
            <a:pPr lvl="2">
              <a:defRPr/>
            </a:pPr>
            <a:r>
              <a:rPr lang="zh-CN"/>
              <a:t>三级</a:t>
            </a:r>
            <a:endParaRPr/>
          </a:p>
          <a:p>
            <a:pPr lvl="3">
              <a:defRPr/>
            </a:pPr>
            <a:r>
              <a:rPr lang="zh-CN"/>
              <a:t>四级</a:t>
            </a:r>
            <a:endParaRPr/>
          </a:p>
          <a:p>
            <a:pPr lvl="4">
              <a:defRPr/>
            </a:pPr>
            <a:r>
              <a:rPr lang="zh-CN"/>
              <a:t>五级</a:t>
            </a:r>
            <a:endParaRPr/>
          </a:p>
        </p:txBody>
      </p:sp>
      <p:sp>
        <p:nvSpPr>
          <p:cNvPr id="4" name="日期占位符 3"/>
          <p:cNvSpPr>
            <a:spLocks noGrp="1"/>
          </p:cNvSpPr>
          <p:nvPr>
            <p:ph type="dt" sz="half" idx="10"/>
          </p:nvPr>
        </p:nvSpPr>
        <p:spPr bwMode="auto"/>
        <p:txBody>
          <a:bodyPr/>
          <a:lstStyle/>
          <a:p>
            <a:pPr>
              <a:defRPr/>
            </a:pPr>
            <a:fld id="{39C7A553-444A-4DE4-AAE1-674A16C199DD}" type="datetime1">
              <a:rPr lang="en-US" altLang="zh-CN"/>
              <a:t>12/9/2025</a:t>
            </a:fld>
            <a:endParaRPr lang="zh-CN"/>
          </a:p>
        </p:txBody>
      </p:sp>
      <p:sp>
        <p:nvSpPr>
          <p:cNvPr id="5" name="页脚占位符 4"/>
          <p:cNvSpPr>
            <a:spLocks noGrp="1"/>
          </p:cNvSpPr>
          <p:nvPr>
            <p:ph type="ftr" sz="quarter" idx="11"/>
          </p:nvPr>
        </p:nvSpPr>
        <p:spPr bwMode="auto"/>
        <p:txBody>
          <a:bodyPr/>
          <a:lstStyle/>
          <a:p>
            <a:pPr>
              <a:defRPr/>
            </a:pPr>
            <a:endParaRPr lang="zh-CN"/>
          </a:p>
        </p:txBody>
      </p:sp>
      <p:sp>
        <p:nvSpPr>
          <p:cNvPr id="6" name="灯片编号占位符 5"/>
          <p:cNvSpPr>
            <a:spLocks noGrp="1"/>
          </p:cNvSpPr>
          <p:nvPr>
            <p:ph type="sldNum" sz="quarter" idx="12"/>
          </p:nvPr>
        </p:nvSpPr>
        <p:spPr bwMode="auto"/>
        <p:txBody>
          <a:bodyPr/>
          <a:lstStyle/>
          <a:p>
            <a:pPr>
              <a:defRPr/>
            </a:pPr>
            <a:fld id="{35E42EC9-0CEB-42CC-B6D9-589A1CB849B7}"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节标题">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31850" y="1709738"/>
            <a:ext cx="10515600" cy="2852737"/>
          </a:xfrm>
        </p:spPr>
        <p:txBody>
          <a:bodyPr anchor="b"/>
          <a:lstStyle>
            <a:lvl1pPr>
              <a:defRPr sz="6000"/>
            </a:lvl1pPr>
          </a:lstStyle>
          <a:p>
            <a:pPr>
              <a:defRPr/>
            </a:pPr>
            <a:r>
              <a:rPr lang="zh-CN"/>
              <a:t>单击此处编辑母版标题样式</a:t>
            </a:r>
            <a:endParaRPr/>
          </a:p>
        </p:txBody>
      </p:sp>
      <p:sp>
        <p:nvSpPr>
          <p:cNvPr id="3" name="文本占位符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zh-CN"/>
              <a:t>单击此处编辑母版文本样式</a:t>
            </a:r>
            <a:endParaRPr/>
          </a:p>
        </p:txBody>
      </p:sp>
      <p:sp>
        <p:nvSpPr>
          <p:cNvPr id="4" name="日期占位符 3"/>
          <p:cNvSpPr>
            <a:spLocks noGrp="1"/>
          </p:cNvSpPr>
          <p:nvPr>
            <p:ph type="dt" sz="half" idx="10"/>
          </p:nvPr>
        </p:nvSpPr>
        <p:spPr bwMode="auto"/>
        <p:txBody>
          <a:bodyPr/>
          <a:lstStyle/>
          <a:p>
            <a:pPr>
              <a:defRPr/>
            </a:pPr>
            <a:fld id="{5942AC40-28D0-4F71-BB9A-5A19DED050B7}" type="datetime1">
              <a:rPr lang="en-US" altLang="zh-CN"/>
              <a:t>12/9/2025</a:t>
            </a:fld>
            <a:endParaRPr lang="zh-CN"/>
          </a:p>
        </p:txBody>
      </p:sp>
      <p:sp>
        <p:nvSpPr>
          <p:cNvPr id="5" name="页脚占位符 4"/>
          <p:cNvSpPr>
            <a:spLocks noGrp="1"/>
          </p:cNvSpPr>
          <p:nvPr>
            <p:ph type="ftr" sz="quarter" idx="11"/>
          </p:nvPr>
        </p:nvSpPr>
        <p:spPr bwMode="auto"/>
        <p:txBody>
          <a:bodyPr/>
          <a:lstStyle/>
          <a:p>
            <a:pPr>
              <a:defRPr/>
            </a:pPr>
            <a:endParaRPr lang="zh-CN"/>
          </a:p>
        </p:txBody>
      </p:sp>
      <p:sp>
        <p:nvSpPr>
          <p:cNvPr id="6" name="灯片编号占位符 5"/>
          <p:cNvSpPr>
            <a:spLocks noGrp="1"/>
          </p:cNvSpPr>
          <p:nvPr>
            <p:ph type="sldNum" sz="quarter" idx="12"/>
          </p:nvPr>
        </p:nvSpPr>
        <p:spPr bwMode="auto"/>
        <p:txBody>
          <a:bodyPr/>
          <a:lstStyle/>
          <a:p>
            <a:pPr>
              <a:defRPr/>
            </a:pPr>
            <a:fld id="{35E42EC9-0CEB-42CC-B6D9-589A1CB849B7}"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两栏内容">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zh-CN"/>
              <a:t>单击此处编辑母版标题样式</a:t>
            </a:r>
            <a:endParaRPr/>
          </a:p>
        </p:txBody>
      </p:sp>
      <p:sp>
        <p:nvSpPr>
          <p:cNvPr id="3" name="内容占位符 2"/>
          <p:cNvSpPr>
            <a:spLocks noGrp="1"/>
          </p:cNvSpPr>
          <p:nvPr>
            <p:ph sz="half" idx="1"/>
          </p:nvPr>
        </p:nvSpPr>
        <p:spPr bwMode="auto">
          <a:xfrm>
            <a:off x="838200" y="1825625"/>
            <a:ext cx="5181600" cy="4351338"/>
          </a:xfrm>
        </p:spPr>
        <p:txBody>
          <a:bodyPr/>
          <a:lstStyle/>
          <a:p>
            <a:pPr lvl="0">
              <a:defRPr/>
            </a:pPr>
            <a:r>
              <a:rPr lang="zh-CN"/>
              <a:t>单击此处编辑母版文本样式</a:t>
            </a:r>
            <a:endParaRPr/>
          </a:p>
          <a:p>
            <a:pPr lvl="1">
              <a:defRPr/>
            </a:pPr>
            <a:r>
              <a:rPr lang="zh-CN"/>
              <a:t>二级</a:t>
            </a:r>
            <a:endParaRPr/>
          </a:p>
          <a:p>
            <a:pPr lvl="2">
              <a:defRPr/>
            </a:pPr>
            <a:r>
              <a:rPr lang="zh-CN"/>
              <a:t>三级</a:t>
            </a:r>
            <a:endParaRPr/>
          </a:p>
          <a:p>
            <a:pPr lvl="3">
              <a:defRPr/>
            </a:pPr>
            <a:r>
              <a:rPr lang="zh-CN"/>
              <a:t>四级</a:t>
            </a:r>
            <a:endParaRPr/>
          </a:p>
          <a:p>
            <a:pPr lvl="4">
              <a:defRPr/>
            </a:pPr>
            <a:r>
              <a:rPr lang="zh-CN"/>
              <a:t>五级</a:t>
            </a:r>
            <a:endParaRPr/>
          </a:p>
        </p:txBody>
      </p:sp>
      <p:sp>
        <p:nvSpPr>
          <p:cNvPr id="4" name="内容占位符 3"/>
          <p:cNvSpPr>
            <a:spLocks noGrp="1"/>
          </p:cNvSpPr>
          <p:nvPr>
            <p:ph sz="half" idx="2"/>
          </p:nvPr>
        </p:nvSpPr>
        <p:spPr bwMode="auto">
          <a:xfrm>
            <a:off x="6172200" y="1825625"/>
            <a:ext cx="5181600" cy="4351338"/>
          </a:xfrm>
        </p:spPr>
        <p:txBody>
          <a:bodyPr/>
          <a:lstStyle/>
          <a:p>
            <a:pPr lvl="0">
              <a:defRPr/>
            </a:pPr>
            <a:r>
              <a:rPr lang="zh-CN"/>
              <a:t>单击此处编辑母版文本样式</a:t>
            </a:r>
            <a:endParaRPr/>
          </a:p>
          <a:p>
            <a:pPr lvl="1">
              <a:defRPr/>
            </a:pPr>
            <a:r>
              <a:rPr lang="zh-CN"/>
              <a:t>二级</a:t>
            </a:r>
            <a:endParaRPr/>
          </a:p>
          <a:p>
            <a:pPr lvl="2">
              <a:defRPr/>
            </a:pPr>
            <a:r>
              <a:rPr lang="zh-CN"/>
              <a:t>三级</a:t>
            </a:r>
            <a:endParaRPr/>
          </a:p>
          <a:p>
            <a:pPr lvl="3">
              <a:defRPr/>
            </a:pPr>
            <a:r>
              <a:rPr lang="zh-CN"/>
              <a:t>四级</a:t>
            </a:r>
            <a:endParaRPr/>
          </a:p>
          <a:p>
            <a:pPr lvl="4">
              <a:defRPr/>
            </a:pPr>
            <a:r>
              <a:rPr lang="zh-CN"/>
              <a:t>五级</a:t>
            </a:r>
            <a:endParaRPr/>
          </a:p>
        </p:txBody>
      </p:sp>
      <p:sp>
        <p:nvSpPr>
          <p:cNvPr id="5" name="日期占位符 4"/>
          <p:cNvSpPr>
            <a:spLocks noGrp="1"/>
          </p:cNvSpPr>
          <p:nvPr>
            <p:ph type="dt" sz="half" idx="10"/>
          </p:nvPr>
        </p:nvSpPr>
        <p:spPr bwMode="auto"/>
        <p:txBody>
          <a:bodyPr/>
          <a:lstStyle/>
          <a:p>
            <a:pPr>
              <a:defRPr/>
            </a:pPr>
            <a:fld id="{0C26BA20-F05D-491F-B9C2-A21798F1193E}" type="datetime1">
              <a:rPr lang="en-US" altLang="zh-CN"/>
              <a:t>12/9/2025</a:t>
            </a:fld>
            <a:endParaRPr lang="zh-CN"/>
          </a:p>
        </p:txBody>
      </p:sp>
      <p:sp>
        <p:nvSpPr>
          <p:cNvPr id="6" name="页脚占位符 5"/>
          <p:cNvSpPr>
            <a:spLocks noGrp="1"/>
          </p:cNvSpPr>
          <p:nvPr>
            <p:ph type="ftr" sz="quarter" idx="11"/>
          </p:nvPr>
        </p:nvSpPr>
        <p:spPr bwMode="auto"/>
        <p:txBody>
          <a:bodyPr/>
          <a:lstStyle/>
          <a:p>
            <a:pPr>
              <a:defRPr/>
            </a:pPr>
            <a:endParaRPr lang="zh-CN"/>
          </a:p>
        </p:txBody>
      </p:sp>
      <p:sp>
        <p:nvSpPr>
          <p:cNvPr id="7" name="灯片编号占位符 6"/>
          <p:cNvSpPr>
            <a:spLocks noGrp="1"/>
          </p:cNvSpPr>
          <p:nvPr>
            <p:ph type="sldNum" sz="quarter" idx="12"/>
          </p:nvPr>
        </p:nvSpPr>
        <p:spPr bwMode="auto"/>
        <p:txBody>
          <a:bodyPr/>
          <a:lstStyle/>
          <a:p>
            <a:pPr>
              <a:defRPr/>
            </a:pPr>
            <a:fld id="{35E42EC9-0CEB-42CC-B6D9-589A1CB849B7}"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比较">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39788" y="365125"/>
            <a:ext cx="10515600" cy="1325563"/>
          </a:xfrm>
        </p:spPr>
        <p:txBody>
          <a:bodyPr/>
          <a:lstStyle/>
          <a:p>
            <a:pPr>
              <a:defRPr/>
            </a:pPr>
            <a:r>
              <a:rPr lang="zh-CN"/>
              <a:t>单击此处编辑母版标题样式</a:t>
            </a:r>
            <a:endParaRPr/>
          </a:p>
        </p:txBody>
      </p:sp>
      <p:sp>
        <p:nvSpPr>
          <p:cNvPr id="3" name="文本占位符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单击此处编辑母版文本样式</a:t>
            </a:r>
            <a:endParaRPr/>
          </a:p>
        </p:txBody>
      </p:sp>
      <p:sp>
        <p:nvSpPr>
          <p:cNvPr id="4" name="内容占位符 3"/>
          <p:cNvSpPr>
            <a:spLocks noGrp="1"/>
          </p:cNvSpPr>
          <p:nvPr>
            <p:ph sz="half" idx="2"/>
          </p:nvPr>
        </p:nvSpPr>
        <p:spPr bwMode="auto">
          <a:xfrm>
            <a:off x="839788" y="2505074"/>
            <a:ext cx="5157787" cy="3684588"/>
          </a:xfrm>
        </p:spPr>
        <p:txBody>
          <a:bodyPr/>
          <a:lstStyle/>
          <a:p>
            <a:pPr lvl="0">
              <a:defRPr/>
            </a:pPr>
            <a:r>
              <a:rPr lang="zh-CN"/>
              <a:t>单击此处编辑母版文本样式</a:t>
            </a:r>
            <a:endParaRPr/>
          </a:p>
          <a:p>
            <a:pPr lvl="1">
              <a:defRPr/>
            </a:pPr>
            <a:r>
              <a:rPr lang="zh-CN"/>
              <a:t>二级</a:t>
            </a:r>
            <a:endParaRPr/>
          </a:p>
          <a:p>
            <a:pPr lvl="2">
              <a:defRPr/>
            </a:pPr>
            <a:r>
              <a:rPr lang="zh-CN"/>
              <a:t>三级</a:t>
            </a:r>
            <a:endParaRPr/>
          </a:p>
          <a:p>
            <a:pPr lvl="3">
              <a:defRPr/>
            </a:pPr>
            <a:r>
              <a:rPr lang="zh-CN"/>
              <a:t>四级</a:t>
            </a:r>
            <a:endParaRPr/>
          </a:p>
          <a:p>
            <a:pPr lvl="4">
              <a:defRPr/>
            </a:pPr>
            <a:r>
              <a:rPr lang="zh-CN"/>
              <a:t>五级</a:t>
            </a:r>
            <a:endParaRPr/>
          </a:p>
        </p:txBody>
      </p:sp>
      <p:sp>
        <p:nvSpPr>
          <p:cNvPr id="5" name="文本占位符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单击此处编辑母版文本样式</a:t>
            </a:r>
            <a:endParaRPr/>
          </a:p>
        </p:txBody>
      </p:sp>
      <p:sp>
        <p:nvSpPr>
          <p:cNvPr id="6" name="内容占位符 5"/>
          <p:cNvSpPr>
            <a:spLocks noGrp="1"/>
          </p:cNvSpPr>
          <p:nvPr>
            <p:ph sz="quarter" idx="4"/>
          </p:nvPr>
        </p:nvSpPr>
        <p:spPr bwMode="auto">
          <a:xfrm>
            <a:off x="6172200" y="2505074"/>
            <a:ext cx="5183188" cy="3684588"/>
          </a:xfrm>
        </p:spPr>
        <p:txBody>
          <a:bodyPr/>
          <a:lstStyle/>
          <a:p>
            <a:pPr lvl="0">
              <a:defRPr/>
            </a:pPr>
            <a:r>
              <a:rPr lang="zh-CN"/>
              <a:t>单击此处编辑母版文本样式</a:t>
            </a:r>
            <a:endParaRPr/>
          </a:p>
          <a:p>
            <a:pPr lvl="1">
              <a:defRPr/>
            </a:pPr>
            <a:r>
              <a:rPr lang="zh-CN"/>
              <a:t>二级</a:t>
            </a:r>
            <a:endParaRPr/>
          </a:p>
          <a:p>
            <a:pPr lvl="2">
              <a:defRPr/>
            </a:pPr>
            <a:r>
              <a:rPr lang="zh-CN"/>
              <a:t>三级</a:t>
            </a:r>
            <a:endParaRPr/>
          </a:p>
          <a:p>
            <a:pPr lvl="3">
              <a:defRPr/>
            </a:pPr>
            <a:r>
              <a:rPr lang="zh-CN"/>
              <a:t>四级</a:t>
            </a:r>
            <a:endParaRPr/>
          </a:p>
          <a:p>
            <a:pPr lvl="4">
              <a:defRPr/>
            </a:pPr>
            <a:r>
              <a:rPr lang="zh-CN"/>
              <a:t>五级</a:t>
            </a:r>
            <a:endParaRPr/>
          </a:p>
        </p:txBody>
      </p:sp>
      <p:sp>
        <p:nvSpPr>
          <p:cNvPr id="7" name="日期占位符 6"/>
          <p:cNvSpPr>
            <a:spLocks noGrp="1"/>
          </p:cNvSpPr>
          <p:nvPr>
            <p:ph type="dt" sz="half" idx="10"/>
          </p:nvPr>
        </p:nvSpPr>
        <p:spPr bwMode="auto"/>
        <p:txBody>
          <a:bodyPr/>
          <a:lstStyle/>
          <a:p>
            <a:pPr>
              <a:defRPr/>
            </a:pPr>
            <a:fld id="{8B52400E-F729-4EBC-8260-0516FF44A22B}" type="datetime1">
              <a:rPr lang="en-US" altLang="zh-CN"/>
              <a:t>12/9/2025</a:t>
            </a:fld>
            <a:endParaRPr lang="zh-CN"/>
          </a:p>
        </p:txBody>
      </p:sp>
      <p:sp>
        <p:nvSpPr>
          <p:cNvPr id="8" name="页脚占位符 7"/>
          <p:cNvSpPr>
            <a:spLocks noGrp="1"/>
          </p:cNvSpPr>
          <p:nvPr>
            <p:ph type="ftr" sz="quarter" idx="11"/>
          </p:nvPr>
        </p:nvSpPr>
        <p:spPr bwMode="auto"/>
        <p:txBody>
          <a:bodyPr/>
          <a:lstStyle/>
          <a:p>
            <a:pPr>
              <a:defRPr/>
            </a:pPr>
            <a:endParaRPr lang="zh-CN"/>
          </a:p>
        </p:txBody>
      </p:sp>
      <p:sp>
        <p:nvSpPr>
          <p:cNvPr id="9" name="灯片编号占位符 8"/>
          <p:cNvSpPr>
            <a:spLocks noGrp="1"/>
          </p:cNvSpPr>
          <p:nvPr>
            <p:ph type="sldNum" sz="quarter" idx="12"/>
          </p:nvPr>
        </p:nvSpPr>
        <p:spPr bwMode="auto"/>
        <p:txBody>
          <a:bodyPr/>
          <a:lstStyle/>
          <a:p>
            <a:pPr>
              <a:defRPr/>
            </a:pPr>
            <a:fld id="{35E42EC9-0CEB-42CC-B6D9-589A1CB849B7}"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仅标题">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zh-CN"/>
              <a:t>单击此处编辑母版标题样式</a:t>
            </a:r>
            <a:endParaRPr/>
          </a:p>
        </p:txBody>
      </p:sp>
      <p:sp>
        <p:nvSpPr>
          <p:cNvPr id="3" name="日期占位符 2"/>
          <p:cNvSpPr>
            <a:spLocks noGrp="1"/>
          </p:cNvSpPr>
          <p:nvPr>
            <p:ph type="dt" sz="half" idx="10"/>
          </p:nvPr>
        </p:nvSpPr>
        <p:spPr bwMode="auto"/>
        <p:txBody>
          <a:bodyPr/>
          <a:lstStyle/>
          <a:p>
            <a:pPr>
              <a:defRPr/>
            </a:pPr>
            <a:fld id="{AE3CA69C-F488-442B-BE48-6E755AD34482}" type="datetime1">
              <a:rPr lang="en-US" altLang="zh-CN"/>
              <a:t>12/9/2025</a:t>
            </a:fld>
            <a:endParaRPr lang="zh-CN"/>
          </a:p>
        </p:txBody>
      </p:sp>
      <p:sp>
        <p:nvSpPr>
          <p:cNvPr id="4" name="页脚占位符 3"/>
          <p:cNvSpPr>
            <a:spLocks noGrp="1"/>
          </p:cNvSpPr>
          <p:nvPr>
            <p:ph type="ftr" sz="quarter" idx="11"/>
          </p:nvPr>
        </p:nvSpPr>
        <p:spPr bwMode="auto"/>
        <p:txBody>
          <a:bodyPr/>
          <a:lstStyle/>
          <a:p>
            <a:pPr>
              <a:defRPr/>
            </a:pPr>
            <a:endParaRPr lang="zh-CN"/>
          </a:p>
        </p:txBody>
      </p:sp>
      <p:sp>
        <p:nvSpPr>
          <p:cNvPr id="5" name="灯片编号占位符 4"/>
          <p:cNvSpPr>
            <a:spLocks noGrp="1"/>
          </p:cNvSpPr>
          <p:nvPr>
            <p:ph type="sldNum" sz="quarter" idx="12"/>
          </p:nvPr>
        </p:nvSpPr>
        <p:spPr bwMode="auto"/>
        <p:txBody>
          <a:bodyPr/>
          <a:lstStyle/>
          <a:p>
            <a:pPr>
              <a:defRPr/>
            </a:pPr>
            <a:fld id="{35E42EC9-0CEB-42CC-B6D9-589A1CB849B7}"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空白">
    <p:spTree>
      <p:nvGrpSpPr>
        <p:cNvPr id="1" name=""/>
        <p:cNvGrpSpPr/>
        <p:nvPr/>
      </p:nvGrpSpPr>
      <p:grpSpPr bwMode="auto">
        <a:xfrm>
          <a:off x="0" y="0"/>
          <a:ext cx="0" cy="0"/>
          <a:chOff x="0" y="0"/>
          <a:chExt cx="0" cy="0"/>
        </a:xfrm>
      </p:grpSpPr>
      <p:sp>
        <p:nvSpPr>
          <p:cNvPr id="2" name="日期占位符 1"/>
          <p:cNvSpPr>
            <a:spLocks noGrp="1"/>
          </p:cNvSpPr>
          <p:nvPr>
            <p:ph type="dt" sz="half" idx="10"/>
          </p:nvPr>
        </p:nvSpPr>
        <p:spPr bwMode="auto"/>
        <p:txBody>
          <a:bodyPr/>
          <a:lstStyle/>
          <a:p>
            <a:pPr>
              <a:defRPr/>
            </a:pPr>
            <a:fld id="{ABEA0BBB-B6F7-4B54-8054-C25A2BAE1DE3}" type="datetime1">
              <a:rPr lang="en-US" altLang="zh-CN"/>
              <a:t>12/9/2025</a:t>
            </a:fld>
            <a:endParaRPr lang="zh-CN"/>
          </a:p>
        </p:txBody>
      </p:sp>
      <p:sp>
        <p:nvSpPr>
          <p:cNvPr id="3" name="页脚占位符 2"/>
          <p:cNvSpPr>
            <a:spLocks noGrp="1"/>
          </p:cNvSpPr>
          <p:nvPr>
            <p:ph type="ftr" sz="quarter" idx="11"/>
          </p:nvPr>
        </p:nvSpPr>
        <p:spPr bwMode="auto"/>
        <p:txBody>
          <a:bodyPr/>
          <a:lstStyle/>
          <a:p>
            <a:pPr>
              <a:defRPr/>
            </a:pPr>
            <a:endParaRPr lang="zh-CN"/>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内容与标题">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39788" y="457200"/>
            <a:ext cx="3932237" cy="1600200"/>
          </a:xfrm>
        </p:spPr>
        <p:txBody>
          <a:bodyPr anchor="b"/>
          <a:lstStyle>
            <a:lvl1pPr>
              <a:defRPr sz="3200"/>
            </a:lvl1pPr>
          </a:lstStyle>
          <a:p>
            <a:pPr>
              <a:defRPr/>
            </a:pPr>
            <a:r>
              <a:rPr lang="zh-CN"/>
              <a:t>单击此处编辑母版标题样式</a:t>
            </a:r>
            <a:endParaRPr/>
          </a:p>
        </p:txBody>
      </p:sp>
      <p:sp>
        <p:nvSpPr>
          <p:cNvPr id="3" name="内容占位符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zh-CN"/>
              <a:t>单击此处编辑母版文本样式</a:t>
            </a:r>
            <a:endParaRPr/>
          </a:p>
          <a:p>
            <a:pPr lvl="1">
              <a:defRPr/>
            </a:pPr>
            <a:r>
              <a:rPr lang="zh-CN"/>
              <a:t>二级</a:t>
            </a:r>
            <a:endParaRPr/>
          </a:p>
          <a:p>
            <a:pPr lvl="2">
              <a:defRPr/>
            </a:pPr>
            <a:r>
              <a:rPr lang="zh-CN"/>
              <a:t>三级</a:t>
            </a:r>
            <a:endParaRPr/>
          </a:p>
          <a:p>
            <a:pPr lvl="3">
              <a:defRPr/>
            </a:pPr>
            <a:r>
              <a:rPr lang="zh-CN"/>
              <a:t>四级</a:t>
            </a:r>
            <a:endParaRPr/>
          </a:p>
          <a:p>
            <a:pPr lvl="4">
              <a:defRPr/>
            </a:pPr>
            <a:r>
              <a:rPr lang="zh-CN"/>
              <a:t>五级</a:t>
            </a:r>
            <a:endParaRPr/>
          </a:p>
        </p:txBody>
      </p:sp>
      <p:sp>
        <p:nvSpPr>
          <p:cNvPr id="4" name="文本占位符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zh-CN"/>
              <a:t>单击此处编辑母版文本样式</a:t>
            </a:r>
            <a:endParaRPr/>
          </a:p>
        </p:txBody>
      </p:sp>
      <p:sp>
        <p:nvSpPr>
          <p:cNvPr id="5" name="日期占位符 4"/>
          <p:cNvSpPr>
            <a:spLocks noGrp="1"/>
          </p:cNvSpPr>
          <p:nvPr>
            <p:ph type="dt" sz="half" idx="10"/>
          </p:nvPr>
        </p:nvSpPr>
        <p:spPr bwMode="auto"/>
        <p:txBody>
          <a:bodyPr/>
          <a:lstStyle/>
          <a:p>
            <a:pPr>
              <a:defRPr/>
            </a:pPr>
            <a:fld id="{ADE24337-C6A3-4E2E-A41E-AB8428701496}" type="datetime1">
              <a:rPr lang="en-US" altLang="zh-CN"/>
              <a:t>12/9/2025</a:t>
            </a:fld>
            <a:endParaRPr lang="zh-CN"/>
          </a:p>
        </p:txBody>
      </p:sp>
      <p:sp>
        <p:nvSpPr>
          <p:cNvPr id="6" name="页脚占位符 5"/>
          <p:cNvSpPr>
            <a:spLocks noGrp="1"/>
          </p:cNvSpPr>
          <p:nvPr>
            <p:ph type="ftr" sz="quarter" idx="11"/>
          </p:nvPr>
        </p:nvSpPr>
        <p:spPr bwMode="auto"/>
        <p:txBody>
          <a:bodyPr/>
          <a:lstStyle/>
          <a:p>
            <a:pPr>
              <a:defRPr/>
            </a:pPr>
            <a:endParaRPr lang="zh-CN"/>
          </a:p>
        </p:txBody>
      </p:sp>
      <p:sp>
        <p:nvSpPr>
          <p:cNvPr id="7" name="灯片编号占位符 6"/>
          <p:cNvSpPr>
            <a:spLocks noGrp="1"/>
          </p:cNvSpPr>
          <p:nvPr>
            <p:ph type="sldNum" sz="quarter" idx="12"/>
          </p:nvPr>
        </p:nvSpPr>
        <p:spPr bwMode="auto"/>
        <p:txBody>
          <a:bodyPr/>
          <a:lstStyle/>
          <a:p>
            <a:pPr>
              <a:defRPr/>
            </a:pPr>
            <a:fld id="{35E42EC9-0CEB-42CC-B6D9-589A1CB849B7}"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图片与标题">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39788" y="457200"/>
            <a:ext cx="3932237" cy="1600200"/>
          </a:xfrm>
        </p:spPr>
        <p:txBody>
          <a:bodyPr anchor="b"/>
          <a:lstStyle>
            <a:lvl1pPr>
              <a:defRPr sz="3200"/>
            </a:lvl1pPr>
          </a:lstStyle>
          <a:p>
            <a:pPr>
              <a:defRPr/>
            </a:pPr>
            <a:r>
              <a:rPr lang="zh-CN"/>
              <a:t>单击此处编辑母版标题样式</a:t>
            </a:r>
            <a:endParaRPr/>
          </a:p>
        </p:txBody>
      </p:sp>
      <p:sp>
        <p:nvSpPr>
          <p:cNvPr id="3" name="图片占位符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zh-CN"/>
          </a:p>
        </p:txBody>
      </p:sp>
      <p:sp>
        <p:nvSpPr>
          <p:cNvPr id="4" name="文本占位符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zh-CN"/>
              <a:t>单击此处编辑母版文本样式</a:t>
            </a:r>
            <a:endParaRPr/>
          </a:p>
        </p:txBody>
      </p:sp>
      <p:sp>
        <p:nvSpPr>
          <p:cNvPr id="5" name="日期占位符 4"/>
          <p:cNvSpPr>
            <a:spLocks noGrp="1"/>
          </p:cNvSpPr>
          <p:nvPr>
            <p:ph type="dt" sz="half" idx="10"/>
          </p:nvPr>
        </p:nvSpPr>
        <p:spPr bwMode="auto"/>
        <p:txBody>
          <a:bodyPr/>
          <a:lstStyle/>
          <a:p>
            <a:pPr>
              <a:defRPr/>
            </a:pPr>
            <a:fld id="{9969EEA0-BE6C-428C-A2A6-6E03203F8ACB}" type="datetime1">
              <a:rPr lang="en-US" altLang="zh-CN"/>
              <a:t>12/9/2025</a:t>
            </a:fld>
            <a:endParaRPr lang="zh-CN"/>
          </a:p>
        </p:txBody>
      </p:sp>
      <p:sp>
        <p:nvSpPr>
          <p:cNvPr id="6" name="页脚占位符 5"/>
          <p:cNvSpPr>
            <a:spLocks noGrp="1"/>
          </p:cNvSpPr>
          <p:nvPr>
            <p:ph type="ftr" sz="quarter" idx="11"/>
          </p:nvPr>
        </p:nvSpPr>
        <p:spPr bwMode="auto"/>
        <p:txBody>
          <a:bodyPr/>
          <a:lstStyle/>
          <a:p>
            <a:pPr>
              <a:defRPr/>
            </a:pPr>
            <a:endParaRPr lang="zh-CN"/>
          </a:p>
        </p:txBody>
      </p:sp>
      <p:sp>
        <p:nvSpPr>
          <p:cNvPr id="7" name="灯片编号占位符 6"/>
          <p:cNvSpPr>
            <a:spLocks noGrp="1"/>
          </p:cNvSpPr>
          <p:nvPr>
            <p:ph type="sldNum" sz="quarter" idx="12"/>
          </p:nvPr>
        </p:nvSpPr>
        <p:spPr bwMode="auto"/>
        <p:txBody>
          <a:bodyPr/>
          <a:lstStyle/>
          <a:p>
            <a:pPr>
              <a:defRPr/>
            </a:pPr>
            <a:fld id="{35E42EC9-0CEB-42CC-B6D9-589A1CB849B7}"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标题占位符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zh-CN"/>
              <a:t>单击此处编辑母版标题样式</a:t>
            </a:r>
            <a:endParaRPr/>
          </a:p>
        </p:txBody>
      </p:sp>
      <p:sp>
        <p:nvSpPr>
          <p:cNvPr id="3" name="文本占位符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zh-CN"/>
              <a:t>单击此处编辑母版文本样式</a:t>
            </a:r>
            <a:endParaRPr/>
          </a:p>
          <a:p>
            <a:pPr lvl="1">
              <a:defRPr/>
            </a:pPr>
            <a:r>
              <a:rPr lang="zh-CN"/>
              <a:t>二级</a:t>
            </a:r>
            <a:endParaRPr/>
          </a:p>
          <a:p>
            <a:pPr lvl="2">
              <a:defRPr/>
            </a:pPr>
            <a:r>
              <a:rPr lang="zh-CN"/>
              <a:t>三级</a:t>
            </a:r>
            <a:endParaRPr/>
          </a:p>
          <a:p>
            <a:pPr lvl="3">
              <a:defRPr/>
            </a:pPr>
            <a:r>
              <a:rPr lang="zh-CN"/>
              <a:t>四级</a:t>
            </a:r>
            <a:endParaRPr/>
          </a:p>
          <a:p>
            <a:pPr lvl="4">
              <a:defRPr/>
            </a:pPr>
            <a:r>
              <a:rPr lang="zh-CN"/>
              <a:t>五级</a:t>
            </a:r>
            <a:endParaRPr/>
          </a:p>
        </p:txBody>
      </p:sp>
      <p:sp>
        <p:nvSpPr>
          <p:cNvPr id="4" name="日期占位符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F68A0CE-89AF-48C7-A73E-63A4312CA5A9}" type="datetime1">
              <a:rPr lang="en-US" altLang="zh-CN"/>
              <a:t>12/9/2025</a:t>
            </a:fld>
            <a:endParaRPr lang="zh-CN"/>
          </a:p>
        </p:txBody>
      </p:sp>
      <p:sp>
        <p:nvSpPr>
          <p:cNvPr id="5" name="页脚占位符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p>
        </p:txBody>
      </p:sp>
      <p:sp>
        <p:nvSpPr>
          <p:cNvPr id="6" name="灯片编号占位符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35E42EC9-0CEB-42CC-B6D9-589A1CB849B7}" type="slidenum">
              <a:rPr lang="en-US" alt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image" Target="../media/image10.emf"/><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slide" Target="slide48.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1.xml"/><Relationship Id="rId5" Type="http://schemas.openxmlformats.org/officeDocument/2006/relationships/image" Target="../media/image15.emf"/><Relationship Id="rId4" Type="http://schemas.openxmlformats.org/officeDocument/2006/relationships/image" Target="../media/image1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4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ctrTitle"/>
          </p:nvPr>
        </p:nvSpPr>
        <p:spPr bwMode="auto">
          <a:xfrm>
            <a:off x="1071196" y="1340768"/>
            <a:ext cx="10049608" cy="2360793"/>
          </a:xfrm>
        </p:spPr>
        <p:txBody>
          <a:bodyPr anchor="ctr">
            <a:noAutofit/>
          </a:bodyPr>
          <a:lstStyle/>
          <a:p>
            <a:pPr>
              <a:lnSpc>
                <a:spcPct val="100000"/>
              </a:lnSpc>
              <a:defRPr/>
            </a:pPr>
            <a:r>
              <a:rPr lang="en-US" sz="3600" b="1" dirty="0">
                <a:latin typeface="Times New Roman"/>
                <a:ea typeface="Times New Roman"/>
                <a:cs typeface="Times New Roman"/>
              </a:rPr>
              <a:t>College Admission Policies and Pre-College Human Capital Investment: Evidence from China</a:t>
            </a:r>
            <a:endParaRPr lang="zh-CN" sz="3600" dirty="0"/>
          </a:p>
        </p:txBody>
      </p:sp>
      <p:sp>
        <p:nvSpPr>
          <p:cNvPr id="3" name="副标题 2"/>
          <p:cNvSpPr>
            <a:spLocks noGrp="1"/>
          </p:cNvSpPr>
          <p:nvPr>
            <p:ph type="subTitle" idx="1"/>
          </p:nvPr>
        </p:nvSpPr>
        <p:spPr bwMode="auto">
          <a:xfrm>
            <a:off x="1415480" y="3501008"/>
            <a:ext cx="9144000" cy="1800200"/>
          </a:xfrm>
        </p:spPr>
        <p:txBody>
          <a:bodyPr>
            <a:normAutofit fontScale="92500" lnSpcReduction="20000"/>
          </a:bodyPr>
          <a:lstStyle/>
          <a:p>
            <a:pPr>
              <a:defRPr/>
            </a:pPr>
            <a:endParaRPr lang="en-US" dirty="0">
              <a:latin typeface="宋体"/>
              <a:ea typeface="宋体"/>
              <a:cs typeface="Times New Roman"/>
            </a:endParaRPr>
          </a:p>
          <a:p>
            <a:pPr>
              <a:defRPr/>
            </a:pPr>
            <a:r>
              <a:rPr lang="en-US" dirty="0" err="1">
                <a:latin typeface="Times New Roman"/>
                <a:cs typeface="Times New Roman"/>
              </a:rPr>
              <a:t>Chenglei</a:t>
            </a:r>
            <a:r>
              <a:rPr lang="en-US" dirty="0">
                <a:latin typeface="Times New Roman"/>
                <a:cs typeface="Times New Roman"/>
              </a:rPr>
              <a:t> </a:t>
            </a:r>
            <a:r>
              <a:rPr lang="en-US" dirty="0" err="1">
                <a:latin typeface="Times New Roman"/>
                <a:cs typeface="Times New Roman"/>
              </a:rPr>
              <a:t>Diao</a:t>
            </a:r>
            <a:r>
              <a:rPr lang="en-US" dirty="0">
                <a:latin typeface="Times New Roman"/>
                <a:cs typeface="Times New Roman"/>
              </a:rPr>
              <a:t>, </a:t>
            </a:r>
            <a:r>
              <a:rPr lang="en-US" dirty="0" err="1">
                <a:latin typeface="Times New Roman"/>
                <a:cs typeface="Times New Roman"/>
              </a:rPr>
              <a:t>Chenyuan</a:t>
            </a:r>
            <a:r>
              <a:rPr lang="en-US" dirty="0">
                <a:latin typeface="Times New Roman"/>
                <a:cs typeface="Times New Roman"/>
              </a:rPr>
              <a:t> Liu and </a:t>
            </a:r>
            <a:r>
              <a:rPr lang="en-US" b="1" dirty="0" err="1">
                <a:latin typeface="Times New Roman"/>
                <a:cs typeface="Times New Roman"/>
              </a:rPr>
              <a:t>Xiaohan</a:t>
            </a:r>
            <a:r>
              <a:rPr lang="en-US" b="1" dirty="0">
                <a:latin typeface="Times New Roman"/>
                <a:cs typeface="Times New Roman"/>
              </a:rPr>
              <a:t> Zhong</a:t>
            </a:r>
            <a:endParaRPr b="1" dirty="0"/>
          </a:p>
          <a:p>
            <a:pPr>
              <a:defRPr/>
            </a:pPr>
            <a:endParaRPr lang="en-US" dirty="0">
              <a:latin typeface="Times New Roman"/>
              <a:cs typeface="Times New Roman"/>
            </a:endParaRPr>
          </a:p>
          <a:p>
            <a:pPr>
              <a:defRPr/>
            </a:pPr>
            <a:r>
              <a:rPr lang="en-US" dirty="0">
                <a:latin typeface="Times New Roman"/>
                <a:cs typeface="Times New Roman"/>
              </a:rPr>
              <a:t>Presented at DSE 2025 HKU</a:t>
            </a:r>
            <a:endParaRPr dirty="0"/>
          </a:p>
          <a:p>
            <a:pPr>
              <a:defRPr/>
            </a:pPr>
            <a:r>
              <a:rPr lang="en-US" altLang="zh-CN" dirty="0">
                <a:latin typeface="Times New Roman"/>
                <a:cs typeface="Times New Roman"/>
              </a:rPr>
              <a:t>December 10</a:t>
            </a:r>
            <a:r>
              <a:rPr lang="en-US" baseline="30000" dirty="0">
                <a:latin typeface="Times New Roman"/>
                <a:cs typeface="Times New Roman"/>
              </a:rPr>
              <a:t>th</a:t>
            </a:r>
            <a:r>
              <a:rPr lang="en-US" dirty="0">
                <a:latin typeface="Times New Roman"/>
                <a:cs typeface="Times New Roman"/>
              </a:rPr>
              <a:t>, 2025</a:t>
            </a:r>
            <a:endParaRPr lang="zh-CN"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normAutofit/>
          </a:bodyPr>
          <a:lstStyle/>
          <a:p>
            <a:pPr>
              <a:defRPr/>
            </a:pPr>
            <a:r>
              <a:rPr lang="en-US" dirty="0">
                <a:latin typeface="Times New Roman"/>
                <a:cs typeface="Times New Roman"/>
              </a:rPr>
              <a:t>Literature</a:t>
            </a:r>
            <a:endParaRPr lang="zh-CN" dirty="0">
              <a:latin typeface="Times New Roman"/>
              <a:cs typeface="Times New Roman"/>
            </a:endParaRPr>
          </a:p>
        </p:txBody>
      </p:sp>
      <p:sp>
        <p:nvSpPr>
          <p:cNvPr id="3" name="内容占位符 2"/>
          <p:cNvSpPr>
            <a:spLocks noGrp="1"/>
          </p:cNvSpPr>
          <p:nvPr>
            <p:ph idx="1"/>
          </p:nvPr>
        </p:nvSpPr>
        <p:spPr bwMode="auto">
          <a:xfrm>
            <a:off x="838200" y="1484784"/>
            <a:ext cx="10515600" cy="5008091"/>
          </a:xfrm>
        </p:spPr>
        <p:txBody>
          <a:bodyPr>
            <a:noAutofit/>
          </a:bodyPr>
          <a:lstStyle/>
          <a:p>
            <a:pPr marL="0" indent="0">
              <a:lnSpc>
                <a:spcPct val="100000"/>
              </a:lnSpc>
              <a:buNone/>
              <a:defRPr/>
            </a:pPr>
            <a:r>
              <a:rPr lang="en-US" altLang="zh-CN" sz="2400" dirty="0">
                <a:latin typeface="Times New Roman"/>
                <a:cs typeface="Times New Roman"/>
              </a:rPr>
              <a:t>Literature often find ambiguous effects of college admission policy on student efforts and academic performance.</a:t>
            </a:r>
            <a:endParaRPr lang="en-US" altLang="zh-CN" sz="2400" dirty="0"/>
          </a:p>
          <a:p>
            <a:pPr>
              <a:lnSpc>
                <a:spcPct val="100000"/>
              </a:lnSpc>
              <a:defRPr/>
            </a:pPr>
            <a:r>
              <a:rPr lang="en-US" sz="2400" dirty="0">
                <a:latin typeface="Times New Roman"/>
                <a:cs typeface="Times New Roman"/>
              </a:rPr>
              <a:t>Affirmative action</a:t>
            </a:r>
            <a:endParaRPr dirty="0"/>
          </a:p>
          <a:p>
            <a:pPr lvl="1">
              <a:lnSpc>
                <a:spcPct val="100000"/>
              </a:lnSpc>
              <a:defRPr/>
            </a:pPr>
            <a:r>
              <a:rPr lang="en-US" sz="2000" dirty="0">
                <a:latin typeface="Times New Roman"/>
                <a:cs typeface="Times New Roman"/>
              </a:rPr>
              <a:t>Non-structural (reduced) form: Caldwell, 2010; </a:t>
            </a:r>
            <a:r>
              <a:rPr lang="en-US" sz="2000" dirty="0" err="1">
                <a:latin typeface="Times New Roman"/>
                <a:cs typeface="Times New Roman"/>
              </a:rPr>
              <a:t>Antonovics</a:t>
            </a:r>
            <a:r>
              <a:rPr lang="en-US" sz="2000" dirty="0">
                <a:latin typeface="Times New Roman"/>
                <a:cs typeface="Times New Roman"/>
              </a:rPr>
              <a:t> and Backes, 2014; </a:t>
            </a:r>
            <a:r>
              <a:rPr lang="en-US" sz="2000" dirty="0" err="1">
                <a:latin typeface="Times New Roman"/>
                <a:cs typeface="Times New Roman"/>
              </a:rPr>
              <a:t>Akhtari</a:t>
            </a:r>
            <a:r>
              <a:rPr lang="en-US" sz="2000" dirty="0">
                <a:latin typeface="Times New Roman"/>
                <a:cs typeface="Times New Roman"/>
              </a:rPr>
              <a:t> et al., 2020; Cotton et al., 2022</a:t>
            </a:r>
            <a:endParaRPr sz="2000" dirty="0"/>
          </a:p>
          <a:p>
            <a:pPr lvl="1">
              <a:lnSpc>
                <a:spcPct val="100000"/>
              </a:lnSpc>
              <a:defRPr/>
            </a:pPr>
            <a:r>
              <a:rPr lang="en-US" sz="2000" dirty="0">
                <a:latin typeface="Times New Roman"/>
                <a:cs typeface="Times New Roman"/>
              </a:rPr>
              <a:t>Structural Form</a:t>
            </a:r>
            <a:r>
              <a:rPr lang="en-US" sz="2000" dirty="0">
                <a:solidFill>
                  <a:srgbClr val="FF0000"/>
                </a:solidFill>
                <a:latin typeface="Times New Roman"/>
                <a:cs typeface="Times New Roman"/>
              </a:rPr>
              <a:t>: </a:t>
            </a:r>
            <a:r>
              <a:rPr lang="en-US" sz="2000" dirty="0" err="1">
                <a:solidFill>
                  <a:srgbClr val="FF0000"/>
                </a:solidFill>
                <a:latin typeface="Times New Roman"/>
                <a:cs typeface="Times New Roman"/>
              </a:rPr>
              <a:t>Bodoh</a:t>
            </a:r>
            <a:r>
              <a:rPr lang="en-US" sz="2000" dirty="0">
                <a:solidFill>
                  <a:srgbClr val="FF0000"/>
                </a:solidFill>
                <a:latin typeface="Times New Roman"/>
                <a:cs typeface="Times New Roman"/>
              </a:rPr>
              <a:t>-Creed &amp; Hickman 2017 (BH); </a:t>
            </a:r>
            <a:r>
              <a:rPr lang="en-US" sz="2000" dirty="0">
                <a:latin typeface="Times New Roman"/>
                <a:cs typeface="Times New Roman"/>
              </a:rPr>
              <a:t>Grau, 2018</a:t>
            </a:r>
            <a:endParaRPr sz="2000" dirty="0"/>
          </a:p>
          <a:p>
            <a:pPr>
              <a:lnSpc>
                <a:spcPct val="100000"/>
              </a:lnSpc>
              <a:defRPr/>
            </a:pPr>
            <a:r>
              <a:rPr lang="en-US" sz="2400" dirty="0">
                <a:latin typeface="Times New Roman"/>
                <a:cs typeface="Times New Roman"/>
              </a:rPr>
              <a:t>"Top 10% Plan" </a:t>
            </a:r>
            <a:endParaRPr dirty="0"/>
          </a:p>
          <a:p>
            <a:pPr lvl="1">
              <a:lnSpc>
                <a:spcPct val="100000"/>
              </a:lnSpc>
              <a:defRPr/>
            </a:pPr>
            <a:r>
              <a:rPr lang="en-US" sz="2000" dirty="0">
                <a:latin typeface="Times New Roman"/>
                <a:cs typeface="Times New Roman"/>
              </a:rPr>
              <a:t>Reduced form: Cortes et al., 2011; Leeds et al., 2017</a:t>
            </a:r>
            <a:endParaRPr sz="2000" dirty="0"/>
          </a:p>
          <a:p>
            <a:pPr>
              <a:lnSpc>
                <a:spcPct val="100000"/>
              </a:lnSpc>
              <a:defRPr/>
            </a:pPr>
            <a:r>
              <a:rPr lang="en-US" sz="2400" dirty="0">
                <a:latin typeface="Times New Roman"/>
                <a:cs typeface="Times New Roman"/>
              </a:rPr>
              <a:t>China’s college admissions</a:t>
            </a:r>
            <a:endParaRPr dirty="0"/>
          </a:p>
          <a:p>
            <a:pPr lvl="1">
              <a:lnSpc>
                <a:spcPct val="100000"/>
              </a:lnSpc>
              <a:defRPr/>
            </a:pPr>
            <a:r>
              <a:rPr lang="en-US" sz="2000" dirty="0">
                <a:latin typeface="Times New Roman"/>
                <a:cs typeface="Times New Roman"/>
              </a:rPr>
              <a:t>Reduced form: Xing, 2013, Luo et al., 2016, </a:t>
            </a:r>
            <a:r>
              <a:rPr lang="en-US" sz="2000" dirty="0" err="1">
                <a:latin typeface="Times New Roman"/>
                <a:cs typeface="Times New Roman"/>
              </a:rPr>
              <a:t>Xue</a:t>
            </a:r>
            <a:r>
              <a:rPr lang="en-US" sz="2000" dirty="0">
                <a:latin typeface="Times New Roman"/>
                <a:cs typeface="Times New Roman"/>
              </a:rPr>
              <a:t>, 2022</a:t>
            </a:r>
          </a:p>
          <a:p>
            <a:pPr>
              <a:lnSpc>
                <a:spcPct val="100000"/>
              </a:lnSpc>
              <a:defRPr/>
            </a:pPr>
            <a:endParaRPr lang="en-US" sz="2200" dirty="0">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10</a:t>
            </a:fld>
            <a:endParaRPr lang="zh-CN"/>
          </a:p>
        </p:txBody>
      </p:sp>
    </p:spTree>
    <p:extLst>
      <p:ext uri="{BB962C8B-B14F-4D97-AF65-F5344CB8AC3E}">
        <p14:creationId xmlns:p14="http://schemas.microsoft.com/office/powerpoint/2010/main" val="2750123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en-US">
                <a:latin typeface="Times New Roman"/>
                <a:cs typeface="Times New Roman"/>
              </a:rPr>
              <a:t>Other Related Literature</a:t>
            </a:r>
            <a:endParaRPr lang="zh-CN">
              <a:latin typeface="Times New Roman"/>
              <a:cs typeface="Times New Roman"/>
            </a:endParaRPr>
          </a:p>
        </p:txBody>
      </p:sp>
      <p:sp>
        <p:nvSpPr>
          <p:cNvPr id="3" name="内容占位符 2"/>
          <p:cNvSpPr>
            <a:spLocks noGrp="1"/>
          </p:cNvSpPr>
          <p:nvPr>
            <p:ph idx="1"/>
          </p:nvPr>
        </p:nvSpPr>
        <p:spPr bwMode="auto"/>
        <p:txBody>
          <a:bodyPr>
            <a:normAutofit/>
          </a:bodyPr>
          <a:lstStyle/>
          <a:p>
            <a:pPr>
              <a:lnSpc>
                <a:spcPct val="100000"/>
              </a:lnSpc>
              <a:spcBef>
                <a:spcPts val="0"/>
              </a:spcBef>
              <a:defRPr/>
            </a:pPr>
            <a:r>
              <a:rPr lang="en-US" altLang="zh-CN" sz="2400" dirty="0">
                <a:latin typeface="Times New Roman"/>
                <a:ea typeface="微软雅黑"/>
                <a:cs typeface="Times New Roman"/>
              </a:rPr>
              <a:t>Stratification in higher education (mostly studied in the U.S.)</a:t>
            </a:r>
          </a:p>
          <a:p>
            <a:pPr lvl="1">
              <a:lnSpc>
                <a:spcPct val="100000"/>
              </a:lnSpc>
              <a:spcBef>
                <a:spcPts val="0"/>
              </a:spcBef>
              <a:defRPr/>
            </a:pPr>
            <a:r>
              <a:rPr lang="en-US" altLang="zh-CN" sz="2000" dirty="0" err="1">
                <a:latin typeface="Times New Roman"/>
                <a:cs typeface="Times New Roman"/>
              </a:rPr>
              <a:t>Sallee</a:t>
            </a:r>
            <a:r>
              <a:rPr lang="en-US" altLang="zh-CN" sz="2000" dirty="0">
                <a:latin typeface="Times New Roman"/>
                <a:cs typeface="Times New Roman"/>
              </a:rPr>
              <a:t> et al. (2008), Bound, </a:t>
            </a:r>
            <a:r>
              <a:rPr lang="en-US" altLang="zh-CN" sz="2000" dirty="0" err="1">
                <a:latin typeface="Times New Roman"/>
                <a:cs typeface="Times New Roman"/>
              </a:rPr>
              <a:t>Hershibein</a:t>
            </a:r>
            <a:r>
              <a:rPr lang="en-US" altLang="zh-CN" sz="2000" dirty="0">
                <a:latin typeface="Times New Roman"/>
                <a:cs typeface="Times New Roman"/>
              </a:rPr>
              <a:t> and Long (2009), Hoxby (2009)</a:t>
            </a:r>
            <a:endParaRPr lang="zh-CN" altLang="zh-CN" sz="2000" dirty="0">
              <a:latin typeface="Times New Roman"/>
              <a:cs typeface="Times New Roman"/>
            </a:endParaRPr>
          </a:p>
          <a:p>
            <a:pPr>
              <a:lnSpc>
                <a:spcPct val="100000"/>
              </a:lnSpc>
              <a:spcBef>
                <a:spcPts val="0"/>
              </a:spcBef>
              <a:defRPr/>
            </a:pPr>
            <a:endParaRPr lang="en-US" sz="2400" dirty="0">
              <a:latin typeface="Times New Roman"/>
              <a:ea typeface="微软雅黑"/>
              <a:cs typeface="Times New Roman"/>
            </a:endParaRPr>
          </a:p>
          <a:p>
            <a:pPr>
              <a:lnSpc>
                <a:spcPct val="100000"/>
              </a:lnSpc>
              <a:spcBef>
                <a:spcPts val="0"/>
              </a:spcBef>
              <a:defRPr/>
            </a:pPr>
            <a:r>
              <a:rPr lang="en-US" altLang="zh-CN" sz="2400" dirty="0">
                <a:latin typeface="Times New Roman"/>
                <a:ea typeface="微软雅黑"/>
                <a:cs typeface="Times New Roman"/>
              </a:rPr>
              <a:t>Matching with efforts</a:t>
            </a:r>
          </a:p>
          <a:p>
            <a:pPr lvl="1">
              <a:lnSpc>
                <a:spcPct val="100000"/>
              </a:lnSpc>
              <a:spcBef>
                <a:spcPts val="0"/>
              </a:spcBef>
              <a:defRPr/>
            </a:pPr>
            <a:r>
              <a:rPr lang="en-US" altLang="zh-CN" sz="2000" dirty="0" err="1">
                <a:latin typeface="Times New Roman"/>
                <a:ea typeface="微软雅黑"/>
                <a:cs typeface="Times New Roman"/>
              </a:rPr>
              <a:t>Moldovanu</a:t>
            </a:r>
            <a:r>
              <a:rPr lang="en-US" altLang="zh-CN" sz="2000" dirty="0">
                <a:latin typeface="Times New Roman"/>
                <a:ea typeface="微软雅黑"/>
                <a:cs typeface="Times New Roman"/>
              </a:rPr>
              <a:t> and Sela (2001); </a:t>
            </a:r>
            <a:r>
              <a:rPr lang="en-US" altLang="zh-CN" sz="2000" dirty="0" err="1">
                <a:latin typeface="Times New Roman"/>
                <a:ea typeface="微软雅黑"/>
                <a:cs typeface="Times New Roman"/>
              </a:rPr>
              <a:t>Bodoh</a:t>
            </a:r>
            <a:r>
              <a:rPr lang="en-US" altLang="zh-CN" sz="2000" dirty="0">
                <a:latin typeface="Times New Roman"/>
                <a:ea typeface="微软雅黑"/>
                <a:cs typeface="Times New Roman"/>
              </a:rPr>
              <a:t>-Creed &amp; Hickman (2018); </a:t>
            </a:r>
            <a:r>
              <a:rPr lang="en-US" altLang="zh-CN" sz="2000" dirty="0" err="1">
                <a:latin typeface="Times New Roman"/>
                <a:ea typeface="微软雅黑"/>
                <a:cs typeface="Times New Roman"/>
              </a:rPr>
              <a:t>Hafalir</a:t>
            </a:r>
            <a:r>
              <a:rPr lang="en-US" altLang="zh-CN" sz="2000" dirty="0">
                <a:latin typeface="Times New Roman"/>
                <a:ea typeface="微软雅黑"/>
                <a:cs typeface="Times New Roman"/>
              </a:rPr>
              <a:t> et al. (2018)</a:t>
            </a:r>
          </a:p>
          <a:p>
            <a:pPr>
              <a:lnSpc>
                <a:spcPct val="100000"/>
              </a:lnSpc>
              <a:spcBef>
                <a:spcPts val="0"/>
              </a:spcBef>
              <a:defRPr/>
            </a:pPr>
            <a:endParaRPr lang="en-US" sz="2400" dirty="0">
              <a:latin typeface="Times New Roman"/>
              <a:ea typeface="微软雅黑"/>
              <a:cs typeface="Times New Roman"/>
            </a:endParaRPr>
          </a:p>
          <a:p>
            <a:pPr>
              <a:lnSpc>
                <a:spcPct val="100000"/>
              </a:lnSpc>
              <a:spcBef>
                <a:spcPts val="0"/>
              </a:spcBef>
              <a:defRPr/>
            </a:pPr>
            <a:r>
              <a:rPr lang="en-US" sz="2400" dirty="0">
                <a:latin typeface="Times New Roman"/>
                <a:ea typeface="微软雅黑"/>
                <a:cs typeface="Times New Roman"/>
              </a:rPr>
              <a:t>Matching in large markets</a:t>
            </a:r>
            <a:endParaRPr sz="2400" dirty="0"/>
          </a:p>
          <a:p>
            <a:pPr lvl="1">
              <a:lnSpc>
                <a:spcPct val="100000"/>
              </a:lnSpc>
              <a:spcBef>
                <a:spcPts val="0"/>
              </a:spcBef>
              <a:defRPr/>
            </a:pPr>
            <a:r>
              <a:rPr lang="en-US" sz="2000" dirty="0">
                <a:latin typeface="Times New Roman"/>
                <a:ea typeface="微软雅黑"/>
                <a:cs typeface="Times New Roman"/>
              </a:rPr>
              <a:t>Azevedo and </a:t>
            </a:r>
            <a:r>
              <a:rPr lang="en-US" sz="2000" dirty="0" err="1">
                <a:latin typeface="Times New Roman"/>
                <a:ea typeface="微软雅黑"/>
                <a:cs typeface="Times New Roman"/>
              </a:rPr>
              <a:t>Leshno</a:t>
            </a:r>
            <a:r>
              <a:rPr lang="en-US" sz="2000" dirty="0">
                <a:latin typeface="Times New Roman"/>
                <a:ea typeface="微软雅黑"/>
                <a:cs typeface="Times New Roman"/>
              </a:rPr>
              <a:t> (2016): cutoff scores as “market prices” and students as “price takers”.</a:t>
            </a:r>
          </a:p>
          <a:p>
            <a:pPr>
              <a:lnSpc>
                <a:spcPct val="100000"/>
              </a:lnSpc>
              <a:spcBef>
                <a:spcPts val="0"/>
              </a:spcBef>
              <a:defRPr/>
            </a:pPr>
            <a:endParaRPr lang="en-US" sz="2400" dirty="0">
              <a:latin typeface="Times New Roman"/>
              <a:ea typeface="微软雅黑"/>
              <a:cs typeface="Times New Roman"/>
            </a:endParaRPr>
          </a:p>
          <a:p>
            <a:pPr lvl="1">
              <a:lnSpc>
                <a:spcPct val="100000"/>
              </a:lnSpc>
              <a:spcBef>
                <a:spcPts val="0"/>
              </a:spcBef>
              <a:defRPr/>
            </a:pPr>
            <a:endParaRPr lang="en-US" altLang="zh-CN" sz="2000" i="1" dirty="0">
              <a:latin typeface="Times New Roman"/>
              <a:ea typeface="微软雅黑"/>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11</a:t>
            </a:fld>
            <a:endParaRPr lang="zh-CN"/>
          </a:p>
        </p:txBody>
      </p:sp>
    </p:spTree>
    <p:extLst>
      <p:ext uri="{BB962C8B-B14F-4D97-AF65-F5344CB8AC3E}">
        <p14:creationId xmlns:p14="http://schemas.microsoft.com/office/powerpoint/2010/main" val="247173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p:nvPr>
        </p:nvSpPr>
        <p:spPr bwMode="auto"/>
        <p:txBody>
          <a:bodyPr/>
          <a:lstStyle/>
          <a:p>
            <a:pPr>
              <a:defRPr/>
            </a:pPr>
            <a:r>
              <a:rPr lang="en-US">
                <a:latin typeface="Times New Roman"/>
                <a:cs typeface="Times New Roman"/>
              </a:rPr>
              <a:t>The Model</a:t>
            </a:r>
            <a:endParaRPr lang="zh-CN">
              <a:latin typeface="Times New Roman"/>
              <a:cs typeface="Times New Roman"/>
            </a:endParaRPr>
          </a:p>
        </p:txBody>
      </p:sp>
      <p:sp>
        <p:nvSpPr>
          <p:cNvPr id="6" name="文本占位符 5"/>
          <p:cNvSpPr>
            <a:spLocks noGrp="1"/>
          </p:cNvSpPr>
          <p:nvPr>
            <p:ph type="body" idx="1"/>
          </p:nvPr>
        </p:nvSpPr>
        <p:spPr bwMode="auto"/>
        <p:txBody>
          <a:bodyPr/>
          <a:lstStyle/>
          <a:p>
            <a:pPr>
              <a:defRPr/>
            </a:pPr>
            <a:r>
              <a:rPr lang="en-US">
                <a:latin typeface="Times New Roman"/>
                <a:cs typeface="Times New Roman"/>
              </a:rPr>
              <a:t>Part 2</a:t>
            </a:r>
            <a:endParaRPr lang="zh-CN">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12</a:t>
            </a:fld>
            <a:endParaRPr 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38200" y="365125"/>
            <a:ext cx="10515600" cy="848213"/>
          </a:xfrm>
        </p:spPr>
        <p:txBody>
          <a:bodyPr/>
          <a:lstStyle/>
          <a:p>
            <a:pPr>
              <a:defRPr/>
            </a:pPr>
            <a:r>
              <a:rPr lang="en-US">
                <a:latin typeface="Times New Roman"/>
                <a:cs typeface="Times New Roman"/>
              </a:rPr>
              <a:t>The Model: Students</a:t>
            </a:r>
            <a:endParaRPr lang="zh-CN">
              <a:latin typeface="Times New Roman"/>
              <a:cs typeface="Times New Roman"/>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bwMode="auto">
              <a:xfrm>
                <a:off x="853075" y="1213338"/>
                <a:ext cx="10515600" cy="5370657"/>
              </a:xfrm>
            </p:spPr>
            <p:txBody>
              <a:bodyPr>
                <a:noAutofit/>
              </a:bodyPr>
              <a:lstStyle/>
              <a:p>
                <a:pPr marL="285750" indent="-285750">
                  <a:lnSpc>
                    <a:spcPct val="150000"/>
                  </a:lnSpc>
                  <a:spcBef>
                    <a:spcPts val="0"/>
                  </a:spcBef>
                  <a:defRPr/>
                </a:pPr>
                <a:r>
                  <a:rPr lang="en-US" sz="1800" b="1" dirty="0">
                    <a:solidFill>
                      <a:schemeClr val="tx1"/>
                    </a:solidFill>
                    <a:latin typeface="Times New Roman"/>
                    <a:ea typeface="微软雅黑"/>
                    <a:cs typeface="Times New Roman"/>
                  </a:rPr>
                  <a:t>Human capital production function:</a:t>
                </a:r>
                <a14:m>
                  <m:oMath xmlns:m="http://schemas.openxmlformats.org/officeDocument/2006/math">
                    <m:r>
                      <a:rPr lang="en-US" sz="1800" b="1" i="0">
                        <a:solidFill>
                          <a:schemeClr val="tx1"/>
                        </a:solidFill>
                        <a:latin typeface="Cambria Math"/>
                        <a:ea typeface="微软雅黑"/>
                      </a:rPr>
                      <m:t> </m:t>
                    </m:r>
                  </m:oMath>
                </a14:m>
                <a:endParaRPr lang="en-US" sz="1800" b="1" i="0" dirty="0">
                  <a:solidFill>
                    <a:schemeClr val="tx1"/>
                  </a:solidFill>
                  <a:latin typeface="Times New Roman"/>
                  <a:ea typeface="微软雅黑"/>
                  <a:cs typeface="Times New Roman"/>
                </a:endParaRPr>
              </a:p>
              <a:p>
                <a:pPr marL="0" indent="0" algn="ctr">
                  <a:lnSpc>
                    <a:spcPct val="150000"/>
                  </a:lnSpc>
                  <a:spcBef>
                    <a:spcPts val="0"/>
                  </a:spcBef>
                  <a:buNone/>
                  <a:defRPr/>
                </a:pPr>
                <a14:m>
                  <m:oMath xmlns:m="http://schemas.openxmlformats.org/officeDocument/2006/math">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𝑆</m:t>
                        </m:r>
                      </m:e>
                      <m:sub>
                        <m:r>
                          <a:rPr lang="ar-AE" sz="1800" i="1">
                            <a:solidFill>
                              <a:schemeClr val="tx1"/>
                            </a:solidFill>
                            <a:latin typeface="Cambria Math"/>
                            <a:ea typeface="微软雅黑"/>
                          </a:rPr>
                          <m:t>𝑖</m:t>
                        </m:r>
                      </m:sub>
                    </m:sSub>
                    <m:r>
                      <a:rPr lang="ar-AE" sz="1800" i="1">
                        <a:solidFill>
                          <a:schemeClr val="tx1"/>
                        </a:solidFill>
                        <a:latin typeface="Cambria Math"/>
                        <a:ea typeface="微软雅黑"/>
                      </a:rPr>
                      <m:t>=</m:t>
                    </m:r>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𝐿</m:t>
                        </m:r>
                      </m:e>
                      <m:sub>
                        <m:r>
                          <a:rPr lang="ar-AE" sz="1800" i="1">
                            <a:solidFill>
                              <a:schemeClr val="tx1"/>
                            </a:solidFill>
                            <a:latin typeface="Cambria Math"/>
                            <a:ea typeface="微软雅黑"/>
                          </a:rPr>
                          <m:t>𝑖</m:t>
                        </m:r>
                      </m:sub>
                    </m:sSub>
                    <m:r>
                      <a:rPr lang="ar-AE" sz="1800" i="1">
                        <a:solidFill>
                          <a:schemeClr val="tx1"/>
                        </a:solidFill>
                        <a:latin typeface="Cambria Math"/>
                        <a:ea typeface="微软雅黑"/>
                      </a:rPr>
                      <m:t>=</m:t>
                    </m:r>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𝛼</m:t>
                        </m:r>
                      </m:e>
                      <m:sub>
                        <m:r>
                          <a:rPr lang="ar-AE" sz="1800" i="1">
                            <a:solidFill>
                              <a:schemeClr val="tx1"/>
                            </a:solidFill>
                            <a:latin typeface="Cambria Math"/>
                            <a:ea typeface="微软雅黑"/>
                          </a:rPr>
                          <m:t>0</m:t>
                        </m:r>
                      </m:sub>
                    </m:sSub>
                    <m:sSubSup>
                      <m:sSubSupPr>
                        <m:ctrlPr>
                          <a:rPr lang="ar-AE" altLang="zh-CN" sz="1800" i="1">
                            <a:solidFill>
                              <a:schemeClr val="tx1"/>
                            </a:solidFill>
                            <a:latin typeface="Cambria Math" panose="02040503050406030204" pitchFamily="18" charset="0"/>
                            <a:ea typeface="微软雅黑"/>
                            <a:cs typeface="Cambria Math"/>
                          </a:rPr>
                        </m:ctrlPr>
                      </m:sSubSupPr>
                      <m:e>
                        <m:r>
                          <a:rPr lang="ar-AE" sz="1800" i="1">
                            <a:solidFill>
                              <a:schemeClr val="tx1"/>
                            </a:solidFill>
                            <a:latin typeface="Cambria Math"/>
                            <a:ea typeface="微软雅黑"/>
                          </a:rPr>
                          <m:t>𝐴</m:t>
                        </m:r>
                      </m:e>
                      <m:sub>
                        <m:r>
                          <a:rPr lang="ar-AE" sz="1800" i="1">
                            <a:solidFill>
                              <a:schemeClr val="tx1"/>
                            </a:solidFill>
                            <a:latin typeface="Cambria Math"/>
                            <a:ea typeface="微软雅黑"/>
                          </a:rPr>
                          <m:t>𝑖</m:t>
                        </m:r>
                      </m:sub>
                      <m:sup>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𝛼</m:t>
                            </m:r>
                          </m:e>
                          <m:sub>
                            <m:r>
                              <a:rPr lang="ar-AE" sz="1800" i="1">
                                <a:solidFill>
                                  <a:schemeClr val="tx1"/>
                                </a:solidFill>
                                <a:latin typeface="Cambria Math"/>
                                <a:ea typeface="微软雅黑"/>
                              </a:rPr>
                              <m:t>1</m:t>
                            </m:r>
                          </m:sub>
                        </m:sSub>
                      </m:sup>
                    </m:sSubSup>
                    <m:sSubSup>
                      <m:sSubSupPr>
                        <m:ctrlPr>
                          <a:rPr lang="ar-AE" altLang="zh-CN" sz="1800" i="1">
                            <a:solidFill>
                              <a:schemeClr val="tx1"/>
                            </a:solidFill>
                            <a:latin typeface="Cambria Math" panose="02040503050406030204" pitchFamily="18" charset="0"/>
                            <a:ea typeface="微软雅黑"/>
                            <a:cs typeface="Cambria Math"/>
                          </a:rPr>
                        </m:ctrlPr>
                      </m:sSubSupPr>
                      <m:e>
                        <m:r>
                          <a:rPr lang="ar-AE" sz="1800" i="1">
                            <a:solidFill>
                              <a:schemeClr val="tx1"/>
                            </a:solidFill>
                            <a:latin typeface="Cambria Math"/>
                            <a:ea typeface="微软雅黑"/>
                          </a:rPr>
                          <m:t>𝐸</m:t>
                        </m:r>
                      </m:e>
                      <m:sub>
                        <m:r>
                          <a:rPr lang="ar-AE" sz="1800" i="1">
                            <a:solidFill>
                              <a:schemeClr val="tx1"/>
                            </a:solidFill>
                            <a:latin typeface="Cambria Math"/>
                            <a:ea typeface="微软雅黑"/>
                          </a:rPr>
                          <m:t>𝑖</m:t>
                        </m:r>
                      </m:sub>
                      <m:sup>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𝛼</m:t>
                            </m:r>
                          </m:e>
                          <m:sub>
                            <m:r>
                              <a:rPr lang="ar-AE" sz="1800" i="1">
                                <a:solidFill>
                                  <a:schemeClr val="tx1"/>
                                </a:solidFill>
                                <a:latin typeface="Cambria Math"/>
                                <a:ea typeface="微软雅黑"/>
                              </a:rPr>
                              <m:t>2</m:t>
                            </m:r>
                          </m:sub>
                        </m:sSub>
                      </m:sup>
                    </m:sSubSup>
                    <m:r>
                      <a:rPr lang="zh-CN" altLang="ar-AE" sz="1800" i="1">
                        <a:solidFill>
                          <a:schemeClr val="tx1"/>
                        </a:solidFill>
                        <a:latin typeface="Cambria Math"/>
                        <a:ea typeface="微软雅黑"/>
                      </a:rPr>
                      <m:t>，</m:t>
                    </m:r>
                    <m:sSub>
                      <m:sSubPr>
                        <m:ctrlPr>
                          <a:rPr lang="ar-AE" altLang="zh-CN" sz="1800" i="1">
                            <a:solidFill>
                              <a:schemeClr val="tx1"/>
                            </a:solidFill>
                            <a:latin typeface="Cambria Math" panose="02040503050406030204" pitchFamily="18" charset="0"/>
                            <a:ea typeface="微软雅黑"/>
                            <a:cs typeface="Cambria Math"/>
                          </a:rPr>
                        </m:ctrlPr>
                      </m:sSubPr>
                      <m:e>
                        <m:r>
                          <a:rPr lang="ar-AE" sz="1800">
                            <a:solidFill>
                              <a:schemeClr val="tx1"/>
                            </a:solidFill>
                            <a:latin typeface="Cambria Math"/>
                            <a:ea typeface="微软雅黑"/>
                          </a:rPr>
                          <m:t>𝛼</m:t>
                        </m:r>
                      </m:e>
                      <m:sub>
                        <m:r>
                          <a:rPr lang="ar-AE" sz="1800">
                            <a:solidFill>
                              <a:schemeClr val="tx1"/>
                            </a:solidFill>
                            <a:latin typeface="Cambria Math"/>
                            <a:ea typeface="微软雅黑"/>
                          </a:rPr>
                          <m:t>0</m:t>
                        </m:r>
                      </m:sub>
                    </m:sSub>
                    <m:r>
                      <a:rPr lang="ar-AE" sz="1800" b="0" i="1" smtClean="0">
                        <a:solidFill>
                          <a:schemeClr val="tx1"/>
                        </a:solidFill>
                        <a:latin typeface="Cambria Math" panose="02040503050406030204" pitchFamily="18" charset="0"/>
                        <a:ea typeface="微软雅黑"/>
                      </a:rPr>
                      <m:t>,</m:t>
                    </m:r>
                    <m:sSub>
                      <m:sSubPr>
                        <m:ctrlPr>
                          <a:rPr lang="ar-AE" altLang="zh-CN" sz="1800" i="1">
                            <a:latin typeface="Cambria Math" panose="02040503050406030204" pitchFamily="18" charset="0"/>
                            <a:ea typeface="微软雅黑"/>
                            <a:cs typeface="Cambria Math"/>
                          </a:rPr>
                        </m:ctrlPr>
                      </m:sSubPr>
                      <m:e>
                        <m:r>
                          <a:rPr lang="zh-CN" altLang="ar-AE" sz="1800">
                            <a:latin typeface="Cambria Math"/>
                            <a:ea typeface="微软雅黑"/>
                          </a:rPr>
                          <m:t>𝛼</m:t>
                        </m:r>
                      </m:e>
                      <m:sub>
                        <m:r>
                          <a:rPr lang="ar-AE" altLang="zh-CN" sz="1800" i="1">
                            <a:latin typeface="Cambria Math"/>
                            <a:ea typeface="微软雅黑"/>
                          </a:rPr>
                          <m:t>1</m:t>
                        </m:r>
                      </m:sub>
                    </m:sSub>
                    <m:r>
                      <a:rPr lang="ar-AE" sz="1800">
                        <a:solidFill>
                          <a:schemeClr val="tx1"/>
                        </a:solidFill>
                        <a:latin typeface="Cambria Math"/>
                        <a:ea typeface="微软雅黑"/>
                      </a:rPr>
                      <m:t>&gt;</m:t>
                    </m:r>
                    <m:r>
                      <a:rPr lang="ar-AE" sz="1800">
                        <a:solidFill>
                          <a:schemeClr val="tx1"/>
                        </a:solidFill>
                        <a:latin typeface="Cambria Math"/>
                        <a:ea typeface="微软雅黑"/>
                      </a:rPr>
                      <m:t>0</m:t>
                    </m:r>
                  </m:oMath>
                </a14:m>
                <a:r>
                  <a:rPr lang="zh-CN" altLang="ar-AE" sz="1800" dirty="0">
                    <a:solidFill>
                      <a:schemeClr val="tx1"/>
                    </a:solidFill>
                    <a:latin typeface="Times New Roman"/>
                    <a:ea typeface="微软雅黑"/>
                    <a:cs typeface="Times New Roman"/>
                  </a:rPr>
                  <a:t>，</a:t>
                </a:r>
                <a14:m>
                  <m:oMath xmlns:m="http://schemas.openxmlformats.org/officeDocument/2006/math">
                    <m:r>
                      <a:rPr lang="ar-AE" sz="1800">
                        <a:solidFill>
                          <a:schemeClr val="tx1"/>
                        </a:solidFill>
                        <a:latin typeface="Cambria Math"/>
                        <a:ea typeface="微软雅黑"/>
                      </a:rPr>
                      <m:t> </m:t>
                    </m:r>
                    <m:sSub>
                      <m:sSubPr>
                        <m:ctrlPr>
                          <a:rPr lang="ar-AE" altLang="zh-CN" sz="1800" i="1">
                            <a:solidFill>
                              <a:schemeClr val="tx1"/>
                            </a:solidFill>
                            <a:latin typeface="Cambria Math" panose="02040503050406030204" pitchFamily="18" charset="0"/>
                            <a:ea typeface="微软雅黑"/>
                            <a:cs typeface="Cambria Math"/>
                          </a:rPr>
                        </m:ctrlPr>
                      </m:sSubPr>
                      <m:e>
                        <m:r>
                          <a:rPr lang="ar-AE" sz="1800">
                            <a:solidFill>
                              <a:schemeClr val="tx1"/>
                            </a:solidFill>
                            <a:latin typeface="Cambria Math"/>
                            <a:ea typeface="微软雅黑"/>
                          </a:rPr>
                          <m:t>𝛼</m:t>
                        </m:r>
                      </m:e>
                      <m:sub>
                        <m:r>
                          <a:rPr lang="ar-AE" sz="1800" i="1">
                            <a:solidFill>
                              <a:schemeClr val="tx1"/>
                            </a:solidFill>
                            <a:latin typeface="Cambria Math"/>
                            <a:ea typeface="微软雅黑"/>
                          </a:rPr>
                          <m:t>2</m:t>
                        </m:r>
                      </m:sub>
                    </m:sSub>
                    <m:r>
                      <a:rPr lang="ar-AE" sz="1800">
                        <a:solidFill>
                          <a:schemeClr val="tx1"/>
                        </a:solidFill>
                        <a:latin typeface="Cambria Math"/>
                        <a:ea typeface="微软雅黑"/>
                      </a:rPr>
                      <m:t>∈</m:t>
                    </m:r>
                    <m:d>
                      <m:dPr>
                        <m:ctrlPr>
                          <a:rPr lang="ar-AE" altLang="zh-CN" sz="1800" i="1">
                            <a:solidFill>
                              <a:schemeClr val="tx1"/>
                            </a:solidFill>
                            <a:latin typeface="Cambria Math" panose="02040503050406030204" pitchFamily="18" charset="0"/>
                            <a:ea typeface="微软雅黑"/>
                            <a:cs typeface="Cambria Math"/>
                          </a:rPr>
                        </m:ctrlPr>
                      </m:dPr>
                      <m:e>
                        <m:r>
                          <a:rPr lang="ar-AE" sz="1800">
                            <a:solidFill>
                              <a:schemeClr val="tx1"/>
                            </a:solidFill>
                            <a:latin typeface="Cambria Math"/>
                            <a:ea typeface="微软雅黑"/>
                          </a:rPr>
                          <m:t>0</m:t>
                        </m:r>
                        <m:r>
                          <a:rPr lang="ar-AE" sz="1800">
                            <a:solidFill>
                              <a:schemeClr val="tx1"/>
                            </a:solidFill>
                            <a:latin typeface="Cambria Math"/>
                            <a:ea typeface="微软雅黑"/>
                          </a:rPr>
                          <m:t>,</m:t>
                        </m:r>
                        <m:r>
                          <a:rPr lang="ar-AE" sz="1800">
                            <a:solidFill>
                              <a:schemeClr val="tx1"/>
                            </a:solidFill>
                            <a:latin typeface="Cambria Math"/>
                            <a:ea typeface="微软雅黑"/>
                          </a:rPr>
                          <m:t>1</m:t>
                        </m:r>
                      </m:e>
                    </m:d>
                  </m:oMath>
                </a14:m>
                <a:endParaRPr lang="ar-AE" altLang="zh-CN" sz="1800" i="1" dirty="0">
                  <a:solidFill>
                    <a:schemeClr val="tx1"/>
                  </a:solidFill>
                  <a:latin typeface="Times New Roman"/>
                  <a:ea typeface="微软雅黑"/>
                  <a:cs typeface="Times New Roman"/>
                </a:endParaRPr>
              </a:p>
              <a:p>
                <a:pPr marL="457200" lvl="1" indent="0">
                  <a:lnSpc>
                    <a:spcPct val="150000"/>
                  </a:lnSpc>
                  <a:spcBef>
                    <a:spcPts val="0"/>
                  </a:spcBef>
                  <a:buNone/>
                  <a:defRPr/>
                </a:pPr>
                <a:r>
                  <a:rPr lang="en-US" sz="1600" dirty="0">
                    <a:solidFill>
                      <a:schemeClr val="tx1"/>
                    </a:solidFill>
                    <a:latin typeface="Times New Roman"/>
                    <a:ea typeface="微软雅黑"/>
                    <a:cs typeface="Times New Roman"/>
                  </a:rPr>
                  <a:t>Where </a:t>
                </a:r>
                <a:r>
                  <a:rPr lang="en-US" sz="1600" dirty="0">
                    <a:solidFill>
                      <a:srgbClr val="FF0000"/>
                    </a:solidFill>
                    <a:latin typeface="Times New Roman"/>
                    <a:ea typeface="微软雅黑"/>
                    <a:cs typeface="Times New Roman"/>
                  </a:rPr>
                  <a:t>S, L </a:t>
                </a:r>
                <a:r>
                  <a:rPr lang="en-US" sz="1600" dirty="0">
                    <a:solidFill>
                      <a:schemeClr val="tx1"/>
                    </a:solidFill>
                    <a:latin typeface="Times New Roman"/>
                    <a:ea typeface="微软雅黑"/>
                    <a:cs typeface="Times New Roman"/>
                  </a:rPr>
                  <a:t>are the level of pre-college human capital of students</a:t>
                </a:r>
                <a:r>
                  <a:rPr lang="en-US" sz="1600" dirty="0">
                    <a:latin typeface="Times New Roman"/>
                    <a:ea typeface="微软雅黑"/>
                    <a:cs typeface="Times New Roman"/>
                  </a:rPr>
                  <a:t>, </a:t>
                </a:r>
                <a:r>
                  <a:rPr lang="en-US" sz="1600" dirty="0">
                    <a:solidFill>
                      <a:srgbClr val="FF0000"/>
                    </a:solidFill>
                    <a:latin typeface="Times New Roman"/>
                    <a:ea typeface="微软雅黑"/>
                    <a:cs typeface="Times New Roman"/>
                  </a:rPr>
                  <a:t>A</a:t>
                </a:r>
                <a:r>
                  <a:rPr lang="en-US" sz="1600" dirty="0">
                    <a:solidFill>
                      <a:schemeClr val="tx1"/>
                    </a:solidFill>
                    <a:latin typeface="Times New Roman"/>
                    <a:ea typeface="微软雅黑"/>
                    <a:cs typeface="Times New Roman"/>
                  </a:rPr>
                  <a:t> is student (intrinsic) ability, </a:t>
                </a:r>
                <a:r>
                  <a:rPr lang="en-US" sz="1600" dirty="0">
                    <a:solidFill>
                      <a:srgbClr val="FF0000"/>
                    </a:solidFill>
                    <a:latin typeface="Times New Roman"/>
                    <a:ea typeface="微软雅黑"/>
                    <a:cs typeface="Times New Roman"/>
                  </a:rPr>
                  <a:t>E</a:t>
                </a:r>
                <a:r>
                  <a:rPr lang="en-US" sz="1600" dirty="0">
                    <a:solidFill>
                      <a:schemeClr val="tx1"/>
                    </a:solidFill>
                    <a:latin typeface="Times New Roman"/>
                    <a:ea typeface="微软雅黑"/>
                    <a:cs typeface="Times New Roman"/>
                  </a:rPr>
                  <a:t> is study effort.</a:t>
                </a:r>
                <a:endParaRPr lang="en-US" dirty="0"/>
              </a:p>
              <a:p>
                <a:pPr marL="285750" indent="-285750">
                  <a:lnSpc>
                    <a:spcPct val="150000"/>
                  </a:lnSpc>
                  <a:spcBef>
                    <a:spcPts val="0"/>
                  </a:spcBef>
                  <a:defRPr/>
                </a:pPr>
                <a:r>
                  <a:rPr lang="en-US" sz="1800" b="1" dirty="0">
                    <a:solidFill>
                      <a:schemeClr val="tx1"/>
                    </a:solidFill>
                    <a:latin typeface="Times New Roman"/>
                    <a:ea typeface="微软雅黑"/>
                    <a:cs typeface="Times New Roman"/>
                  </a:rPr>
                  <a:t>Cost function:</a:t>
                </a:r>
                <a:endParaRPr lang="en-US" sz="1800" b="1" i="0" dirty="0">
                  <a:solidFill>
                    <a:schemeClr val="tx1"/>
                  </a:solidFill>
                  <a:latin typeface="Times New Roman"/>
                  <a:ea typeface="微软雅黑"/>
                  <a:cs typeface="Times New Roman"/>
                </a:endParaRPr>
              </a:p>
              <a:p>
                <a:pPr marL="0" indent="0" algn="ctr">
                  <a:lnSpc>
                    <a:spcPct val="150000"/>
                  </a:lnSpc>
                  <a:spcBef>
                    <a:spcPts val="0"/>
                  </a:spcBef>
                  <a:buNone/>
                  <a:defRPr/>
                </a:pPr>
                <a14:m>
                  <m:oMathPara xmlns:m="http://schemas.openxmlformats.org/officeDocument/2006/math">
                    <m:oMathParaPr>
                      <m:jc m:val="centerGroup"/>
                    </m:oMathParaPr>
                    <m:oMath xmlns:m="http://schemas.openxmlformats.org/officeDocument/2006/math">
                      <m:r>
                        <a:rPr lang="en-US" sz="1800" b="1" i="0">
                          <a:solidFill>
                            <a:schemeClr val="tx1"/>
                          </a:solidFill>
                          <a:latin typeface="Cambria Math"/>
                          <a:ea typeface="微软雅黑"/>
                        </a:rPr>
                        <m:t> </m:t>
                      </m:r>
                      <m:r>
                        <a:rPr lang="en-US" sz="1800" i="1">
                          <a:solidFill>
                            <a:schemeClr val="tx1"/>
                          </a:solidFill>
                          <a:latin typeface="Cambria Math"/>
                          <a:ea typeface="微软雅黑"/>
                        </a:rPr>
                        <m:t>𝐶</m:t>
                      </m:r>
                      <m:d>
                        <m:dPr>
                          <m:ctrlPr>
                            <a:rPr lang="ar-AE" altLang="zh-CN" sz="1800" i="1">
                              <a:solidFill>
                                <a:schemeClr val="tx1"/>
                              </a:solidFill>
                              <a:latin typeface="Cambria Math" panose="02040503050406030204" pitchFamily="18" charset="0"/>
                              <a:ea typeface="微软雅黑"/>
                              <a:cs typeface="Cambria Math"/>
                            </a:rPr>
                          </m:ctrlPr>
                        </m:dPr>
                        <m:e>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𝐸</m:t>
                              </m:r>
                            </m:e>
                            <m:sub>
                              <m:r>
                                <a:rPr lang="ar-AE" sz="1800" i="1">
                                  <a:solidFill>
                                    <a:schemeClr val="tx1"/>
                                  </a:solidFill>
                                  <a:latin typeface="Cambria Math"/>
                                  <a:ea typeface="微软雅黑"/>
                                </a:rPr>
                                <m:t>𝑖</m:t>
                              </m:r>
                            </m:sub>
                          </m:sSub>
                          <m:r>
                            <a:rPr lang="ar-AE" sz="1800" i="1">
                              <a:solidFill>
                                <a:schemeClr val="tx1"/>
                              </a:solidFill>
                              <a:latin typeface="Cambria Math"/>
                              <a:ea typeface="微软雅黑"/>
                            </a:rPr>
                            <m:t>,</m:t>
                          </m:r>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𝐴</m:t>
                              </m:r>
                            </m:e>
                            <m:sub>
                              <m:r>
                                <a:rPr lang="ar-AE" sz="1800" i="1">
                                  <a:solidFill>
                                    <a:schemeClr val="tx1"/>
                                  </a:solidFill>
                                  <a:latin typeface="Cambria Math"/>
                                  <a:ea typeface="微软雅黑"/>
                                </a:rPr>
                                <m:t>𝑖</m:t>
                              </m:r>
                            </m:sub>
                          </m:sSub>
                        </m:e>
                      </m:d>
                      <m:r>
                        <a:rPr lang="ar-AE" sz="1800" i="1">
                          <a:solidFill>
                            <a:schemeClr val="tx1"/>
                          </a:solidFill>
                          <a:latin typeface="Cambria Math"/>
                          <a:ea typeface="微软雅黑"/>
                        </a:rPr>
                        <m:t>=</m:t>
                      </m:r>
                      <m:f>
                        <m:fPr>
                          <m:ctrlPr>
                            <a:rPr lang="ar-AE" altLang="zh-CN" sz="1800" i="1">
                              <a:solidFill>
                                <a:schemeClr val="tx1"/>
                              </a:solidFill>
                              <a:latin typeface="Cambria Math" panose="02040503050406030204" pitchFamily="18" charset="0"/>
                              <a:ea typeface="微软雅黑"/>
                              <a:cs typeface="Cambria Math"/>
                            </a:rPr>
                          </m:ctrlPr>
                        </m:fPr>
                        <m:num>
                          <m:sSup>
                            <m:sSupPr>
                              <m:ctrlPr>
                                <a:rPr lang="ar-AE" altLang="zh-CN" sz="1800" i="1">
                                  <a:solidFill>
                                    <a:schemeClr val="tx1"/>
                                  </a:solidFill>
                                  <a:latin typeface="Cambria Math" panose="02040503050406030204" pitchFamily="18" charset="0"/>
                                  <a:ea typeface="微软雅黑"/>
                                  <a:cs typeface="Cambria Math"/>
                                </a:rPr>
                              </m:ctrlPr>
                            </m:sSupPr>
                            <m:e>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𝐸</m:t>
                                  </m:r>
                                </m:e>
                                <m:sub>
                                  <m:r>
                                    <a:rPr lang="ar-AE" sz="1800" i="1">
                                      <a:solidFill>
                                        <a:schemeClr val="tx1"/>
                                      </a:solidFill>
                                      <a:latin typeface="Cambria Math"/>
                                      <a:ea typeface="微软雅黑"/>
                                    </a:rPr>
                                    <m:t>𝑖</m:t>
                                  </m:r>
                                </m:sub>
                              </m:sSub>
                            </m:e>
                            <m:sup>
                              <m:r>
                                <a:rPr lang="ar-AE" sz="1800" i="1">
                                  <a:solidFill>
                                    <a:schemeClr val="tx1"/>
                                  </a:solidFill>
                                  <a:latin typeface="Cambria Math"/>
                                  <a:ea typeface="微软雅黑"/>
                                </a:rPr>
                                <m:t>𝜇</m:t>
                              </m:r>
                            </m:sup>
                          </m:sSup>
                        </m:num>
                        <m:den>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𝐴</m:t>
                              </m:r>
                            </m:e>
                            <m:sub>
                              <m:r>
                                <a:rPr lang="ar-AE" sz="1800" i="1">
                                  <a:solidFill>
                                    <a:schemeClr val="tx1"/>
                                  </a:solidFill>
                                  <a:latin typeface="Cambria Math"/>
                                  <a:ea typeface="微软雅黑"/>
                                </a:rPr>
                                <m:t>𝑖</m:t>
                              </m:r>
                            </m:sub>
                          </m:sSub>
                        </m:den>
                      </m:f>
                      <m:r>
                        <a:rPr lang="ar-AE" sz="1800" i="1">
                          <a:solidFill>
                            <a:schemeClr val="tx1"/>
                          </a:solidFill>
                          <a:latin typeface="Cambria Math"/>
                          <a:ea typeface="微软雅黑"/>
                        </a:rPr>
                        <m:t>, </m:t>
                      </m:r>
                      <m:r>
                        <a:rPr lang="ar-AE" sz="1800" i="1">
                          <a:solidFill>
                            <a:schemeClr val="tx1"/>
                          </a:solidFill>
                          <a:latin typeface="Cambria Math"/>
                          <a:ea typeface="微软雅黑"/>
                          <a:cs typeface="Cambria Math"/>
                        </a:rPr>
                        <m:t>𝜇</m:t>
                      </m:r>
                      <m:r>
                        <a:rPr lang="ar-AE" sz="1800" i="1">
                          <a:solidFill>
                            <a:schemeClr val="tx1"/>
                          </a:solidFill>
                          <a:latin typeface="Cambria Math"/>
                          <a:ea typeface="微软雅黑"/>
                          <a:cs typeface="Cambria Math"/>
                        </a:rPr>
                        <m:t>&gt;</m:t>
                      </m:r>
                      <m:r>
                        <a:rPr lang="ar-AE" sz="1800" i="1">
                          <a:solidFill>
                            <a:schemeClr val="tx1"/>
                          </a:solidFill>
                          <a:latin typeface="Cambria Math"/>
                          <a:ea typeface="微软雅黑"/>
                          <a:cs typeface="Cambria Math"/>
                        </a:rPr>
                        <m:t>1</m:t>
                      </m:r>
                      <m:r>
                        <a:rPr lang="ar-AE" sz="1800" i="1">
                          <a:solidFill>
                            <a:schemeClr val="tx1"/>
                          </a:solidFill>
                          <a:latin typeface="Cambria Math"/>
                          <a:ea typeface="微软雅黑"/>
                          <a:cs typeface="Cambria Math"/>
                        </a:rPr>
                        <m:t>.</m:t>
                      </m:r>
                    </m:oMath>
                  </m:oMathPara>
                </a14:m>
                <a:endParaRPr lang="ar-AE" sz="1800" i="1" dirty="0">
                  <a:solidFill>
                    <a:schemeClr val="tx1"/>
                  </a:solidFill>
                  <a:latin typeface="Times New Roman"/>
                  <a:ea typeface="微软雅黑"/>
                  <a:cs typeface="Times New Roman"/>
                </a:endParaRPr>
              </a:p>
              <a:p>
                <a:pPr marL="285750" indent="-285750">
                  <a:lnSpc>
                    <a:spcPct val="150000"/>
                  </a:lnSpc>
                  <a:spcBef>
                    <a:spcPts val="0"/>
                  </a:spcBef>
                  <a:buFont typeface="Arial"/>
                  <a:buChar char="•"/>
                  <a:defRPr/>
                </a:pPr>
                <a:r>
                  <a:rPr lang="en-US" sz="1800" b="1" dirty="0">
                    <a:solidFill>
                      <a:schemeClr val="tx1"/>
                    </a:solidFill>
                    <a:latin typeface="Times New Roman"/>
                    <a:ea typeface="微软雅黑"/>
                    <a:cs typeface="Times New Roman"/>
                  </a:rPr>
                  <a:t>Wage determination equation:</a:t>
                </a:r>
                <a:endParaRPr lang="en-US" sz="1800" i="1" dirty="0">
                  <a:solidFill>
                    <a:schemeClr val="tx1"/>
                  </a:solidFill>
                  <a:latin typeface="Times New Roman"/>
                  <a:ea typeface="微软雅黑"/>
                  <a:cs typeface="Times New Roman"/>
                </a:endParaRPr>
              </a:p>
              <a:p>
                <a:pPr marL="0" indent="0" algn="ctr">
                  <a:lnSpc>
                    <a:spcPct val="150000"/>
                  </a:lnSpc>
                  <a:spcBef>
                    <a:spcPts val="0"/>
                  </a:spcBef>
                  <a:buNone/>
                  <a:defRPr/>
                </a:pPr>
                <a14:m>
                  <m:oMath xmlns:m="http://schemas.openxmlformats.org/officeDocument/2006/math">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𝔼</m:t>
                        </m:r>
                        <m:d>
                          <m:dPr>
                            <m:begChr m:val="["/>
                            <m:endChr m:val="]"/>
                            <m:ctrlPr>
                              <a:rPr lang="ar-AE" altLang="zh-CN" sz="1800" i="1">
                                <a:solidFill>
                                  <a:schemeClr val="tx1"/>
                                </a:solidFill>
                                <a:latin typeface="Cambria Math" panose="02040503050406030204" pitchFamily="18" charset="0"/>
                                <a:ea typeface="微软雅黑"/>
                                <a:cs typeface="Cambria Math"/>
                              </a:rPr>
                            </m:ctrlPr>
                          </m:dPr>
                          <m:e>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𝑤</m:t>
                                </m:r>
                              </m:e>
                              <m:sub>
                                <m:r>
                                  <a:rPr lang="ar-AE" sz="1800" i="1">
                                    <a:solidFill>
                                      <a:schemeClr val="tx1"/>
                                    </a:solidFill>
                                    <a:latin typeface="Cambria Math"/>
                                    <a:ea typeface="微软雅黑"/>
                                  </a:rPr>
                                  <m:t>𝑖</m:t>
                                </m:r>
                              </m:sub>
                            </m:sSub>
                          </m:e>
                          <m:e>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𝑃</m:t>
                                </m:r>
                              </m:e>
                              <m:sub>
                                <m:r>
                                  <a:rPr lang="ar-AE" sz="1800" i="1">
                                    <a:solidFill>
                                      <a:schemeClr val="tx1"/>
                                    </a:solidFill>
                                    <a:latin typeface="Cambria Math"/>
                                    <a:ea typeface="微软雅黑"/>
                                  </a:rPr>
                                  <m:t>𝑖</m:t>
                                </m:r>
                              </m:sub>
                            </m:sSub>
                            <m:r>
                              <a:rPr lang="ar-AE" sz="1800" i="1">
                                <a:solidFill>
                                  <a:schemeClr val="tx1"/>
                                </a:solidFill>
                                <a:latin typeface="Cambria Math"/>
                                <a:ea typeface="微软雅黑"/>
                              </a:rPr>
                              <m:t>,</m:t>
                            </m:r>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𝐿</m:t>
                                </m:r>
                              </m:e>
                              <m:sub>
                                <m:r>
                                  <a:rPr lang="ar-AE" sz="1800" i="1">
                                    <a:solidFill>
                                      <a:schemeClr val="tx1"/>
                                    </a:solidFill>
                                    <a:latin typeface="Cambria Math"/>
                                    <a:ea typeface="微软雅黑"/>
                                  </a:rPr>
                                  <m:t>𝑖</m:t>
                                </m:r>
                              </m:sub>
                            </m:sSub>
                          </m:e>
                        </m:d>
                        <m:r>
                          <a:rPr lang="ar-AE" sz="1800" i="1">
                            <a:solidFill>
                              <a:schemeClr val="tx1"/>
                            </a:solidFill>
                            <a:latin typeface="Cambria Math"/>
                            <a:ea typeface="微软雅黑"/>
                          </a:rPr>
                          <m:t>=</m:t>
                        </m:r>
                        <m:r>
                          <a:rPr lang="ar-AE" sz="1800" i="1">
                            <a:solidFill>
                              <a:schemeClr val="tx1"/>
                            </a:solidFill>
                            <a:latin typeface="Cambria Math"/>
                            <a:ea typeface="微软雅黑"/>
                          </a:rPr>
                          <m:t>𝛼</m:t>
                        </m:r>
                      </m:e>
                      <m:sub>
                        <m:r>
                          <a:rPr lang="ar-AE" sz="1800" i="1">
                            <a:solidFill>
                              <a:schemeClr val="tx1"/>
                            </a:solidFill>
                            <a:latin typeface="Cambria Math"/>
                            <a:ea typeface="微软雅黑"/>
                          </a:rPr>
                          <m:t>𝑤</m:t>
                        </m:r>
                      </m:sub>
                    </m:sSub>
                    <m:sSup>
                      <m:sSupPr>
                        <m:ctrlPr>
                          <a:rPr lang="ar-AE" sz="1800" i="1">
                            <a:solidFill>
                              <a:schemeClr val="tx1"/>
                            </a:solidFill>
                            <a:latin typeface="Cambria Math" panose="02040503050406030204" pitchFamily="18" charset="0"/>
                            <a:ea typeface="微软雅黑"/>
                            <a:cs typeface="Cambria Math"/>
                          </a:rPr>
                        </m:ctrlPr>
                      </m:sSupPr>
                      <m:e>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𝑃</m:t>
                            </m:r>
                          </m:e>
                          <m:sub>
                            <m:r>
                              <a:rPr lang="ar-AE" sz="1800" i="1">
                                <a:solidFill>
                                  <a:schemeClr val="tx1"/>
                                </a:solidFill>
                                <a:latin typeface="Cambria Math"/>
                                <a:ea typeface="微软雅黑"/>
                              </a:rPr>
                              <m:t>𝑖</m:t>
                            </m:r>
                          </m:sub>
                        </m:sSub>
                      </m:e>
                      <m:sup>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𝛼</m:t>
                            </m:r>
                          </m:e>
                          <m:sub>
                            <m:r>
                              <a:rPr lang="ar-AE" sz="1800" i="1">
                                <a:solidFill>
                                  <a:schemeClr val="tx1"/>
                                </a:solidFill>
                                <a:latin typeface="Cambria Math"/>
                                <a:ea typeface="微软雅黑"/>
                              </a:rPr>
                              <m:t>𝑃</m:t>
                            </m:r>
                          </m:sub>
                        </m:sSub>
                      </m:sup>
                    </m:sSup>
                    <m:sSup>
                      <m:sSupPr>
                        <m:ctrlPr>
                          <a:rPr lang="ar-AE" altLang="zh-CN" sz="1800" i="1">
                            <a:solidFill>
                              <a:schemeClr val="tx1"/>
                            </a:solidFill>
                            <a:latin typeface="Cambria Math" panose="02040503050406030204" pitchFamily="18" charset="0"/>
                            <a:ea typeface="微软雅黑"/>
                            <a:cs typeface="Cambria Math"/>
                          </a:rPr>
                        </m:ctrlPr>
                      </m:sSupPr>
                      <m:e>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𝐿</m:t>
                            </m:r>
                          </m:e>
                          <m:sub>
                            <m:r>
                              <a:rPr lang="ar-AE" sz="1800" i="1">
                                <a:solidFill>
                                  <a:schemeClr val="tx1"/>
                                </a:solidFill>
                                <a:latin typeface="Cambria Math"/>
                                <a:ea typeface="微软雅黑"/>
                              </a:rPr>
                              <m:t>𝑖</m:t>
                            </m:r>
                          </m:sub>
                        </m:sSub>
                      </m:e>
                      <m:sup>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𝛼</m:t>
                            </m:r>
                          </m:e>
                          <m:sub>
                            <m:r>
                              <a:rPr lang="ar-AE" sz="1800" i="1">
                                <a:solidFill>
                                  <a:schemeClr val="tx1"/>
                                </a:solidFill>
                                <a:latin typeface="Cambria Math"/>
                                <a:ea typeface="微软雅黑"/>
                              </a:rPr>
                              <m:t>𝐿</m:t>
                            </m:r>
                          </m:sub>
                        </m:sSub>
                      </m:sup>
                    </m:sSup>
                    <m:r>
                      <a:rPr lang="zh-CN" altLang="ar-AE" sz="1800" i="1">
                        <a:solidFill>
                          <a:schemeClr val="tx1"/>
                        </a:solidFill>
                        <a:latin typeface="Cambria Math"/>
                        <a:ea typeface="微软雅黑"/>
                      </a:rPr>
                      <m:t>，</m:t>
                    </m:r>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𝛼</m:t>
                        </m:r>
                      </m:e>
                      <m:sub>
                        <m:r>
                          <a:rPr lang="ar-AE" sz="1800" i="1">
                            <a:solidFill>
                              <a:schemeClr val="tx1"/>
                            </a:solidFill>
                            <a:latin typeface="Cambria Math"/>
                            <a:ea typeface="微软雅黑"/>
                          </a:rPr>
                          <m:t>𝑤</m:t>
                        </m:r>
                      </m:sub>
                    </m:sSub>
                    <m:r>
                      <a:rPr lang="en-US" sz="1800" b="0" i="1" smtClean="0">
                        <a:solidFill>
                          <a:schemeClr val="tx1"/>
                        </a:solidFill>
                        <a:latin typeface="Cambria Math" panose="02040503050406030204" pitchFamily="18" charset="0"/>
                        <a:ea typeface="微软雅黑"/>
                      </a:rPr>
                      <m:t>,</m:t>
                    </m:r>
                    <m:sSub>
                      <m:sSubPr>
                        <m:ctrlPr>
                          <a:rPr lang="ar-AE" altLang="zh-CN" sz="1800" i="1">
                            <a:latin typeface="Cambria Math" panose="02040503050406030204" pitchFamily="18" charset="0"/>
                            <a:ea typeface="微软雅黑"/>
                            <a:cs typeface="Cambria Math"/>
                          </a:rPr>
                        </m:ctrlPr>
                      </m:sSubPr>
                      <m:e>
                        <m:r>
                          <a:rPr lang="ar-AE" altLang="zh-CN" sz="1800" i="1">
                            <a:latin typeface="Cambria Math"/>
                            <a:ea typeface="微软雅黑"/>
                          </a:rPr>
                          <m:t>𝛼</m:t>
                        </m:r>
                      </m:e>
                      <m:sub>
                        <m:r>
                          <a:rPr lang="ar-AE" altLang="zh-CN" sz="1800" i="1">
                            <a:latin typeface="Cambria Math"/>
                            <a:ea typeface="微软雅黑"/>
                          </a:rPr>
                          <m:t>𝑃</m:t>
                        </m:r>
                      </m:sub>
                    </m:sSub>
                    <m:r>
                      <a:rPr lang="ar-AE" sz="1800" i="1">
                        <a:solidFill>
                          <a:schemeClr val="tx1"/>
                        </a:solidFill>
                        <a:latin typeface="Cambria Math"/>
                        <a:ea typeface="微软雅黑"/>
                      </a:rPr>
                      <m:t>&gt;</m:t>
                    </m:r>
                    <m:r>
                      <a:rPr lang="ar-AE" sz="1800" i="1">
                        <a:solidFill>
                          <a:schemeClr val="tx1"/>
                        </a:solidFill>
                        <a:latin typeface="Cambria Math"/>
                        <a:ea typeface="微软雅黑"/>
                      </a:rPr>
                      <m:t>0</m:t>
                    </m:r>
                  </m:oMath>
                </a14:m>
                <a:r>
                  <a:rPr lang="zh-CN" altLang="ar-AE" sz="1800" i="1" dirty="0">
                    <a:solidFill>
                      <a:schemeClr val="tx1"/>
                    </a:solidFill>
                    <a:latin typeface="Times New Roman"/>
                    <a:ea typeface="微软雅黑"/>
                    <a:cs typeface="Times New Roman"/>
                  </a:rPr>
                  <a:t>，</a:t>
                </a:r>
                <a14:m>
                  <m:oMath xmlns:m="http://schemas.openxmlformats.org/officeDocument/2006/math">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𝛼</m:t>
                        </m:r>
                      </m:e>
                      <m:sub>
                        <m:r>
                          <a:rPr lang="ar-AE" sz="1800" i="1">
                            <a:solidFill>
                              <a:schemeClr val="tx1"/>
                            </a:solidFill>
                            <a:latin typeface="Cambria Math"/>
                            <a:ea typeface="微软雅黑"/>
                          </a:rPr>
                          <m:t>𝐿</m:t>
                        </m:r>
                      </m:sub>
                    </m:sSub>
                    <m:r>
                      <a:rPr lang="ar-AE" sz="1800" i="1">
                        <a:solidFill>
                          <a:schemeClr val="tx1"/>
                        </a:solidFill>
                        <a:latin typeface="Cambria Math"/>
                        <a:ea typeface="微软雅黑"/>
                      </a:rPr>
                      <m:t>∈</m:t>
                    </m:r>
                    <m:d>
                      <m:dPr>
                        <m:ctrlPr>
                          <a:rPr lang="ar-AE" altLang="zh-CN" sz="1800" i="1">
                            <a:solidFill>
                              <a:schemeClr val="tx1"/>
                            </a:solidFill>
                            <a:latin typeface="Cambria Math" panose="02040503050406030204" pitchFamily="18" charset="0"/>
                            <a:ea typeface="微软雅黑"/>
                            <a:cs typeface="Cambria Math"/>
                          </a:rPr>
                        </m:ctrlPr>
                      </m:dPr>
                      <m:e>
                        <m:r>
                          <a:rPr lang="ar-AE" sz="1800" i="1">
                            <a:solidFill>
                              <a:schemeClr val="tx1"/>
                            </a:solidFill>
                            <a:latin typeface="Cambria Math"/>
                            <a:ea typeface="微软雅黑"/>
                          </a:rPr>
                          <m:t>0</m:t>
                        </m:r>
                        <m:r>
                          <a:rPr lang="ar-AE" sz="1800" i="1">
                            <a:solidFill>
                              <a:schemeClr val="tx1"/>
                            </a:solidFill>
                            <a:latin typeface="Cambria Math"/>
                            <a:ea typeface="微软雅黑"/>
                          </a:rPr>
                          <m:t>,</m:t>
                        </m:r>
                        <m:r>
                          <a:rPr lang="ar-AE" sz="1800" i="1">
                            <a:solidFill>
                              <a:schemeClr val="tx1"/>
                            </a:solidFill>
                            <a:latin typeface="Cambria Math"/>
                            <a:ea typeface="微软雅黑"/>
                          </a:rPr>
                          <m:t>1</m:t>
                        </m:r>
                      </m:e>
                    </m:d>
                    <m:r>
                      <a:rPr lang="ar-AE" sz="1800" i="1">
                        <a:solidFill>
                          <a:schemeClr val="tx1"/>
                        </a:solidFill>
                        <a:latin typeface="Cambria Math"/>
                        <a:ea typeface="微软雅黑"/>
                      </a:rPr>
                      <m:t>.</m:t>
                    </m:r>
                  </m:oMath>
                </a14:m>
                <a:r>
                  <a:rPr lang="ar-AE" sz="1800" i="1" dirty="0">
                    <a:solidFill>
                      <a:schemeClr val="tx1"/>
                    </a:solidFill>
                    <a:latin typeface="Times New Roman"/>
                    <a:ea typeface="微软雅黑"/>
                    <a:cs typeface="Times New Roman"/>
                  </a:rPr>
                  <a:t> </a:t>
                </a:r>
                <a:endParaRPr lang="ar-AE" dirty="0"/>
              </a:p>
              <a:p>
                <a:pPr marL="742950" lvl="1" indent="-285750">
                  <a:lnSpc>
                    <a:spcPct val="150000"/>
                  </a:lnSpc>
                  <a:spcBef>
                    <a:spcPts val="0"/>
                  </a:spcBef>
                  <a:buFont typeface="Arial"/>
                  <a:buChar char="•"/>
                  <a:defRPr/>
                </a:pPr>
                <a:r>
                  <a:rPr lang="en-US" sz="1600" dirty="0">
                    <a:solidFill>
                      <a:schemeClr val="tx1"/>
                    </a:solidFill>
                    <a:latin typeface="Times New Roman"/>
                    <a:ea typeface="微软雅黑"/>
                    <a:cs typeface="Times New Roman"/>
                  </a:rPr>
                  <a:t>Where </a:t>
                </a:r>
                <a:r>
                  <a:rPr lang="en-US" sz="1600" dirty="0">
                    <a:solidFill>
                      <a:srgbClr val="FF0000"/>
                    </a:solidFill>
                    <a:latin typeface="Times New Roman"/>
                    <a:ea typeface="微软雅黑"/>
                    <a:cs typeface="Times New Roman"/>
                  </a:rPr>
                  <a:t>w</a:t>
                </a:r>
                <a:r>
                  <a:rPr lang="en-US" sz="1600" dirty="0">
                    <a:solidFill>
                      <a:schemeClr val="tx1"/>
                    </a:solidFill>
                    <a:latin typeface="Times New Roman"/>
                    <a:ea typeface="微软雅黑"/>
                    <a:cs typeface="Times New Roman"/>
                  </a:rPr>
                  <a:t> is post-college-graduate wage; </a:t>
                </a:r>
                <a:r>
                  <a:rPr lang="en-US" sz="1600" dirty="0">
                    <a:solidFill>
                      <a:srgbClr val="FF0000"/>
                    </a:solidFill>
                    <a:latin typeface="Times New Roman"/>
                    <a:ea typeface="微软雅黑"/>
                    <a:cs typeface="Times New Roman"/>
                  </a:rPr>
                  <a:t>P</a:t>
                </a:r>
                <a:r>
                  <a:rPr lang="en-US" altLang="zh-CN" sz="1600" dirty="0">
                    <a:latin typeface="Times New Roman"/>
                    <a:ea typeface="微软雅黑"/>
                    <a:cs typeface="Times New Roman"/>
                  </a:rPr>
                  <a:t> </a:t>
                </a:r>
                <a:r>
                  <a:rPr lang="en-US" sz="1600" dirty="0">
                    <a:latin typeface="Times New Roman"/>
                    <a:ea typeface="微软雅黑"/>
                    <a:cs typeface="Times New Roman"/>
                  </a:rPr>
                  <a:t>is</a:t>
                </a:r>
                <a:r>
                  <a:rPr lang="en-US" altLang="zh-CN" sz="1600" dirty="0">
                    <a:latin typeface="Times New Roman"/>
                    <a:ea typeface="微软雅黑"/>
                    <a:cs typeface="Times New Roman"/>
                  </a:rPr>
                  <a:t> </a:t>
                </a:r>
                <a:r>
                  <a:rPr lang="en-US" sz="1600" dirty="0">
                    <a:latin typeface="Times New Roman"/>
                    <a:ea typeface="微软雅黑"/>
                    <a:cs typeface="Times New Roman"/>
                  </a:rPr>
                  <a:t>college</a:t>
                </a:r>
                <a:r>
                  <a:rPr lang="en-US" altLang="zh-CN" sz="1600" dirty="0">
                    <a:latin typeface="Times New Roman"/>
                    <a:ea typeface="微软雅黑"/>
                    <a:cs typeface="Times New Roman"/>
                  </a:rPr>
                  <a:t> </a:t>
                </a:r>
                <a:r>
                  <a:rPr lang="en-US" sz="1600" dirty="0">
                    <a:latin typeface="Times New Roman"/>
                    <a:ea typeface="微软雅黑"/>
                    <a:cs typeface="Times New Roman"/>
                  </a:rPr>
                  <a:t>quality.</a:t>
                </a:r>
                <a:endParaRPr lang="en-US" sz="1600" dirty="0">
                  <a:solidFill>
                    <a:schemeClr val="tx1"/>
                  </a:solidFill>
                  <a:latin typeface="Times New Roman"/>
                  <a:ea typeface="微软雅黑"/>
                  <a:cs typeface="Times New Roman"/>
                </a:endParaRPr>
              </a:p>
              <a:p>
                <a:pPr marL="285750" indent="-285750">
                  <a:lnSpc>
                    <a:spcPct val="150000"/>
                  </a:lnSpc>
                  <a:spcBef>
                    <a:spcPts val="0"/>
                  </a:spcBef>
                  <a:defRPr/>
                </a:pPr>
                <a:r>
                  <a:rPr lang="en-US" sz="1800" b="1" dirty="0">
                    <a:solidFill>
                      <a:schemeClr val="tx1"/>
                    </a:solidFill>
                    <a:latin typeface="Times New Roman"/>
                    <a:ea typeface="微软雅黑"/>
                    <a:cs typeface="Times New Roman"/>
                  </a:rPr>
                  <a:t>Students choose effort level E to maximize utility</a:t>
                </a:r>
                <a:r>
                  <a:rPr lang="zh-CN" altLang="en-US" sz="1800" b="1" dirty="0">
                    <a:solidFill>
                      <a:schemeClr val="tx1"/>
                    </a:solidFill>
                    <a:latin typeface="Times New Roman"/>
                    <a:ea typeface="微软雅黑"/>
                    <a:cs typeface="Times New Roman"/>
                  </a:rPr>
                  <a:t>：</a:t>
                </a:r>
                <a:r>
                  <a:rPr lang="en-US" altLang="zh-CN" sz="1800" dirty="0">
                    <a:solidFill>
                      <a:schemeClr val="tx1"/>
                    </a:solidFill>
                    <a:latin typeface="Times New Roman"/>
                    <a:cs typeface="Times New Roman"/>
                  </a:rPr>
                  <a:t> </a:t>
                </a:r>
                <a:endParaRPr lang="en-US" sz="1800" i="1" dirty="0">
                  <a:solidFill>
                    <a:schemeClr val="tx1"/>
                  </a:solidFill>
                  <a:latin typeface="Times New Roman"/>
                  <a:ea typeface="微软雅黑"/>
                  <a:cs typeface="Times New Roman"/>
                </a:endParaRPr>
              </a:p>
              <a:p>
                <a:pPr marL="0" indent="0" algn="ctr">
                  <a:lnSpc>
                    <a:spcPct val="150000"/>
                  </a:lnSpc>
                  <a:spcBef>
                    <a:spcPts val="0"/>
                  </a:spcBef>
                  <a:buNone/>
                  <a:defRPr/>
                </a:pPr>
                <a14:m>
                  <m:oMath xmlns:m="http://schemas.openxmlformats.org/officeDocument/2006/math">
                    <m:r>
                      <m:rPr>
                        <m:sty m:val="p"/>
                      </m:rPr>
                      <a:rPr lang="en-US" sz="1800" i="1">
                        <a:solidFill>
                          <a:schemeClr val="tx1"/>
                        </a:solidFill>
                        <a:latin typeface="Cambria Math"/>
                        <a:ea typeface="微软雅黑"/>
                      </a:rPr>
                      <m:t>max</m:t>
                    </m:r>
                    <m:r>
                      <a:rPr lang="en-US" sz="1800" i="1">
                        <a:solidFill>
                          <a:schemeClr val="tx1"/>
                        </a:solidFill>
                        <a:latin typeface="Cambria Math"/>
                        <a:ea typeface="微软雅黑"/>
                      </a:rPr>
                      <m:t> </m:t>
                    </m:r>
                    <m:r>
                      <a:rPr lang="en-US" sz="1800" i="1">
                        <a:solidFill>
                          <a:schemeClr val="tx1"/>
                        </a:solidFill>
                        <a:latin typeface="Cambria Math"/>
                        <a:ea typeface="微软雅黑"/>
                      </a:rPr>
                      <m:t>𝑈</m:t>
                    </m:r>
                    <m:r>
                      <a:rPr lang="en-US" sz="1800" i="1">
                        <a:solidFill>
                          <a:schemeClr val="tx1"/>
                        </a:solidFill>
                        <a:latin typeface="Cambria Math"/>
                        <a:ea typeface="微软雅黑"/>
                      </a:rPr>
                      <m:t>=</m:t>
                    </m:r>
                    <m:r>
                      <a:rPr lang="en-US" sz="1800" i="1">
                        <a:latin typeface="Cambria Math"/>
                        <a:ea typeface="微软雅黑"/>
                      </a:rPr>
                      <m:t>𝔼</m:t>
                    </m:r>
                    <m:d>
                      <m:dPr>
                        <m:begChr m:val="["/>
                        <m:endChr m:val="]"/>
                        <m:ctrlPr>
                          <a:rPr lang="ar-AE" altLang="zh-CN" sz="1800" i="1">
                            <a:latin typeface="Cambria Math" panose="02040503050406030204" pitchFamily="18" charset="0"/>
                            <a:ea typeface="微软雅黑"/>
                            <a:cs typeface="Cambria Math"/>
                          </a:rPr>
                        </m:ctrlPr>
                      </m:dPr>
                      <m:e>
                        <m:sSub>
                          <m:sSubPr>
                            <m:ctrlPr>
                              <a:rPr lang="ar-AE" altLang="zh-CN" sz="1800" i="1">
                                <a:latin typeface="Cambria Math" panose="02040503050406030204" pitchFamily="18" charset="0"/>
                                <a:ea typeface="微软雅黑"/>
                                <a:cs typeface="Cambria Math"/>
                              </a:rPr>
                            </m:ctrlPr>
                          </m:sSubPr>
                          <m:e>
                            <m:r>
                              <a:rPr lang="ar-AE" sz="1800" i="1">
                                <a:latin typeface="Cambria Math"/>
                                <a:ea typeface="微软雅黑"/>
                              </a:rPr>
                              <m:t>𝑤</m:t>
                            </m:r>
                          </m:e>
                          <m:sub>
                            <m:r>
                              <a:rPr lang="ar-AE" sz="1800" i="1">
                                <a:latin typeface="Cambria Math"/>
                                <a:ea typeface="微软雅黑"/>
                              </a:rPr>
                              <m:t>𝑖</m:t>
                            </m:r>
                          </m:sub>
                        </m:sSub>
                      </m:e>
                      <m:e>
                        <m:sSub>
                          <m:sSubPr>
                            <m:ctrlPr>
                              <a:rPr lang="ar-AE" altLang="zh-CN" sz="1800" i="1">
                                <a:latin typeface="Cambria Math" panose="02040503050406030204" pitchFamily="18" charset="0"/>
                                <a:ea typeface="微软雅黑"/>
                                <a:cs typeface="Cambria Math"/>
                              </a:rPr>
                            </m:ctrlPr>
                          </m:sSubPr>
                          <m:e>
                            <m:r>
                              <a:rPr lang="ar-AE" sz="1800" i="1">
                                <a:latin typeface="Cambria Math"/>
                                <a:ea typeface="微软雅黑"/>
                              </a:rPr>
                              <m:t>𝑃</m:t>
                            </m:r>
                          </m:e>
                          <m:sub>
                            <m:r>
                              <a:rPr lang="ar-AE" sz="1800" i="1">
                                <a:latin typeface="Cambria Math"/>
                                <a:ea typeface="微软雅黑"/>
                              </a:rPr>
                              <m:t>𝑖</m:t>
                            </m:r>
                          </m:sub>
                        </m:sSub>
                        <m:r>
                          <a:rPr lang="ar-AE" sz="1800" i="1">
                            <a:latin typeface="Cambria Math"/>
                            <a:ea typeface="微软雅黑"/>
                          </a:rPr>
                          <m:t>,</m:t>
                        </m:r>
                        <m:sSub>
                          <m:sSubPr>
                            <m:ctrlPr>
                              <a:rPr lang="ar-AE" altLang="zh-CN" sz="1800" i="1">
                                <a:solidFill>
                                  <a:schemeClr val="tx1"/>
                                </a:solidFill>
                                <a:latin typeface="Cambria Math" panose="02040503050406030204" pitchFamily="18" charset="0"/>
                                <a:ea typeface="微软雅黑"/>
                                <a:cs typeface="Cambria Math"/>
                              </a:rPr>
                            </m:ctrlPr>
                          </m:sSubPr>
                          <m:e>
                            <m:r>
                              <a:rPr lang="ar-AE" sz="1800" i="1">
                                <a:solidFill>
                                  <a:schemeClr val="tx1"/>
                                </a:solidFill>
                                <a:latin typeface="Cambria Math"/>
                                <a:ea typeface="微软雅黑"/>
                              </a:rPr>
                              <m:t>𝐿</m:t>
                            </m:r>
                          </m:e>
                          <m:sub>
                            <m:r>
                              <a:rPr lang="ar-AE" sz="1800" i="1">
                                <a:solidFill>
                                  <a:schemeClr val="tx1"/>
                                </a:solidFill>
                                <a:latin typeface="Cambria Math"/>
                                <a:ea typeface="微软雅黑"/>
                              </a:rPr>
                              <m:t>𝑖</m:t>
                            </m:r>
                          </m:sub>
                        </m:sSub>
                      </m:e>
                    </m:d>
                  </m:oMath>
                </a14:m>
                <a:r>
                  <a:rPr lang="ar-AE" sz="1800" i="1" dirty="0">
                    <a:solidFill>
                      <a:schemeClr val="tx1"/>
                    </a:solidFill>
                    <a:latin typeface="Times New Roman"/>
                    <a:ea typeface="微软雅黑"/>
                    <a:cs typeface="Times New Roman"/>
                  </a:rPr>
                  <a:t>-</a:t>
                </a:r>
                <a14:m>
                  <m:oMath xmlns:m="http://schemas.openxmlformats.org/officeDocument/2006/math">
                    <m:r>
                      <a:rPr lang="ar-AE" sz="1800" b="0" i="1">
                        <a:latin typeface="Cambria Math"/>
                        <a:ea typeface="微软雅黑"/>
                      </a:rPr>
                      <m:t> </m:t>
                    </m:r>
                    <m:r>
                      <m:rPr>
                        <m:sty m:val="p"/>
                      </m:rPr>
                      <a:rPr lang="en-US" sz="1800" i="1">
                        <a:latin typeface="Cambria Math"/>
                        <a:ea typeface="微软雅黑"/>
                      </a:rPr>
                      <m:t>C</m:t>
                    </m:r>
                    <m:d>
                      <m:dPr>
                        <m:ctrlPr>
                          <a:rPr lang="ar-AE" altLang="zh-CN" sz="1800" i="1">
                            <a:latin typeface="Cambria Math" panose="02040503050406030204" pitchFamily="18" charset="0"/>
                            <a:ea typeface="微软雅黑"/>
                            <a:cs typeface="Cambria Math"/>
                          </a:rPr>
                        </m:ctrlPr>
                      </m:dPr>
                      <m:e>
                        <m:sSub>
                          <m:sSubPr>
                            <m:ctrlPr>
                              <a:rPr lang="ar-AE" altLang="zh-CN" sz="1800" i="1">
                                <a:latin typeface="Cambria Math" panose="02040503050406030204" pitchFamily="18" charset="0"/>
                                <a:ea typeface="微软雅黑"/>
                                <a:cs typeface="Cambria Math"/>
                              </a:rPr>
                            </m:ctrlPr>
                          </m:sSubPr>
                          <m:e>
                            <m:r>
                              <m:rPr>
                                <m:sty m:val="p"/>
                              </m:rPr>
                              <a:rPr lang="en-US" sz="1800" i="1">
                                <a:latin typeface="Cambria Math"/>
                                <a:ea typeface="微软雅黑"/>
                              </a:rPr>
                              <m:t>E</m:t>
                            </m:r>
                          </m:e>
                          <m:sub>
                            <m:r>
                              <a:rPr lang="ar-AE" sz="1800" i="1">
                                <a:latin typeface="Cambria Math"/>
                                <a:ea typeface="微软雅黑"/>
                              </a:rPr>
                              <m:t>𝑖</m:t>
                            </m:r>
                          </m:sub>
                        </m:sSub>
                        <m:r>
                          <a:rPr lang="ar-AE" sz="1800" i="1">
                            <a:latin typeface="Cambria Math"/>
                            <a:ea typeface="微软雅黑"/>
                          </a:rPr>
                          <m:t>,</m:t>
                        </m:r>
                        <m:sSub>
                          <m:sSubPr>
                            <m:ctrlPr>
                              <a:rPr lang="ar-AE" altLang="zh-CN" sz="1800" i="1">
                                <a:latin typeface="Cambria Math" panose="02040503050406030204" pitchFamily="18" charset="0"/>
                                <a:ea typeface="微软雅黑"/>
                                <a:cs typeface="Cambria Math"/>
                              </a:rPr>
                            </m:ctrlPr>
                          </m:sSubPr>
                          <m:e>
                            <m:r>
                              <m:rPr>
                                <m:sty m:val="p"/>
                              </m:rPr>
                              <a:rPr lang="en-US" sz="1800" i="1">
                                <a:latin typeface="Cambria Math"/>
                                <a:ea typeface="微软雅黑"/>
                              </a:rPr>
                              <m:t>A</m:t>
                            </m:r>
                          </m:e>
                          <m:sub>
                            <m:r>
                              <a:rPr lang="ar-AE" sz="1800" i="1">
                                <a:latin typeface="Cambria Math"/>
                                <a:ea typeface="微软雅黑"/>
                              </a:rPr>
                              <m:t>𝑖</m:t>
                            </m:r>
                          </m:sub>
                        </m:sSub>
                      </m:e>
                    </m:d>
                    <m:r>
                      <a:rPr lang="ar-AE" sz="1800" b="0" i="1">
                        <a:latin typeface="Cambria Math"/>
                        <a:ea typeface="微软雅黑"/>
                      </a:rPr>
                      <m:t>=</m:t>
                    </m:r>
                    <m:r>
                      <a:rPr lang="ar-AE" sz="1800" i="1">
                        <a:latin typeface="Cambria Math"/>
                      </a:rPr>
                      <m:t>𝛽</m:t>
                    </m:r>
                    <m:sSup>
                      <m:sSupPr>
                        <m:ctrlPr>
                          <a:rPr lang="ar-AE" sz="1800" i="1">
                            <a:latin typeface="Cambria Math" panose="02040503050406030204" pitchFamily="18" charset="0"/>
                            <a:ea typeface="微软雅黑"/>
                            <a:cs typeface="Cambria Math"/>
                          </a:rPr>
                        </m:ctrlPr>
                      </m:sSupPr>
                      <m:e>
                        <m:sSub>
                          <m:sSubPr>
                            <m:ctrlPr>
                              <a:rPr lang="ar-AE" altLang="zh-CN" sz="1800" i="1">
                                <a:latin typeface="Cambria Math" panose="02040503050406030204" pitchFamily="18" charset="0"/>
                                <a:ea typeface="微软雅黑"/>
                                <a:cs typeface="Cambria Math"/>
                              </a:rPr>
                            </m:ctrlPr>
                          </m:sSubPr>
                          <m:e>
                            <m:r>
                              <a:rPr lang="ar-AE" sz="1800" i="1">
                                <a:latin typeface="Cambria Math"/>
                                <a:ea typeface="微软雅黑"/>
                              </a:rPr>
                              <m:t>𝑃</m:t>
                            </m:r>
                          </m:e>
                          <m:sub>
                            <m:r>
                              <a:rPr lang="ar-AE" sz="1800" i="1">
                                <a:latin typeface="Cambria Math"/>
                                <a:ea typeface="微软雅黑"/>
                              </a:rPr>
                              <m:t>𝑖</m:t>
                            </m:r>
                          </m:sub>
                        </m:sSub>
                      </m:e>
                      <m:sup>
                        <m:sSub>
                          <m:sSubPr>
                            <m:ctrlPr>
                              <a:rPr lang="ar-AE" altLang="zh-CN" sz="1800" i="1">
                                <a:latin typeface="Cambria Math" panose="02040503050406030204" pitchFamily="18" charset="0"/>
                                <a:ea typeface="微软雅黑"/>
                                <a:cs typeface="Cambria Math"/>
                              </a:rPr>
                            </m:ctrlPr>
                          </m:sSubPr>
                          <m:e>
                            <m:r>
                              <a:rPr lang="ar-AE" sz="1800" i="1">
                                <a:latin typeface="Cambria Math"/>
                                <a:ea typeface="微软雅黑"/>
                              </a:rPr>
                              <m:t>𝛼</m:t>
                            </m:r>
                          </m:e>
                          <m:sub>
                            <m:r>
                              <a:rPr lang="ar-AE" sz="1800" i="1">
                                <a:latin typeface="Cambria Math"/>
                                <a:ea typeface="微软雅黑"/>
                              </a:rPr>
                              <m:t>𝑃</m:t>
                            </m:r>
                          </m:sub>
                        </m:sSub>
                      </m:sup>
                    </m:sSup>
                    <m:sSubSup>
                      <m:sSubSupPr>
                        <m:ctrlPr>
                          <a:rPr lang="ar-AE" altLang="zh-CN" sz="1800" i="1">
                            <a:latin typeface="Cambria Math" panose="02040503050406030204" pitchFamily="18" charset="0"/>
                            <a:ea typeface="Cambria Math"/>
                            <a:cs typeface="Cambria Math"/>
                          </a:rPr>
                        </m:ctrlPr>
                      </m:sSubSupPr>
                      <m:e>
                        <m:r>
                          <a:rPr lang="ar-AE" sz="1800" i="1">
                            <a:latin typeface="Cambria Math"/>
                          </a:rPr>
                          <m:t>𝐴</m:t>
                        </m:r>
                      </m:e>
                      <m:sub>
                        <m:r>
                          <a:rPr lang="ar-AE" sz="1800" i="1">
                            <a:latin typeface="Cambria Math"/>
                          </a:rPr>
                          <m:t>𝑖</m:t>
                        </m:r>
                      </m:sub>
                      <m:sup>
                        <m:sSub>
                          <m:sSubPr>
                            <m:ctrlPr>
                              <a:rPr lang="ar-AE" altLang="zh-CN" sz="1800" i="1">
                                <a:latin typeface="Cambria Math" panose="02040503050406030204" pitchFamily="18" charset="0"/>
                                <a:ea typeface="Cambria Math"/>
                                <a:cs typeface="Cambria Math"/>
                              </a:rPr>
                            </m:ctrlPr>
                          </m:sSubPr>
                          <m:e>
                            <m:r>
                              <a:rPr lang="ar-AE" sz="1800" i="1">
                                <a:latin typeface="Cambria Math"/>
                              </a:rPr>
                              <m:t>𝛽</m:t>
                            </m:r>
                          </m:e>
                          <m:sub>
                            <m:r>
                              <a:rPr lang="ar-AE" sz="1800" i="1">
                                <a:latin typeface="Cambria Math"/>
                              </a:rPr>
                              <m:t>1</m:t>
                            </m:r>
                          </m:sub>
                        </m:sSub>
                      </m:sup>
                    </m:sSubSup>
                    <m:sSubSup>
                      <m:sSubSupPr>
                        <m:ctrlPr>
                          <a:rPr lang="ar-AE" altLang="zh-CN" sz="1800" i="1">
                            <a:latin typeface="Cambria Math" panose="02040503050406030204" pitchFamily="18" charset="0"/>
                            <a:ea typeface="Cambria Math"/>
                            <a:cs typeface="Cambria Math"/>
                          </a:rPr>
                        </m:ctrlPr>
                      </m:sSubSupPr>
                      <m:e>
                        <m:r>
                          <a:rPr lang="ar-AE" sz="1800" i="1">
                            <a:latin typeface="Cambria Math"/>
                          </a:rPr>
                          <m:t>𝐸</m:t>
                        </m:r>
                      </m:e>
                      <m:sub>
                        <m:r>
                          <a:rPr lang="ar-AE" sz="1800" i="1">
                            <a:latin typeface="Cambria Math"/>
                          </a:rPr>
                          <m:t>𝑖</m:t>
                        </m:r>
                      </m:sub>
                      <m:sup>
                        <m:sSub>
                          <m:sSubPr>
                            <m:ctrlPr>
                              <a:rPr lang="ar-AE" altLang="zh-CN" sz="1800" i="1">
                                <a:latin typeface="Cambria Math" panose="02040503050406030204" pitchFamily="18" charset="0"/>
                                <a:ea typeface="Cambria Math"/>
                                <a:cs typeface="Cambria Math"/>
                              </a:rPr>
                            </m:ctrlPr>
                          </m:sSubPr>
                          <m:e>
                            <m:r>
                              <a:rPr lang="ar-AE" sz="1800" i="1">
                                <a:latin typeface="Cambria Math"/>
                              </a:rPr>
                              <m:t>𝛽</m:t>
                            </m:r>
                          </m:e>
                          <m:sub>
                            <m:r>
                              <a:rPr lang="ar-AE" sz="1800" i="1">
                                <a:latin typeface="Cambria Math"/>
                              </a:rPr>
                              <m:t>2</m:t>
                            </m:r>
                          </m:sub>
                        </m:sSub>
                      </m:sup>
                    </m:sSubSup>
                    <m:r>
                      <a:rPr lang="ar-AE" sz="1800" i="1">
                        <a:latin typeface="Cambria Math"/>
                      </a:rPr>
                      <m:t>−</m:t>
                    </m:r>
                    <m:f>
                      <m:fPr>
                        <m:ctrlPr>
                          <a:rPr lang="ar-AE" altLang="zh-CN" sz="1800" i="1">
                            <a:latin typeface="Cambria Math" panose="02040503050406030204" pitchFamily="18" charset="0"/>
                            <a:ea typeface="Cambria Math"/>
                            <a:cs typeface="Cambria Math"/>
                          </a:rPr>
                        </m:ctrlPr>
                      </m:fPr>
                      <m:num>
                        <m:sSubSup>
                          <m:sSubSupPr>
                            <m:ctrlPr>
                              <a:rPr lang="ar-AE" altLang="zh-CN" sz="1800" i="1">
                                <a:latin typeface="Cambria Math" panose="02040503050406030204" pitchFamily="18" charset="0"/>
                                <a:ea typeface="Cambria Math"/>
                                <a:cs typeface="Cambria Math"/>
                              </a:rPr>
                            </m:ctrlPr>
                          </m:sSubSupPr>
                          <m:e>
                            <m:r>
                              <a:rPr lang="ar-AE" sz="1800" i="1">
                                <a:latin typeface="Cambria Math"/>
                              </a:rPr>
                              <m:t>𝐸</m:t>
                            </m:r>
                          </m:e>
                          <m:sub>
                            <m:r>
                              <a:rPr lang="ar-AE" sz="1800" i="1">
                                <a:latin typeface="Cambria Math"/>
                              </a:rPr>
                              <m:t>𝑖</m:t>
                            </m:r>
                          </m:sub>
                          <m:sup>
                            <m:r>
                              <a:rPr lang="ar-AE" sz="1800" i="1">
                                <a:latin typeface="Cambria Math"/>
                              </a:rPr>
                              <m:t>𝜇</m:t>
                            </m:r>
                          </m:sup>
                        </m:sSubSup>
                      </m:num>
                      <m:den>
                        <m:sSub>
                          <m:sSubPr>
                            <m:ctrlPr>
                              <a:rPr lang="ar-AE" altLang="zh-CN" sz="1800" i="1">
                                <a:latin typeface="Cambria Math" panose="02040503050406030204" pitchFamily="18" charset="0"/>
                                <a:ea typeface="Cambria Math"/>
                                <a:cs typeface="Cambria Math"/>
                              </a:rPr>
                            </m:ctrlPr>
                          </m:sSubPr>
                          <m:e>
                            <m:r>
                              <a:rPr lang="ar-AE" sz="1800" i="1">
                                <a:latin typeface="Cambria Math"/>
                              </a:rPr>
                              <m:t>𝐴</m:t>
                            </m:r>
                          </m:e>
                          <m:sub>
                            <m:r>
                              <a:rPr lang="ar-AE" sz="1800" i="1">
                                <a:latin typeface="Cambria Math"/>
                              </a:rPr>
                              <m:t>𝑖</m:t>
                            </m:r>
                          </m:sub>
                        </m:sSub>
                      </m:den>
                    </m:f>
                  </m:oMath>
                </a14:m>
                <a:endParaRPr lang="ar-AE" sz="1800" dirty="0">
                  <a:latin typeface="Times New Roman"/>
                  <a:cs typeface="Times New Roman"/>
                </a:endParaRPr>
              </a:p>
              <a:p>
                <a:pPr marL="457200" lvl="1" indent="0">
                  <a:lnSpc>
                    <a:spcPct val="150000"/>
                  </a:lnSpc>
                  <a:spcBef>
                    <a:spcPts val="0"/>
                  </a:spcBef>
                  <a:buNone/>
                  <a:defRPr/>
                </a:pPr>
                <a:r>
                  <a:rPr lang="en-US" altLang="zh-CN" sz="1600" kern="100" dirty="0">
                    <a:effectLst/>
                    <a:latin typeface="Times New Roman" panose="02020603050405020304" pitchFamily="18" charset="0"/>
                    <a:ea typeface="等线" panose="02010600030101010101" pitchFamily="2" charset="-122"/>
                  </a:rPr>
                  <a:t>where </a:t>
                </a:r>
                <a14:m>
                  <m:oMath xmlns:m="http://schemas.openxmlformats.org/officeDocument/2006/math">
                    <m:r>
                      <a:rPr lang="zh-CN" altLang="en-US" sz="1600" i="1" kern="100">
                        <a:effectLst/>
                        <a:latin typeface="Cambria Math" panose="02040503050406030204" pitchFamily="18" charset="0"/>
                        <a:ea typeface="等线" panose="02010600030101010101" pitchFamily="2" charset="-122"/>
                        <a:cs typeface="Times New Roman" panose="02020603050405020304" pitchFamily="18" charset="0"/>
                      </a:rPr>
                      <m:t>𝛽</m:t>
                    </m:r>
                    <m:r>
                      <a:rPr lang="zh-CN" altLang="en-US"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ar-AE" altLang="zh-CN" sz="1600" i="1">
                            <a:effectLst/>
                            <a:latin typeface="Cambria Math" panose="02040503050406030204" pitchFamily="18" charset="0"/>
                            <a:ea typeface="Cambria Math" panose="02040503050406030204" pitchFamily="18" charset="0"/>
                          </a:rPr>
                        </m:ctrlPr>
                      </m:sSubPr>
                      <m:e>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𝑤</m:t>
                        </m:r>
                      </m:sub>
                    </m:sSub>
                    <m:sSup>
                      <m:sSupPr>
                        <m:ctrlPr>
                          <a:rPr lang="ar-AE" altLang="zh-CN" sz="1600" i="1">
                            <a:effectLst/>
                            <a:latin typeface="Cambria Math" panose="02040503050406030204" pitchFamily="18" charset="0"/>
                            <a:ea typeface="Cambria Math" panose="02040503050406030204" pitchFamily="18" charset="0"/>
                          </a:rPr>
                        </m:ctrlPr>
                      </m:sSupPr>
                      <m:e>
                        <m:sSub>
                          <m:sSubPr>
                            <m:ctrlPr>
                              <a:rPr lang="ar-AE" altLang="zh-CN" sz="1600" i="1">
                                <a:effectLst/>
                                <a:latin typeface="Cambria Math" panose="02040503050406030204" pitchFamily="18" charset="0"/>
                                <a:ea typeface="Cambria Math" panose="02040503050406030204" pitchFamily="18" charset="0"/>
                              </a:rPr>
                            </m:ctrlPr>
                          </m:sSubPr>
                          <m:e>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e>
                      <m:sup>
                        <m:sSub>
                          <m:sSubPr>
                            <m:ctrlPr>
                              <a:rPr lang="ar-AE" altLang="zh-CN" sz="1600" i="1">
                                <a:effectLst/>
                                <a:latin typeface="Cambria Math" panose="02040503050406030204" pitchFamily="18" charset="0"/>
                                <a:ea typeface="Cambria Math" panose="02040503050406030204" pitchFamily="18" charset="0"/>
                              </a:rPr>
                            </m:ctrlPr>
                          </m:sSubPr>
                          <m:e>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𝐿</m:t>
                            </m:r>
                          </m:sub>
                        </m:sSub>
                      </m:sup>
                    </m:sSup>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ar-AE" altLang="zh-CN" sz="1600" i="1">
                            <a:effectLst/>
                            <a:latin typeface="Cambria Math" panose="02040503050406030204" pitchFamily="18" charset="0"/>
                            <a:ea typeface="Cambria Math" panose="02040503050406030204" pitchFamily="18" charset="0"/>
                          </a:rPr>
                        </m:ctrlPr>
                      </m:sSubPr>
                      <m:e>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ar-AE" altLang="zh-CN" sz="1600" i="1">
                            <a:effectLst/>
                            <a:latin typeface="Cambria Math" panose="02040503050406030204" pitchFamily="18" charset="0"/>
                            <a:ea typeface="Cambria Math" panose="02040503050406030204" pitchFamily="18" charset="0"/>
                          </a:rPr>
                        </m:ctrlPr>
                      </m:sSubPr>
                      <m:e>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b>
                      <m:sSubPr>
                        <m:ctrlPr>
                          <a:rPr lang="ar-AE" altLang="zh-CN" sz="1600" i="1">
                            <a:effectLst/>
                            <a:latin typeface="Cambria Math" panose="02040503050406030204" pitchFamily="18" charset="0"/>
                            <a:ea typeface="Cambria Math" panose="02040503050406030204" pitchFamily="18" charset="0"/>
                          </a:rPr>
                        </m:ctrlPr>
                      </m:sSubPr>
                      <m:e>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ar-AE" altLang="zh-CN" sz="1600" i="1" kern="100">
                        <a:effectLst/>
                        <a:latin typeface="Cambria Math" panose="02040503050406030204" pitchFamily="18" charset="0"/>
                        <a:ea typeface="等线" panose="02010600030101010101" pitchFamily="2" charset="-122"/>
                        <a:cs typeface="Times New Roman" panose="02020603050405020304" pitchFamily="18" charset="0"/>
                      </a:rPr>
                      <m:t>, </m:t>
                    </m:r>
                    <m:sSub>
                      <m:sSubPr>
                        <m:ctrlPr>
                          <a:rPr lang="ar-AE" altLang="zh-CN" sz="1600" i="1">
                            <a:effectLst/>
                            <a:latin typeface="Cambria Math" panose="02040503050406030204" pitchFamily="18" charset="0"/>
                            <a:ea typeface="Cambria Math" panose="02040503050406030204" pitchFamily="18" charset="0"/>
                          </a:rPr>
                        </m:ctrlPr>
                      </m:sSubPr>
                      <m:e>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ar-AE" altLang="zh-CN" sz="1600" i="1">
                            <a:effectLst/>
                            <a:latin typeface="Cambria Math" panose="02040503050406030204" pitchFamily="18" charset="0"/>
                            <a:ea typeface="Cambria Math" panose="02040503050406030204" pitchFamily="18" charset="0"/>
                          </a:rPr>
                        </m:ctrlPr>
                      </m:sSubPr>
                      <m:e>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ar-AE" altLang="zh-CN" sz="1600" i="1">
                            <a:effectLst/>
                            <a:latin typeface="Cambria Math" panose="02040503050406030204" pitchFamily="18" charset="0"/>
                            <a:ea typeface="Cambria Math" panose="02040503050406030204" pitchFamily="18" charset="0"/>
                          </a:rPr>
                        </m:ctrlPr>
                      </m:sSubPr>
                      <m:e>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zh-CN" altLang="ar-AE" sz="1600" i="1" kern="100">
                            <a:effectLst/>
                            <a:latin typeface="Cambria Math" panose="02040503050406030204" pitchFamily="18" charset="0"/>
                            <a:ea typeface="Times New Roman" panose="02020603050405020304" pitchFamily="18" charset="0"/>
                            <a:cs typeface="Times New Roman" panose="02020603050405020304" pitchFamily="18" charset="0"/>
                          </a:rPr>
                          <m:t>𝐿</m:t>
                        </m:r>
                      </m:sub>
                    </m:sSub>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0</m:t>
                    </m:r>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1</m:t>
                    </m:r>
                    <m:r>
                      <a:rPr lang="ar-AE" altLang="zh-CN" sz="1600" i="1" kern="1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ar-AE" altLang="zh-CN" sz="1600" kern="100" dirty="0">
                    <a:effectLst/>
                    <a:latin typeface="Times New Roman" panose="02020603050405020304" pitchFamily="18" charset="0"/>
                    <a:ea typeface="等线" panose="02010600030101010101" pitchFamily="2" charset="-122"/>
                  </a:rPr>
                  <a:t>.</a:t>
                </a:r>
                <a:endParaRPr lang="en-US" altLang="zh-CN" sz="1600" kern="100" dirty="0">
                  <a:effectLst/>
                  <a:latin typeface="Times New Roman" panose="02020603050405020304" pitchFamily="18" charset="0"/>
                  <a:ea typeface="等线" panose="02010600030101010101" pitchFamily="2"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bwMode="auto">
              <a:xfrm>
                <a:off x="853075" y="1213338"/>
                <a:ext cx="10515600" cy="5370657"/>
              </a:xfrm>
              <a:blipFill>
                <a:blip r:embed="rId2"/>
                <a:stretch>
                  <a:fillRect l="-406" b="-11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13</a:t>
            </a:fld>
            <a:endParaRPr 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en-US">
                <a:latin typeface="Times New Roman"/>
                <a:cs typeface="Times New Roman"/>
              </a:rPr>
              <a:t>The Model: Colleges</a:t>
            </a:r>
            <a:endParaRPr lang="zh-CN"/>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bwMode="auto">
              <a:xfrm>
                <a:off x="838200" y="2204863"/>
                <a:ext cx="10515600" cy="3972099"/>
              </a:xfrm>
            </p:spPr>
            <p:txBody>
              <a:bodyPr>
                <a:normAutofit/>
              </a:bodyPr>
              <a:lstStyle/>
              <a:p>
                <a:pPr marL="285750" indent="-285750">
                  <a:lnSpc>
                    <a:spcPct val="100000"/>
                  </a:lnSpc>
                  <a:defRPr/>
                </a:pPr>
                <a:r>
                  <a:rPr lang="en-US" sz="2400" dirty="0">
                    <a:latin typeface="Times New Roman"/>
                    <a:ea typeface="微软雅黑"/>
                    <a:cs typeface="Times New Roman"/>
                  </a:rPr>
                  <a:t>There are a large student population </a:t>
                </a:r>
                <a:r>
                  <a:rPr lang="en-US" altLang="zh-CN" sz="2400" dirty="0">
                    <a:latin typeface="Times New Roman"/>
                    <a:cs typeface="Times New Roman"/>
                  </a:rPr>
                  <a:t>but </a:t>
                </a:r>
                <a:r>
                  <a:rPr lang="en-US" sz="2400" dirty="0">
                    <a:latin typeface="Times New Roman"/>
                    <a:ea typeface="微软雅黑"/>
                    <a:cs typeface="Times New Roman"/>
                  </a:rPr>
                  <a:t>only two (</a:t>
                </a:r>
                <a14:m>
                  <m:oMath xmlns:m="http://schemas.openxmlformats.org/officeDocument/2006/math">
                    <m:r>
                      <a:rPr lang="en-US" sz="2400" i="1" dirty="0" smtClean="0">
                        <a:latin typeface="Cambria Math" panose="02040503050406030204" pitchFamily="18" charset="0"/>
                        <a:ea typeface="微软雅黑"/>
                        <a:cs typeface="Times New Roman"/>
                      </a:rPr>
                      <m:t>𝐻</m:t>
                    </m:r>
                  </m:oMath>
                </a14:m>
                <a:r>
                  <a:rPr lang="en-US" sz="2400" dirty="0">
                    <a:latin typeface="Times New Roman"/>
                    <a:ea typeface="微软雅黑"/>
                    <a:cs typeface="Times New Roman"/>
                  </a:rPr>
                  <a:t> and </a:t>
                </a:r>
                <a14:m>
                  <m:oMath xmlns:m="http://schemas.openxmlformats.org/officeDocument/2006/math">
                    <m:r>
                      <a:rPr lang="en-US" sz="2400" i="1" dirty="0" smtClean="0">
                        <a:latin typeface="Cambria Math" panose="02040503050406030204" pitchFamily="18" charset="0"/>
                        <a:ea typeface="微软雅黑"/>
                        <a:cs typeface="Times New Roman"/>
                      </a:rPr>
                      <m:t>𝐿</m:t>
                    </m:r>
                  </m:oMath>
                </a14:m>
                <a:r>
                  <a:rPr lang="en-US" sz="2400" dirty="0">
                    <a:latin typeface="Times New Roman"/>
                    <a:ea typeface="微软雅黑"/>
                    <a:cs typeface="Times New Roman"/>
                  </a:rPr>
                  <a:t>, expanded to a few later) colleges in the market with different qualities</a:t>
                </a:r>
                <a14:m>
                  <m:oMath xmlns:m="http://schemas.openxmlformats.org/officeDocument/2006/math">
                    <m:r>
                      <a:rPr lang="en-US" sz="2400" b="0" i="0">
                        <a:solidFill>
                          <a:schemeClr val="tx1"/>
                        </a:solidFill>
                        <a:latin typeface="Cambria Math"/>
                        <a:ea typeface="微软雅黑"/>
                        <a:cs typeface="Cambria Math"/>
                      </a:rPr>
                      <m:t>: </m:t>
                    </m:r>
                    <m:sSub>
                      <m:sSubPr>
                        <m:ctrlPr>
                          <a:rPr lang="zh-CN" sz="2400" i="1">
                            <a:solidFill>
                              <a:schemeClr val="tx1"/>
                            </a:solidFill>
                            <a:latin typeface="Cambria Math" panose="02040503050406030204" pitchFamily="18" charset="0"/>
                            <a:ea typeface="微软雅黑"/>
                            <a:cs typeface="Cambria Math"/>
                          </a:rPr>
                        </m:ctrlPr>
                      </m:sSubPr>
                      <m:e>
                        <m:r>
                          <a:rPr lang="en-US" sz="2400">
                            <a:solidFill>
                              <a:schemeClr val="tx1"/>
                            </a:solidFill>
                            <a:latin typeface="Cambria Math"/>
                            <a:ea typeface="微软雅黑"/>
                            <a:cs typeface="Cambria Math"/>
                          </a:rPr>
                          <m:t>𝑃</m:t>
                        </m:r>
                      </m:e>
                      <m:sub>
                        <m:r>
                          <a:rPr lang="en-US" sz="2400" b="0" i="1" smtClean="0">
                            <a:solidFill>
                              <a:schemeClr val="tx1"/>
                            </a:solidFill>
                            <a:latin typeface="Cambria Math" panose="02040503050406030204" pitchFamily="18" charset="0"/>
                            <a:ea typeface="微软雅黑"/>
                            <a:cs typeface="Cambria Math"/>
                          </a:rPr>
                          <m:t>𝐻</m:t>
                        </m:r>
                      </m:sub>
                    </m:sSub>
                    <m:r>
                      <a:rPr lang="en-US" sz="2400" b="0" i="1">
                        <a:solidFill>
                          <a:schemeClr val="tx1"/>
                        </a:solidFill>
                        <a:latin typeface="Cambria Math"/>
                        <a:ea typeface="MS Mincho"/>
                        <a:cs typeface="Cambria Math"/>
                      </a:rPr>
                      <m:t>&gt;</m:t>
                    </m:r>
                  </m:oMath>
                </a14:m>
                <a:r>
                  <a:rPr lang="zh-CN" sz="2400" dirty="0">
                    <a:ea typeface="微软雅黑"/>
                    <a:cs typeface="Cambria Math"/>
                  </a:rPr>
                  <a:t> </a:t>
                </a:r>
                <a14:m>
                  <m:oMath xmlns:m="http://schemas.openxmlformats.org/officeDocument/2006/math">
                    <m:sSub>
                      <m:sSubPr>
                        <m:ctrlPr>
                          <a:rPr lang="zh-CN" sz="2400" i="1">
                            <a:latin typeface="Cambria Math" panose="02040503050406030204" pitchFamily="18" charset="0"/>
                            <a:ea typeface="微软雅黑"/>
                            <a:cs typeface="Cambria Math"/>
                          </a:rPr>
                        </m:ctrlPr>
                      </m:sSubPr>
                      <m:e>
                        <m:r>
                          <a:rPr lang="en-US" sz="2400">
                            <a:latin typeface="Cambria Math"/>
                            <a:ea typeface="微软雅黑"/>
                            <a:cs typeface="Cambria Math"/>
                          </a:rPr>
                          <m:t>𝑃</m:t>
                        </m:r>
                      </m:e>
                      <m:sub>
                        <m:r>
                          <a:rPr lang="en-US" sz="2400" b="0" i="1" smtClean="0">
                            <a:latin typeface="Cambria Math" panose="02040503050406030204" pitchFamily="18" charset="0"/>
                            <a:ea typeface="MS Mincho"/>
                            <a:cs typeface="Cambria Math"/>
                          </a:rPr>
                          <m:t>𝐿</m:t>
                        </m:r>
                      </m:sub>
                    </m:sSub>
                    <m:r>
                      <a:rPr lang="en-US" sz="2400" b="0" i="0">
                        <a:solidFill>
                          <a:schemeClr val="tx1"/>
                        </a:solidFill>
                        <a:latin typeface="Cambria Math"/>
                        <a:ea typeface="MS Mincho"/>
                        <a:cs typeface="Cambria Math"/>
                      </a:rPr>
                      <m:t>.</m:t>
                    </m:r>
                  </m:oMath>
                </a14:m>
                <a:r>
                  <a:rPr lang="en-US" sz="2400" dirty="0">
                    <a:solidFill>
                      <a:schemeClr val="tx1"/>
                    </a:solidFill>
                    <a:latin typeface="Times New Roman"/>
                    <a:ea typeface="微软雅黑"/>
                    <a:cs typeface="Times New Roman"/>
                  </a:rPr>
                  <a:t> </a:t>
                </a:r>
              </a:p>
              <a:p>
                <a:pPr marL="285750" indent="-285750">
                  <a:lnSpc>
                    <a:spcPct val="100000"/>
                  </a:lnSpc>
                  <a:defRPr/>
                </a:pPr>
                <a:r>
                  <a:rPr lang="en-US" sz="2400" dirty="0">
                    <a:latin typeface="Times New Roman"/>
                    <a:ea typeface="微软雅黑"/>
                    <a:cs typeface="Times New Roman"/>
                  </a:rPr>
                  <a:t>The total quota of the two universities is equal to the number of students: </a:t>
                </a:r>
                <a14:m>
                  <m:oMath xmlns:m="http://schemas.openxmlformats.org/officeDocument/2006/math">
                    <m:sSub>
                      <m:sSubPr>
                        <m:ctrlPr>
                          <a:rPr lang="en-US" sz="2400" i="1">
                            <a:solidFill>
                              <a:schemeClr val="tx1"/>
                            </a:solidFill>
                            <a:latin typeface="Cambria Math" panose="02040503050406030204" pitchFamily="18" charset="0"/>
                            <a:ea typeface="微软雅黑"/>
                            <a:cs typeface="Cambria Math"/>
                          </a:rPr>
                        </m:ctrlPr>
                      </m:sSubPr>
                      <m:e>
                        <m:r>
                          <a:rPr lang="en-US" sz="2400" i="1">
                            <a:solidFill>
                              <a:schemeClr val="tx1"/>
                            </a:solidFill>
                            <a:latin typeface="Cambria Math"/>
                            <a:ea typeface="微软雅黑"/>
                            <a:cs typeface="Cambria Math"/>
                          </a:rPr>
                          <m:t>𝑄</m:t>
                        </m:r>
                      </m:e>
                      <m:sub>
                        <m:r>
                          <a:rPr lang="en-US" sz="2400" b="0" i="1" smtClean="0">
                            <a:solidFill>
                              <a:schemeClr val="tx1"/>
                            </a:solidFill>
                            <a:latin typeface="Cambria Math" panose="02040503050406030204" pitchFamily="18" charset="0"/>
                            <a:ea typeface="微软雅黑"/>
                            <a:cs typeface="Cambria Math"/>
                          </a:rPr>
                          <m:t>𝐻</m:t>
                        </m:r>
                      </m:sub>
                    </m:sSub>
                    <m:r>
                      <a:rPr lang="en-US" sz="2400" i="1">
                        <a:solidFill>
                          <a:schemeClr val="tx1"/>
                        </a:solidFill>
                        <a:latin typeface="Cambria Math"/>
                        <a:ea typeface="微软雅黑"/>
                        <a:cs typeface="Cambria Math"/>
                      </a:rPr>
                      <m:t>+</m:t>
                    </m:r>
                    <m:sSub>
                      <m:sSubPr>
                        <m:ctrlPr>
                          <a:rPr lang="en-US" sz="2400" i="1">
                            <a:solidFill>
                              <a:schemeClr val="tx1"/>
                            </a:solidFill>
                            <a:latin typeface="Cambria Math" panose="02040503050406030204" pitchFamily="18" charset="0"/>
                            <a:ea typeface="微软雅黑"/>
                            <a:cs typeface="Cambria Math"/>
                          </a:rPr>
                        </m:ctrlPr>
                      </m:sSubPr>
                      <m:e>
                        <m:r>
                          <a:rPr lang="en-US" sz="2400" i="1">
                            <a:solidFill>
                              <a:schemeClr val="tx1"/>
                            </a:solidFill>
                            <a:latin typeface="Cambria Math"/>
                            <a:ea typeface="微软雅黑"/>
                            <a:cs typeface="Cambria Math"/>
                          </a:rPr>
                          <m:t>𝑄</m:t>
                        </m:r>
                      </m:e>
                      <m:sub>
                        <m:r>
                          <a:rPr lang="en-US" sz="2400" b="0" i="1" smtClean="0">
                            <a:solidFill>
                              <a:schemeClr val="tx1"/>
                            </a:solidFill>
                            <a:latin typeface="Cambria Math" panose="02040503050406030204" pitchFamily="18" charset="0"/>
                            <a:ea typeface="微软雅黑"/>
                            <a:cs typeface="Cambria Math"/>
                          </a:rPr>
                          <m:t>𝐿</m:t>
                        </m:r>
                      </m:sub>
                    </m:sSub>
                    <m:r>
                      <a:rPr lang="en-US" sz="2400" i="1">
                        <a:solidFill>
                          <a:schemeClr val="tx1"/>
                        </a:solidFill>
                        <a:latin typeface="Cambria Math"/>
                        <a:ea typeface="微软雅黑"/>
                        <a:cs typeface="Cambria Math"/>
                      </a:rPr>
                      <m:t>=</m:t>
                    </m:r>
                    <m:r>
                      <a:rPr lang="en-US" sz="2400" i="1">
                        <a:solidFill>
                          <a:schemeClr val="tx1"/>
                        </a:solidFill>
                        <a:latin typeface="Cambria Math"/>
                        <a:ea typeface="微软雅黑"/>
                        <a:cs typeface="Cambria Math"/>
                      </a:rPr>
                      <m:t>𝑁</m:t>
                    </m:r>
                    <m:r>
                      <a:rPr lang="en-US" sz="2400" i="1">
                        <a:solidFill>
                          <a:schemeClr val="tx1"/>
                        </a:solidFill>
                        <a:latin typeface="Cambria Math"/>
                        <a:ea typeface="微软雅黑"/>
                        <a:cs typeface="Cambria Math"/>
                      </a:rPr>
                      <m:t>.</m:t>
                    </m:r>
                  </m:oMath>
                </a14:m>
                <a:r>
                  <a:rPr lang="en-US" sz="2400" b="1" i="1" dirty="0">
                    <a:solidFill>
                      <a:schemeClr val="tx1"/>
                    </a:solidFill>
                    <a:latin typeface="Times New Roman"/>
                    <a:ea typeface="微软雅黑"/>
                    <a:cs typeface="Times New Roman"/>
                  </a:rPr>
                  <a:t> </a:t>
                </a:r>
                <a:r>
                  <a:rPr lang="en-US" sz="2400" dirty="0">
                    <a:solidFill>
                      <a:schemeClr val="tx1"/>
                    </a:solidFill>
                    <a:latin typeface="Times New Roman"/>
                    <a:ea typeface="微软雅黑"/>
                    <a:cs typeface="Times New Roman"/>
                  </a:rPr>
                  <a:t>Define the proportion of quota as </a:t>
                </a:r>
                <a14:m>
                  <m:oMath xmlns:m="http://schemas.openxmlformats.org/officeDocument/2006/math">
                    <m:sSub>
                      <m:sSubPr>
                        <m:ctrlPr>
                          <a:rPr lang="en-US" altLang="zh-CN" sz="2400" i="1">
                            <a:latin typeface="Cambria Math" panose="02040503050406030204" pitchFamily="18" charset="0"/>
                            <a:ea typeface="微软雅黑"/>
                            <a:cs typeface="Times New Roman"/>
                          </a:rPr>
                        </m:ctrlPr>
                      </m:sSubPr>
                      <m:e>
                        <m:r>
                          <a:rPr lang="en-US" altLang="zh-CN" sz="2400" i="1">
                            <a:latin typeface="Cambria Math" panose="02040503050406030204" pitchFamily="18" charset="0"/>
                            <a:ea typeface="微软雅黑"/>
                            <a:cs typeface="Times New Roman"/>
                          </a:rPr>
                          <m:t>𝑞</m:t>
                        </m:r>
                      </m:e>
                      <m:sub>
                        <m:r>
                          <a:rPr lang="en-US" altLang="zh-CN" sz="2400" i="1">
                            <a:latin typeface="Cambria Math" panose="02040503050406030204" pitchFamily="18" charset="0"/>
                            <a:ea typeface="微软雅黑"/>
                            <a:cs typeface="Times New Roman"/>
                          </a:rPr>
                          <m:t>𝐻</m:t>
                        </m:r>
                        <m:r>
                          <a:rPr lang="en-US" altLang="zh-CN" sz="2400" i="1">
                            <a:latin typeface="Cambria Math" panose="02040503050406030204" pitchFamily="18" charset="0"/>
                            <a:ea typeface="微软雅黑"/>
                            <a:cs typeface="Times New Roman"/>
                          </a:rPr>
                          <m:t>,</m:t>
                        </m:r>
                        <m:r>
                          <a:rPr lang="en-US" altLang="zh-CN" sz="2400" i="1">
                            <a:latin typeface="Cambria Math" panose="02040503050406030204" pitchFamily="18" charset="0"/>
                            <a:ea typeface="微软雅黑"/>
                            <a:cs typeface="Times New Roman"/>
                          </a:rPr>
                          <m:t>𝐿</m:t>
                        </m:r>
                      </m:sub>
                    </m:sSub>
                    <m:r>
                      <a:rPr lang="en-US" altLang="zh-CN" sz="2400" i="1">
                        <a:latin typeface="Cambria Math" panose="02040503050406030204" pitchFamily="18" charset="0"/>
                        <a:ea typeface="Cambria Math" panose="02040503050406030204" pitchFamily="18" charset="0"/>
                        <a:cs typeface="Times New Roman"/>
                      </a:rPr>
                      <m:t>≡</m:t>
                    </m:r>
                    <m:f>
                      <m:fPr>
                        <m:type m:val="lin"/>
                        <m:ctrlPr>
                          <a:rPr lang="en-US" altLang="zh-CN" sz="2400" i="1">
                            <a:latin typeface="Cambria Math" panose="02040503050406030204" pitchFamily="18" charset="0"/>
                            <a:ea typeface="微软雅黑"/>
                            <a:cs typeface="Times New Roman"/>
                          </a:rPr>
                        </m:ctrlPr>
                      </m:fPr>
                      <m:num>
                        <m:sSub>
                          <m:sSubPr>
                            <m:ctrlPr>
                              <a:rPr lang="en-US" altLang="zh-CN" sz="2400" i="1">
                                <a:latin typeface="Cambria Math" panose="02040503050406030204" pitchFamily="18" charset="0"/>
                                <a:ea typeface="微软雅黑"/>
                                <a:cs typeface="Times New Roman"/>
                              </a:rPr>
                            </m:ctrlPr>
                          </m:sSubPr>
                          <m:e>
                            <m:r>
                              <a:rPr lang="en-US" altLang="zh-CN" sz="2400" i="1">
                                <a:latin typeface="Cambria Math" panose="02040503050406030204" pitchFamily="18" charset="0"/>
                                <a:ea typeface="微软雅黑"/>
                                <a:cs typeface="Times New Roman"/>
                              </a:rPr>
                              <m:t>𝑄</m:t>
                            </m:r>
                          </m:e>
                          <m:sub>
                            <m:r>
                              <a:rPr lang="en-US" altLang="zh-CN" sz="2400" i="1">
                                <a:latin typeface="Cambria Math" panose="02040503050406030204" pitchFamily="18" charset="0"/>
                                <a:ea typeface="微软雅黑"/>
                                <a:cs typeface="Times New Roman"/>
                              </a:rPr>
                              <m:t>𝐻</m:t>
                            </m:r>
                            <m:r>
                              <a:rPr lang="en-US" altLang="zh-CN" sz="2400" i="1">
                                <a:latin typeface="Cambria Math" panose="02040503050406030204" pitchFamily="18" charset="0"/>
                                <a:ea typeface="微软雅黑"/>
                                <a:cs typeface="Times New Roman"/>
                              </a:rPr>
                              <m:t>,</m:t>
                            </m:r>
                            <m:r>
                              <a:rPr lang="en-US" altLang="zh-CN" sz="2400" i="1">
                                <a:latin typeface="Cambria Math" panose="02040503050406030204" pitchFamily="18" charset="0"/>
                                <a:ea typeface="微软雅黑"/>
                                <a:cs typeface="Times New Roman"/>
                              </a:rPr>
                              <m:t>𝐿</m:t>
                            </m:r>
                          </m:sub>
                        </m:sSub>
                      </m:num>
                      <m:den>
                        <m:r>
                          <a:rPr lang="en-US" altLang="zh-CN" sz="2400" i="1">
                            <a:latin typeface="Cambria Math" panose="02040503050406030204" pitchFamily="18" charset="0"/>
                            <a:ea typeface="微软雅黑"/>
                            <a:cs typeface="Times New Roman"/>
                          </a:rPr>
                          <m:t>𝑁</m:t>
                        </m:r>
                      </m:den>
                    </m:f>
                  </m:oMath>
                </a14:m>
                <a:endParaRPr lang="en-US" sz="2400" b="1" i="1" dirty="0">
                  <a:solidFill>
                    <a:schemeClr val="tx1"/>
                  </a:solidFill>
                  <a:latin typeface="Times New Roman"/>
                  <a:ea typeface="微软雅黑"/>
                  <a:cs typeface="Times New Roman"/>
                </a:endParaRPr>
              </a:p>
              <a:p>
                <a:pPr marL="285750" indent="-285750">
                  <a:lnSpc>
                    <a:spcPct val="100000"/>
                  </a:lnSpc>
                  <a:defRPr/>
                </a:pPr>
                <a:r>
                  <a:rPr lang="en-US" sz="2400" dirty="0">
                    <a:latin typeface="Times New Roman"/>
                    <a:ea typeface="微软雅黑"/>
                    <a:cs typeface="Times New Roman"/>
                  </a:rPr>
                  <a:t>The colleges admit students according to the college entrance exam (</a:t>
                </a:r>
                <a:r>
                  <a:rPr lang="en-US" sz="2400" dirty="0" err="1">
                    <a:latin typeface="Times New Roman"/>
                    <a:ea typeface="微软雅黑"/>
                    <a:cs typeface="Times New Roman"/>
                  </a:rPr>
                  <a:t>Gaokao</a:t>
                </a:r>
                <a:r>
                  <a:rPr lang="en-US" sz="2400" dirty="0">
                    <a:latin typeface="Times New Roman"/>
                    <a:ea typeface="微软雅黑"/>
                    <a:cs typeface="Times New Roman"/>
                  </a:rPr>
                  <a:t>) score, </a:t>
                </a:r>
                <a14:m>
                  <m:oMath xmlns:m="http://schemas.openxmlformats.org/officeDocument/2006/math">
                    <m:r>
                      <a:rPr lang="en-US" sz="2400" i="1">
                        <a:latin typeface="Cambria Math"/>
                        <a:ea typeface="微软雅黑"/>
                        <a:cs typeface="Times New Roman"/>
                      </a:rPr>
                      <m:t>𝑆</m:t>
                    </m:r>
                  </m:oMath>
                </a14:m>
                <a:r>
                  <a:rPr lang="en-US" sz="2400" dirty="0">
                    <a:latin typeface="Times New Roman"/>
                    <a:ea typeface="微软雅黑"/>
                    <a:cs typeface="Times New Roman"/>
                  </a:rPr>
                  <a:t>, up to their quota, and give higher priority to students with higher </a:t>
                </a:r>
                <a14:m>
                  <m:oMath xmlns:m="http://schemas.openxmlformats.org/officeDocument/2006/math">
                    <m:r>
                      <a:rPr lang="en-US" sz="2400" i="1">
                        <a:latin typeface="Cambria Math"/>
                        <a:ea typeface="微软雅黑"/>
                        <a:cs typeface="Times New Roman"/>
                      </a:rPr>
                      <m:t>𝑆</m:t>
                    </m:r>
                  </m:oMath>
                </a14:m>
                <a:r>
                  <a:rPr lang="en-US" sz="2400" dirty="0">
                    <a:latin typeface="Times New Roman"/>
                    <a:ea typeface="微软雅黑"/>
                    <a:cs typeface="Times New Roman"/>
                  </a:rPr>
                  <a:t>.</a:t>
                </a:r>
                <a:endParaRPr lang="zh-CN" sz="2400" dirty="0">
                  <a:latin typeface="Times New Roman"/>
                  <a:cs typeface="Times New Roman"/>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bwMode="auto">
              <a:xfrm>
                <a:off x="838200" y="2204863"/>
                <a:ext cx="10515600" cy="3972099"/>
              </a:xfrm>
              <a:blipFill>
                <a:blip r:embed="rId2"/>
                <a:stretch>
                  <a:fillRect l="-812" t="-122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14</a:t>
            </a:fld>
            <a:endParaRPr 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en-US" dirty="0">
                <a:latin typeface="Times New Roman"/>
                <a:cs typeface="Times New Roman"/>
              </a:rPr>
              <a:t>The Model: First-Best Outcome</a:t>
            </a:r>
            <a:endParaRPr lang="zh-CN"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bwMode="auto">
              <a:xfrm>
                <a:off x="838200" y="1484784"/>
                <a:ext cx="10515600" cy="4692179"/>
              </a:xfrm>
            </p:spPr>
            <p:txBody>
              <a:bodyPr>
                <a:noAutofit/>
              </a:bodyPr>
              <a:lstStyle/>
              <a:p>
                <a:pPr marL="285750" indent="-285750">
                  <a:lnSpc>
                    <a:spcPct val="125000"/>
                  </a:lnSpc>
                  <a:buFont typeface="Arial"/>
                  <a:buChar char="•"/>
                  <a:defRPr/>
                </a:pPr>
                <a:r>
                  <a:rPr lang="en-US" sz="2000" b="1" dirty="0">
                    <a:solidFill>
                      <a:schemeClr val="tx1"/>
                    </a:solidFill>
                    <a:latin typeface="Times New Roman"/>
                    <a:cs typeface="Times New Roman"/>
                  </a:rPr>
                  <a:t>FBO</a:t>
                </a:r>
                <a:r>
                  <a:rPr lang="en-US" sz="2000" dirty="0">
                    <a:solidFill>
                      <a:schemeClr val="tx1"/>
                    </a:solidFill>
                    <a:latin typeface="Times New Roman"/>
                    <a:cs typeface="Times New Roman"/>
                  </a:rPr>
                  <a:t> = Student intrinsic ability is fully observable, and colleges admit students according to their abilities. It</a:t>
                </a:r>
                <a:r>
                  <a:rPr lang="en-US" sz="2000" dirty="0">
                    <a:latin typeface="Times New Roman"/>
                    <a:cs typeface="Times New Roman"/>
                  </a:rPr>
                  <a:t> must be a </a:t>
                </a:r>
                <a:r>
                  <a:rPr lang="en-US" sz="2000" i="1" dirty="0">
                    <a:latin typeface="Times New Roman"/>
                    <a:cs typeface="Times New Roman"/>
                  </a:rPr>
                  <a:t>positive assortative matching </a:t>
                </a:r>
                <a:r>
                  <a:rPr lang="en-US" sz="2000" dirty="0">
                    <a:latin typeface="Times New Roman"/>
                    <a:cs typeface="Times New Roman"/>
                  </a:rPr>
                  <a:t>(high ability student matched with high quality college).</a:t>
                </a:r>
                <a:endParaRPr lang="en-US" dirty="0"/>
              </a:p>
              <a:p>
                <a:pPr marL="285750" indent="-285750">
                  <a:lnSpc>
                    <a:spcPct val="125000"/>
                  </a:lnSpc>
                  <a:defRPr/>
                </a:pPr>
                <a:r>
                  <a:rPr lang="en-US" altLang="zh-CN" sz="2000" b="1" dirty="0">
                    <a:latin typeface="Times New Roman"/>
                    <a:cs typeface="Times New Roman"/>
                  </a:rPr>
                  <a:t>Cutoff ability </a:t>
                </a:r>
                <a:r>
                  <a:rPr lang="en-US" sz="2000" b="1" dirty="0">
                    <a:solidFill>
                      <a:srgbClr val="FF0000"/>
                    </a:solidFill>
                    <a:latin typeface="Times New Roman"/>
                    <a:cs typeface="Times New Roman"/>
                  </a:rPr>
                  <a:t>A</a:t>
                </a:r>
                <a:r>
                  <a:rPr lang="en-US" sz="2000" b="1" baseline="30000" dirty="0">
                    <a:solidFill>
                      <a:srgbClr val="FF0000"/>
                    </a:solidFill>
                    <a:latin typeface="Times New Roman"/>
                    <a:cs typeface="Times New Roman"/>
                  </a:rPr>
                  <a:t>#</a:t>
                </a:r>
                <a:r>
                  <a:rPr lang="en-US" sz="2000" b="1" dirty="0">
                    <a:solidFill>
                      <a:srgbClr val="FF0000"/>
                    </a:solidFill>
                    <a:latin typeface="Times New Roman"/>
                    <a:cs typeface="Times New Roman"/>
                  </a:rPr>
                  <a:t>:</a:t>
                </a:r>
                <a:r>
                  <a:rPr lang="en-US" sz="2000" b="1" baseline="30000" dirty="0">
                    <a:solidFill>
                      <a:schemeClr val="tx1"/>
                    </a:solidFill>
                    <a:latin typeface="Times New Roman"/>
                    <a:cs typeface="Times New Roman"/>
                  </a:rPr>
                  <a:t>  </a:t>
                </a:r>
                <a:r>
                  <a:rPr lang="en-US" sz="2000" dirty="0">
                    <a:solidFill>
                      <a:schemeClr val="tx1"/>
                    </a:solidFill>
                    <a:latin typeface="Times New Roman"/>
                    <a:cs typeface="Times New Roman"/>
                  </a:rPr>
                  <a:t>is defined as the lowest ability eligible for College </a:t>
                </a:r>
                <a14:m>
                  <m:oMath xmlns:m="http://schemas.openxmlformats.org/officeDocument/2006/math">
                    <m:r>
                      <a:rPr lang="en-US" sz="2000" i="1" dirty="0" smtClean="0">
                        <a:solidFill>
                          <a:schemeClr val="tx1"/>
                        </a:solidFill>
                        <a:latin typeface="Cambria Math" panose="02040503050406030204" pitchFamily="18" charset="0"/>
                        <a:cs typeface="Times New Roman"/>
                      </a:rPr>
                      <m:t>𝐻</m:t>
                    </m:r>
                  </m:oMath>
                </a14:m>
                <a:r>
                  <a:rPr lang="en-US" sz="2000" dirty="0">
                    <a:solidFill>
                      <a:schemeClr val="tx1"/>
                    </a:solidFill>
                    <a:latin typeface="Times New Roman"/>
                    <a:cs typeface="Times New Roman"/>
                  </a:rPr>
                  <a:t> under FBO.</a:t>
                </a:r>
                <a:endParaRPr lang="en-US" dirty="0"/>
              </a:p>
              <a:p>
                <a:pPr marL="285750" indent="-285750">
                  <a:lnSpc>
                    <a:spcPct val="125000"/>
                  </a:lnSpc>
                  <a:buFont typeface="Arial"/>
                  <a:buChar char="•"/>
                  <a:defRPr/>
                </a:pPr>
                <a:r>
                  <a:rPr lang="en-US" altLang="zh-CN" sz="2000" dirty="0">
                    <a:solidFill>
                      <a:schemeClr val="tx1"/>
                    </a:solidFill>
                    <a:latin typeface="Times New Roman"/>
                    <a:cs typeface="Times New Roman"/>
                  </a:rPr>
                  <a:t>S</a:t>
                </a:r>
                <a:r>
                  <a:rPr lang="en-US" sz="2000" dirty="0">
                    <a:solidFill>
                      <a:schemeClr val="tx1"/>
                    </a:solidFill>
                    <a:latin typeface="Times New Roman"/>
                    <a:cs typeface="Times New Roman"/>
                  </a:rPr>
                  <a:t>tudents with </a:t>
                </a:r>
                <a14:m>
                  <m:oMath xmlns:m="http://schemas.openxmlformats.org/officeDocument/2006/math">
                    <m:r>
                      <m:rPr>
                        <m:sty m:val="p"/>
                      </m:rPr>
                      <a:rPr lang="en-US" sz="2000" b="0" i="0">
                        <a:solidFill>
                          <a:schemeClr val="tx1"/>
                        </a:solidFill>
                        <a:latin typeface="Cambria Math"/>
                      </a:rPr>
                      <m:t>A</m:t>
                    </m:r>
                    <m:r>
                      <a:rPr lang="en-US" sz="2000" b="0" i="0">
                        <a:solidFill>
                          <a:schemeClr val="tx1"/>
                        </a:solidFill>
                        <a:latin typeface="Cambria Math"/>
                      </a:rPr>
                      <m:t>&lt;</m:t>
                    </m:r>
                    <m:r>
                      <m:rPr>
                        <m:nor/>
                      </m:rPr>
                      <a:rPr lang="en-US" sz="2000">
                        <a:solidFill>
                          <a:schemeClr val="tx1"/>
                        </a:solidFill>
                        <a:latin typeface="Times New Roman"/>
                        <a:cs typeface="Times New Roman"/>
                      </a:rPr>
                      <m:t>A</m:t>
                    </m:r>
                    <m:r>
                      <m:rPr>
                        <m:nor/>
                      </m:rPr>
                      <a:rPr lang="en-US" sz="2000" baseline="30000">
                        <a:solidFill>
                          <a:schemeClr val="tx1"/>
                        </a:solidFill>
                        <a:latin typeface="Times New Roman"/>
                        <a:cs typeface="Times New Roman"/>
                      </a:rPr>
                      <m:t>#</m:t>
                    </m:r>
                  </m:oMath>
                </a14:m>
                <a:r>
                  <a:rPr lang="en-US" altLang="zh-CN" sz="2000" dirty="0">
                    <a:solidFill>
                      <a:schemeClr val="tx1"/>
                    </a:solidFill>
                    <a:latin typeface="Times New Roman"/>
                    <a:cs typeface="Times New Roman"/>
                  </a:rPr>
                  <a:t> will enroll in</a:t>
                </a:r>
                <a:r>
                  <a:rPr lang="en-US" sz="2000" dirty="0">
                    <a:latin typeface="Times New Roman"/>
                    <a:cs typeface="Times New Roman"/>
                  </a:rPr>
                  <a:t> College </a:t>
                </a:r>
                <a14:m>
                  <m:oMath xmlns:m="http://schemas.openxmlformats.org/officeDocument/2006/math">
                    <m:r>
                      <a:rPr lang="en-US" sz="2000" i="1" dirty="0" smtClean="0">
                        <a:latin typeface="Cambria Math" panose="02040503050406030204" pitchFamily="18" charset="0"/>
                        <a:cs typeface="Times New Roman"/>
                      </a:rPr>
                      <m:t>𝐿</m:t>
                    </m:r>
                  </m:oMath>
                </a14:m>
                <a:r>
                  <a:rPr lang="en-US" sz="2000" dirty="0">
                    <a:latin typeface="Times New Roman"/>
                    <a:cs typeface="Times New Roman"/>
                  </a:rPr>
                  <a:t>, with </a:t>
                </a:r>
                <a:r>
                  <a:rPr lang="en-US" sz="2000" b="1" dirty="0">
                    <a:latin typeface="Times New Roman"/>
                    <a:cs typeface="Times New Roman"/>
                  </a:rPr>
                  <a:t>socially optimal</a:t>
                </a:r>
                <a:r>
                  <a:rPr lang="en-US" sz="2000" dirty="0">
                    <a:latin typeface="Times New Roman"/>
                    <a:cs typeface="Times New Roman"/>
                  </a:rPr>
                  <a:t> effort as:</a:t>
                </a:r>
                <a:endParaRPr lang="en-US" sz="2000" i="1" dirty="0">
                  <a:solidFill>
                    <a:schemeClr val="tx1"/>
                  </a:solidFill>
                  <a:latin typeface="Times New Roman"/>
                  <a:cs typeface="Times New Roman"/>
                </a:endParaRPr>
              </a:p>
              <a:p>
                <a:pPr marL="0" indent="0" algn="ctr">
                  <a:lnSpc>
                    <a:spcPct val="125000"/>
                  </a:lnSpc>
                  <a:buNone/>
                  <a:defRPr/>
                </a:pPr>
                <a14:m>
                  <m:oMathPara xmlns:m="http://schemas.openxmlformats.org/officeDocument/2006/math">
                    <m:oMathParaPr>
                      <m:jc m:val="centerGroup"/>
                    </m:oMathParaPr>
                    <m:oMath xmlns:m="http://schemas.openxmlformats.org/officeDocument/2006/math">
                      <m:sSup>
                        <m:sSupPr>
                          <m:ctrlPr>
                            <a:rPr lang="ar-AE" altLang="zh-CN" sz="2000" i="1" smtClean="0">
                              <a:solidFill>
                                <a:schemeClr val="tx1"/>
                              </a:solidFill>
                              <a:latin typeface="Cambria Math" panose="02040503050406030204" pitchFamily="18" charset="0"/>
                              <a:ea typeface="Cambria Math"/>
                            </a:rPr>
                          </m:ctrlPr>
                        </m:sSupPr>
                        <m:e>
                          <m:r>
                            <a:rPr lang="en-US" altLang="zh-CN" sz="2000" b="0" i="1" smtClean="0">
                              <a:solidFill>
                                <a:schemeClr val="tx1"/>
                              </a:solidFill>
                              <a:latin typeface="Cambria Math" panose="02040503050406030204" pitchFamily="18" charset="0"/>
                              <a:ea typeface="Cambria Math"/>
                            </a:rPr>
                            <m:t>𝐸</m:t>
                          </m:r>
                        </m:e>
                        <m:sup>
                          <m:r>
                            <a:rPr lang="en-US" altLang="zh-CN" sz="2000" b="0" i="1" smtClean="0">
                              <a:solidFill>
                                <a:schemeClr val="tx1"/>
                              </a:solidFill>
                              <a:latin typeface="Cambria Math" panose="02040503050406030204" pitchFamily="18" charset="0"/>
                              <a:ea typeface="Cambria Math"/>
                            </a:rPr>
                            <m:t>𝑜</m:t>
                          </m:r>
                        </m:sup>
                      </m:sSup>
                      <m:r>
                        <a:rPr lang="ar-AE" sz="2000" i="1">
                          <a:solidFill>
                            <a:schemeClr val="tx1"/>
                          </a:solidFill>
                          <a:latin typeface="Cambria Math"/>
                        </a:rPr>
                        <m:t>(</m:t>
                      </m:r>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𝐴</m:t>
                          </m:r>
                        </m:e>
                        <m:sub>
                          <m:r>
                            <a:rPr lang="ar-AE" sz="2000" i="1">
                              <a:solidFill>
                                <a:schemeClr val="tx1"/>
                              </a:solidFill>
                              <a:latin typeface="Cambria Math"/>
                            </a:rPr>
                            <m:t>𝑖</m:t>
                          </m:r>
                        </m:sub>
                      </m:sSub>
                      <m:r>
                        <a:rPr lang="ar-AE" sz="2000" i="1">
                          <a:solidFill>
                            <a:schemeClr val="tx1"/>
                          </a:solidFill>
                          <a:latin typeface="Cambria Math"/>
                        </a:rPr>
                        <m:t>,</m:t>
                      </m:r>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𝑃</m:t>
                          </m:r>
                        </m:e>
                        <m:sub>
                          <m:r>
                            <a:rPr lang="ar-AE" sz="2000" b="0" i="1" smtClean="0">
                              <a:solidFill>
                                <a:schemeClr val="tx1"/>
                              </a:solidFill>
                              <a:latin typeface="Cambria Math" panose="02040503050406030204" pitchFamily="18" charset="0"/>
                            </a:rPr>
                            <m:t>𝐿</m:t>
                          </m:r>
                        </m:sub>
                      </m:sSub>
                      <m:r>
                        <a:rPr lang="ar-AE" sz="2000" i="1">
                          <a:solidFill>
                            <a:schemeClr val="tx1"/>
                          </a:solidFill>
                          <a:latin typeface="Cambria Math"/>
                        </a:rPr>
                        <m:t>)=</m:t>
                      </m:r>
                      <m:func>
                        <m:funcPr>
                          <m:ctrlPr>
                            <a:rPr lang="ar-AE" altLang="zh-CN" sz="2000" i="1">
                              <a:solidFill>
                                <a:schemeClr val="tx1"/>
                              </a:solidFill>
                              <a:latin typeface="Cambria Math" panose="02040503050406030204" pitchFamily="18" charset="0"/>
                              <a:ea typeface="Cambria Math"/>
                              <a:cs typeface="Cambria Math"/>
                            </a:rPr>
                          </m:ctrlPr>
                        </m:funcPr>
                        <m:fName>
                          <m:limLow>
                            <m:limLowPr>
                              <m:ctrlPr>
                                <a:rPr lang="ar-AE" altLang="zh-CN" sz="2000" i="1">
                                  <a:solidFill>
                                    <a:schemeClr val="tx1"/>
                                  </a:solidFill>
                                  <a:latin typeface="Cambria Math" panose="02040503050406030204" pitchFamily="18" charset="0"/>
                                  <a:ea typeface="Cambria Math"/>
                                  <a:cs typeface="Cambria Math"/>
                                </a:rPr>
                              </m:ctrlPr>
                            </m:limLowPr>
                            <m:e>
                              <m:r>
                                <a:rPr lang="ar-AE" sz="2000" i="1">
                                  <a:solidFill>
                                    <a:schemeClr val="tx1"/>
                                  </a:solidFill>
                                  <a:latin typeface="Cambria Math"/>
                                </a:rPr>
                                <m:t>𝑎𝑟𝑔𝑚𝑎𝑥</m:t>
                              </m:r>
                            </m:e>
                            <m:lim>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𝐸</m:t>
                                  </m:r>
                                </m:e>
                                <m:sub>
                                  <m:r>
                                    <a:rPr lang="ar-AE" sz="2000" i="1">
                                      <a:solidFill>
                                        <a:schemeClr val="tx1"/>
                                      </a:solidFill>
                                      <a:latin typeface="Cambria Math"/>
                                    </a:rPr>
                                    <m:t>𝑖</m:t>
                                  </m:r>
                                </m:sub>
                              </m:sSub>
                            </m:lim>
                          </m:limLow>
                        </m:fName>
                        <m:e>
                          <m:r>
                            <a:rPr lang="ar-AE" sz="2000" i="1">
                              <a:solidFill>
                                <a:schemeClr val="tx1"/>
                              </a:solidFill>
                              <a:latin typeface="Cambria Math"/>
                            </a:rPr>
                            <m:t>{</m:t>
                          </m:r>
                          <m:r>
                            <a:rPr lang="ar-AE" sz="2000" i="1">
                              <a:solidFill>
                                <a:schemeClr val="tx1"/>
                              </a:solidFill>
                              <a:latin typeface="Cambria Math"/>
                            </a:rPr>
                            <m:t>𝛽</m:t>
                          </m:r>
                          <m:sSubSup>
                            <m:sSubSupPr>
                              <m:ctrlPr>
                                <a:rPr lang="ar-AE" altLang="zh-CN" sz="2000" i="1">
                                  <a:solidFill>
                                    <a:srgbClr val="FF0000"/>
                                  </a:solidFill>
                                  <a:latin typeface="Cambria Math" panose="02040503050406030204" pitchFamily="18" charset="0"/>
                                  <a:ea typeface="Cambria Math"/>
                                  <a:cs typeface="Cambria Math"/>
                                </a:rPr>
                              </m:ctrlPr>
                            </m:sSubSupPr>
                            <m:e>
                              <m:r>
                                <a:rPr lang="ar-AE" sz="2000" i="1">
                                  <a:solidFill>
                                    <a:srgbClr val="FF0000"/>
                                  </a:solidFill>
                                  <a:latin typeface="Cambria Math"/>
                                </a:rPr>
                                <m:t>𝑃</m:t>
                              </m:r>
                            </m:e>
                            <m:sub>
                              <m:r>
                                <a:rPr lang="en-US" sz="2000" b="0" i="1" smtClean="0">
                                  <a:solidFill>
                                    <a:srgbClr val="FF0000"/>
                                  </a:solidFill>
                                  <a:latin typeface="Cambria Math" panose="02040503050406030204" pitchFamily="18" charset="0"/>
                                </a:rPr>
                                <m:t>𝐿</m:t>
                              </m:r>
                            </m:sub>
                            <m:sup>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rPr>
                                    <m:t>𝛼</m:t>
                                  </m:r>
                                </m:e>
                                <m:sub>
                                  <m:r>
                                    <a:rPr lang="ar-AE" sz="2000" i="1">
                                      <a:solidFill>
                                        <a:srgbClr val="FF0000"/>
                                      </a:solidFill>
                                      <a:latin typeface="Cambria Math"/>
                                    </a:rPr>
                                    <m:t>𝑃</m:t>
                                  </m:r>
                                </m:sub>
                              </m:sSub>
                            </m:sup>
                          </m:sSubSup>
                          <m:sSubSup>
                            <m:sSubSupPr>
                              <m:ctrlPr>
                                <a:rPr lang="ar-AE" altLang="zh-CN" sz="2000" i="1">
                                  <a:solidFill>
                                    <a:schemeClr val="tx1"/>
                                  </a:solidFill>
                                  <a:latin typeface="Cambria Math" panose="02040503050406030204" pitchFamily="18" charset="0"/>
                                  <a:ea typeface="Cambria Math"/>
                                  <a:cs typeface="Cambria Math"/>
                                </a:rPr>
                              </m:ctrlPr>
                            </m:sSubSupPr>
                            <m:e>
                              <m:r>
                                <a:rPr lang="ar-AE" sz="2000" i="1">
                                  <a:solidFill>
                                    <a:schemeClr val="tx1"/>
                                  </a:solidFill>
                                  <a:latin typeface="Cambria Math"/>
                                </a:rPr>
                                <m:t>𝐴</m:t>
                              </m:r>
                            </m:e>
                            <m:sub>
                              <m:r>
                                <a:rPr lang="ar-AE" sz="2000" i="1">
                                  <a:solidFill>
                                    <a:schemeClr val="tx1"/>
                                  </a:solidFill>
                                  <a:latin typeface="Cambria Math"/>
                                </a:rPr>
                                <m:t>𝑖</m:t>
                              </m:r>
                            </m:sub>
                            <m:sup>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𝛽</m:t>
                                  </m:r>
                                </m:e>
                                <m:sub>
                                  <m:r>
                                    <a:rPr lang="ar-AE" sz="2000" i="1">
                                      <a:solidFill>
                                        <a:schemeClr val="tx1"/>
                                      </a:solidFill>
                                      <a:latin typeface="Cambria Math"/>
                                    </a:rPr>
                                    <m:t>1</m:t>
                                  </m:r>
                                </m:sub>
                              </m:sSub>
                            </m:sup>
                          </m:sSubSup>
                          <m:sSubSup>
                            <m:sSubSupPr>
                              <m:ctrlPr>
                                <a:rPr lang="ar-AE" altLang="zh-CN" sz="2000" i="1">
                                  <a:solidFill>
                                    <a:schemeClr val="tx1"/>
                                  </a:solidFill>
                                  <a:latin typeface="Cambria Math" panose="02040503050406030204" pitchFamily="18" charset="0"/>
                                  <a:ea typeface="Cambria Math"/>
                                  <a:cs typeface="Cambria Math"/>
                                </a:rPr>
                              </m:ctrlPr>
                            </m:sSubSupPr>
                            <m:e>
                              <m:r>
                                <a:rPr lang="ar-AE" sz="2000" i="1">
                                  <a:solidFill>
                                    <a:schemeClr val="tx1"/>
                                  </a:solidFill>
                                  <a:latin typeface="Cambria Math"/>
                                </a:rPr>
                                <m:t>𝐸</m:t>
                              </m:r>
                            </m:e>
                            <m:sub>
                              <m:r>
                                <a:rPr lang="ar-AE" sz="2000" i="1">
                                  <a:solidFill>
                                    <a:schemeClr val="tx1"/>
                                  </a:solidFill>
                                  <a:latin typeface="Cambria Math"/>
                                </a:rPr>
                                <m:t>𝑖</m:t>
                              </m:r>
                            </m:sub>
                            <m:sup>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𝛽</m:t>
                                  </m:r>
                                </m:e>
                                <m:sub>
                                  <m:r>
                                    <a:rPr lang="ar-AE" sz="2000" i="1">
                                      <a:solidFill>
                                        <a:schemeClr val="tx1"/>
                                      </a:solidFill>
                                      <a:latin typeface="Cambria Math"/>
                                    </a:rPr>
                                    <m:t>2</m:t>
                                  </m:r>
                                </m:sub>
                              </m:sSub>
                            </m:sup>
                          </m:sSubSup>
                          <m:r>
                            <a:rPr lang="ar-AE" sz="2000" i="1">
                              <a:solidFill>
                                <a:schemeClr val="tx1"/>
                              </a:solidFill>
                              <a:latin typeface="Cambria Math"/>
                            </a:rPr>
                            <m:t>−</m:t>
                          </m:r>
                          <m:f>
                            <m:fPr>
                              <m:ctrlPr>
                                <a:rPr lang="ar-AE" altLang="zh-CN" sz="2000" i="1">
                                  <a:solidFill>
                                    <a:schemeClr val="tx1"/>
                                  </a:solidFill>
                                  <a:latin typeface="Cambria Math" panose="02040503050406030204" pitchFamily="18" charset="0"/>
                                  <a:ea typeface="Cambria Math"/>
                                  <a:cs typeface="Cambria Math"/>
                                </a:rPr>
                              </m:ctrlPr>
                            </m:fPr>
                            <m:num>
                              <m:sSubSup>
                                <m:sSubSupPr>
                                  <m:ctrlPr>
                                    <a:rPr lang="ar-AE" altLang="zh-CN" sz="2000" i="1">
                                      <a:solidFill>
                                        <a:schemeClr val="tx1"/>
                                      </a:solidFill>
                                      <a:latin typeface="Cambria Math" panose="02040503050406030204" pitchFamily="18" charset="0"/>
                                      <a:ea typeface="Cambria Math"/>
                                      <a:cs typeface="Cambria Math"/>
                                    </a:rPr>
                                  </m:ctrlPr>
                                </m:sSubSupPr>
                                <m:e>
                                  <m:r>
                                    <a:rPr lang="ar-AE" sz="2000" i="1">
                                      <a:solidFill>
                                        <a:schemeClr val="tx1"/>
                                      </a:solidFill>
                                      <a:latin typeface="Cambria Math"/>
                                    </a:rPr>
                                    <m:t>𝐸</m:t>
                                  </m:r>
                                </m:e>
                                <m:sub>
                                  <m:r>
                                    <a:rPr lang="ar-AE" sz="2000" i="1">
                                      <a:solidFill>
                                        <a:schemeClr val="tx1"/>
                                      </a:solidFill>
                                      <a:latin typeface="Cambria Math"/>
                                    </a:rPr>
                                    <m:t>𝑖</m:t>
                                  </m:r>
                                </m:sub>
                                <m:sup>
                                  <m:r>
                                    <a:rPr lang="ar-AE" sz="2000" i="1">
                                      <a:solidFill>
                                        <a:schemeClr val="tx1"/>
                                      </a:solidFill>
                                      <a:latin typeface="Cambria Math"/>
                                    </a:rPr>
                                    <m:t>𝜇</m:t>
                                  </m:r>
                                </m:sup>
                              </m:sSubSup>
                            </m:num>
                            <m:den>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𝐴</m:t>
                                  </m:r>
                                </m:e>
                                <m:sub>
                                  <m:r>
                                    <a:rPr lang="ar-AE" sz="2000" i="1">
                                      <a:solidFill>
                                        <a:schemeClr val="tx1"/>
                                      </a:solidFill>
                                      <a:latin typeface="Cambria Math"/>
                                    </a:rPr>
                                    <m:t>𝑖</m:t>
                                  </m:r>
                                </m:sub>
                              </m:sSub>
                            </m:den>
                          </m:f>
                        </m:e>
                      </m:func>
                      <m:r>
                        <a:rPr lang="ar-AE" sz="2000" i="1">
                          <a:solidFill>
                            <a:schemeClr val="tx1"/>
                          </a:solidFill>
                          <a:latin typeface="Cambria Math"/>
                        </a:rPr>
                        <m:t>}</m:t>
                      </m:r>
                    </m:oMath>
                  </m:oMathPara>
                </a14:m>
                <a:endParaRPr lang="ar-AE" sz="2000" dirty="0">
                  <a:solidFill>
                    <a:schemeClr val="tx1"/>
                  </a:solidFill>
                  <a:latin typeface="Times New Roman"/>
                  <a:cs typeface="Times New Roman"/>
                </a:endParaRPr>
              </a:p>
              <a:p>
                <a:pPr marL="285750" indent="-285750">
                  <a:lnSpc>
                    <a:spcPct val="125000"/>
                  </a:lnSpc>
                  <a:defRPr/>
                </a:pPr>
                <a:r>
                  <a:rPr lang="en-US" sz="2000" dirty="0">
                    <a:solidFill>
                      <a:schemeClr val="tx1"/>
                    </a:solidFill>
                    <a:latin typeface="Times New Roman"/>
                    <a:cs typeface="Times New Roman"/>
                  </a:rPr>
                  <a:t>Students with </a:t>
                </a:r>
                <a14:m>
                  <m:oMath xmlns:m="http://schemas.openxmlformats.org/officeDocument/2006/math">
                    <m:r>
                      <m:rPr>
                        <m:sty m:val="p"/>
                      </m:rPr>
                      <a:rPr lang="en-US" sz="2000" b="0" i="0">
                        <a:solidFill>
                          <a:schemeClr val="tx1"/>
                        </a:solidFill>
                        <a:latin typeface="Cambria Math"/>
                      </a:rPr>
                      <m:t>A</m:t>
                    </m:r>
                    <m:r>
                      <a:rPr lang="en-US" sz="2000" b="0" i="1">
                        <a:solidFill>
                          <a:schemeClr val="tx1"/>
                        </a:solidFill>
                        <a:latin typeface="Cambria Math"/>
                        <a:ea typeface="Cambria Math"/>
                      </a:rPr>
                      <m:t>≥</m:t>
                    </m:r>
                    <m:r>
                      <m:rPr>
                        <m:nor/>
                      </m:rPr>
                      <a:rPr lang="en-US" sz="2000">
                        <a:solidFill>
                          <a:schemeClr val="tx1"/>
                        </a:solidFill>
                        <a:latin typeface="Times New Roman"/>
                        <a:cs typeface="Times New Roman"/>
                      </a:rPr>
                      <m:t>A</m:t>
                    </m:r>
                    <m:r>
                      <m:rPr>
                        <m:nor/>
                      </m:rPr>
                      <a:rPr lang="en-US" sz="2000" baseline="30000">
                        <a:solidFill>
                          <a:schemeClr val="tx1"/>
                        </a:solidFill>
                        <a:latin typeface="Times New Roman"/>
                        <a:cs typeface="Times New Roman"/>
                      </a:rPr>
                      <m:t>#</m:t>
                    </m:r>
                  </m:oMath>
                </a14:m>
                <a:r>
                  <a:rPr lang="en-US" altLang="zh-CN" sz="2000" dirty="0">
                    <a:solidFill>
                      <a:schemeClr val="tx1"/>
                    </a:solidFill>
                    <a:latin typeface="Times New Roman"/>
                    <a:cs typeface="Times New Roman"/>
                  </a:rPr>
                  <a:t> will enroll in </a:t>
                </a:r>
                <a:r>
                  <a:rPr lang="en-US" sz="2000" dirty="0">
                    <a:latin typeface="Times New Roman"/>
                    <a:cs typeface="Times New Roman"/>
                  </a:rPr>
                  <a:t>College </a:t>
                </a:r>
                <a14:m>
                  <m:oMath xmlns:m="http://schemas.openxmlformats.org/officeDocument/2006/math">
                    <m:r>
                      <a:rPr lang="en-US" sz="2000" i="1" dirty="0" smtClean="0">
                        <a:latin typeface="Cambria Math" panose="02040503050406030204" pitchFamily="18" charset="0"/>
                        <a:cs typeface="Times New Roman"/>
                      </a:rPr>
                      <m:t>𝐻</m:t>
                    </m:r>
                  </m:oMath>
                </a14:m>
                <a:r>
                  <a:rPr lang="en-US" sz="2000" dirty="0">
                    <a:latin typeface="Times New Roman"/>
                    <a:cs typeface="Times New Roman"/>
                  </a:rPr>
                  <a:t>, with </a:t>
                </a:r>
                <a:r>
                  <a:rPr lang="en-US" sz="2000" b="1" dirty="0">
                    <a:latin typeface="Times New Roman"/>
                    <a:cs typeface="Times New Roman"/>
                  </a:rPr>
                  <a:t>social optimal</a:t>
                </a:r>
                <a:r>
                  <a:rPr lang="en-US" sz="2000" dirty="0">
                    <a:latin typeface="Times New Roman"/>
                    <a:cs typeface="Times New Roman"/>
                  </a:rPr>
                  <a:t> effort as:</a:t>
                </a:r>
                <a:endParaRPr lang="en-US" sz="2000" i="1" dirty="0">
                  <a:solidFill>
                    <a:schemeClr val="tx1"/>
                  </a:solidFill>
                  <a:latin typeface="Times New Roman"/>
                  <a:cs typeface="Times New Roman"/>
                </a:endParaRPr>
              </a:p>
              <a:p>
                <a:pPr marL="0" indent="0" algn="ctr">
                  <a:lnSpc>
                    <a:spcPct val="125000"/>
                  </a:lnSpc>
                  <a:buNone/>
                  <a:defRPr/>
                </a:pPr>
                <a14:m>
                  <m:oMath xmlns:m="http://schemas.openxmlformats.org/officeDocument/2006/math">
                    <m:sSup>
                      <m:sSupPr>
                        <m:ctrlPr>
                          <a:rPr lang="ar-AE" altLang="zh-CN" sz="2000" i="1" smtClean="0">
                            <a:solidFill>
                              <a:schemeClr val="tx1"/>
                            </a:solidFill>
                            <a:latin typeface="Cambria Math" panose="02040503050406030204" pitchFamily="18" charset="0"/>
                            <a:ea typeface="Cambria Math"/>
                          </a:rPr>
                        </m:ctrlPr>
                      </m:sSupPr>
                      <m:e>
                        <m:r>
                          <a:rPr lang="en-US" altLang="zh-CN" sz="2000" b="0" i="1" smtClean="0">
                            <a:solidFill>
                              <a:schemeClr val="tx1"/>
                            </a:solidFill>
                            <a:latin typeface="Cambria Math" panose="02040503050406030204" pitchFamily="18" charset="0"/>
                            <a:ea typeface="Cambria Math"/>
                          </a:rPr>
                          <m:t>𝐸</m:t>
                        </m:r>
                      </m:e>
                      <m:sup>
                        <m:r>
                          <a:rPr lang="en-US" altLang="zh-CN" sz="2000" b="0" i="1" smtClean="0">
                            <a:solidFill>
                              <a:schemeClr val="tx1"/>
                            </a:solidFill>
                            <a:latin typeface="Cambria Math" panose="02040503050406030204" pitchFamily="18" charset="0"/>
                            <a:ea typeface="Cambria Math"/>
                          </a:rPr>
                          <m:t>𝑜</m:t>
                        </m:r>
                      </m:sup>
                    </m:sSup>
                    <m:r>
                      <a:rPr lang="ar-AE" sz="2000" i="1">
                        <a:solidFill>
                          <a:schemeClr val="tx1"/>
                        </a:solidFill>
                        <a:latin typeface="Cambria Math"/>
                      </a:rPr>
                      <m:t>(</m:t>
                    </m:r>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𝐴</m:t>
                        </m:r>
                      </m:e>
                      <m:sub>
                        <m:r>
                          <a:rPr lang="ar-AE" sz="2000" i="1">
                            <a:solidFill>
                              <a:schemeClr val="tx1"/>
                            </a:solidFill>
                            <a:latin typeface="Cambria Math"/>
                          </a:rPr>
                          <m:t>𝑖</m:t>
                        </m:r>
                      </m:sub>
                    </m:sSub>
                    <m:r>
                      <a:rPr lang="ar-AE" sz="2000" i="1">
                        <a:solidFill>
                          <a:schemeClr val="tx1"/>
                        </a:solidFill>
                        <a:latin typeface="Cambria Math"/>
                      </a:rPr>
                      <m:t>,</m:t>
                    </m:r>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𝑃</m:t>
                        </m:r>
                      </m:e>
                      <m:sub>
                        <m:r>
                          <a:rPr lang="en-US" sz="2000" b="0" i="1" smtClean="0">
                            <a:solidFill>
                              <a:schemeClr val="tx1"/>
                            </a:solidFill>
                            <a:latin typeface="Cambria Math" panose="02040503050406030204" pitchFamily="18" charset="0"/>
                          </a:rPr>
                          <m:t>𝐻</m:t>
                        </m:r>
                      </m:sub>
                    </m:sSub>
                    <m:r>
                      <a:rPr lang="ar-AE" sz="2000" i="1">
                        <a:solidFill>
                          <a:schemeClr val="tx1"/>
                        </a:solidFill>
                        <a:latin typeface="Cambria Math"/>
                      </a:rPr>
                      <m:t>)=</m:t>
                    </m:r>
                    <m:func>
                      <m:funcPr>
                        <m:ctrlPr>
                          <a:rPr lang="ar-AE" altLang="zh-CN" sz="2000" i="1">
                            <a:solidFill>
                              <a:schemeClr val="tx1"/>
                            </a:solidFill>
                            <a:latin typeface="Cambria Math" panose="02040503050406030204" pitchFamily="18" charset="0"/>
                            <a:ea typeface="Cambria Math"/>
                            <a:cs typeface="Cambria Math"/>
                          </a:rPr>
                        </m:ctrlPr>
                      </m:funcPr>
                      <m:fName>
                        <m:limLow>
                          <m:limLowPr>
                            <m:ctrlPr>
                              <a:rPr lang="ar-AE" altLang="zh-CN" sz="2000" i="1">
                                <a:solidFill>
                                  <a:schemeClr val="tx1"/>
                                </a:solidFill>
                                <a:latin typeface="Cambria Math" panose="02040503050406030204" pitchFamily="18" charset="0"/>
                                <a:ea typeface="Cambria Math"/>
                                <a:cs typeface="Cambria Math"/>
                              </a:rPr>
                            </m:ctrlPr>
                          </m:limLowPr>
                          <m:e>
                            <m:r>
                              <a:rPr lang="ar-AE" sz="2000" i="1">
                                <a:solidFill>
                                  <a:schemeClr val="tx1"/>
                                </a:solidFill>
                                <a:latin typeface="Cambria Math"/>
                              </a:rPr>
                              <m:t>𝑎𝑟𝑔𝑚𝑎𝑥</m:t>
                            </m:r>
                          </m:e>
                          <m:lim>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𝐸</m:t>
                                </m:r>
                              </m:e>
                              <m:sub>
                                <m:r>
                                  <a:rPr lang="ar-AE" sz="2000" i="1">
                                    <a:solidFill>
                                      <a:schemeClr val="tx1"/>
                                    </a:solidFill>
                                    <a:latin typeface="Cambria Math"/>
                                  </a:rPr>
                                  <m:t>𝑖</m:t>
                                </m:r>
                              </m:sub>
                            </m:sSub>
                          </m:lim>
                        </m:limLow>
                      </m:fName>
                      <m:e>
                        <m:r>
                          <a:rPr lang="ar-AE" sz="2000" i="1">
                            <a:solidFill>
                              <a:schemeClr val="tx1"/>
                            </a:solidFill>
                            <a:latin typeface="Cambria Math"/>
                          </a:rPr>
                          <m:t>{</m:t>
                        </m:r>
                        <m:r>
                          <a:rPr lang="ar-AE" sz="2000" i="1">
                            <a:solidFill>
                              <a:schemeClr val="tx1"/>
                            </a:solidFill>
                            <a:latin typeface="Cambria Math"/>
                          </a:rPr>
                          <m:t>𝛽</m:t>
                        </m:r>
                        <m:sSubSup>
                          <m:sSubSupPr>
                            <m:ctrlPr>
                              <a:rPr lang="ar-AE" altLang="zh-CN" sz="2000" i="1">
                                <a:solidFill>
                                  <a:srgbClr val="FF0000"/>
                                </a:solidFill>
                                <a:latin typeface="Cambria Math" panose="02040503050406030204" pitchFamily="18" charset="0"/>
                                <a:ea typeface="Cambria Math"/>
                                <a:cs typeface="Cambria Math"/>
                              </a:rPr>
                            </m:ctrlPr>
                          </m:sSubSupPr>
                          <m:e>
                            <m:r>
                              <a:rPr lang="ar-AE" sz="2000" i="1">
                                <a:solidFill>
                                  <a:srgbClr val="FF0000"/>
                                </a:solidFill>
                                <a:latin typeface="Cambria Math"/>
                              </a:rPr>
                              <m:t>𝑃</m:t>
                            </m:r>
                          </m:e>
                          <m:sub>
                            <m:r>
                              <a:rPr lang="en-US" sz="2000" b="0" i="1" smtClean="0">
                                <a:solidFill>
                                  <a:srgbClr val="FF0000"/>
                                </a:solidFill>
                                <a:latin typeface="Cambria Math" panose="02040503050406030204" pitchFamily="18" charset="0"/>
                              </a:rPr>
                              <m:t>𝐻</m:t>
                            </m:r>
                          </m:sub>
                          <m:sup>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rPr>
                                  <m:t>𝛼</m:t>
                                </m:r>
                              </m:e>
                              <m:sub>
                                <m:r>
                                  <a:rPr lang="ar-AE" sz="2000" i="1">
                                    <a:solidFill>
                                      <a:srgbClr val="FF0000"/>
                                    </a:solidFill>
                                    <a:latin typeface="Cambria Math"/>
                                  </a:rPr>
                                  <m:t>𝑃</m:t>
                                </m:r>
                              </m:sub>
                            </m:sSub>
                          </m:sup>
                        </m:sSubSup>
                        <m:sSubSup>
                          <m:sSubSupPr>
                            <m:ctrlPr>
                              <a:rPr lang="ar-AE" altLang="zh-CN" sz="2000" i="1">
                                <a:solidFill>
                                  <a:schemeClr val="tx1"/>
                                </a:solidFill>
                                <a:latin typeface="Cambria Math" panose="02040503050406030204" pitchFamily="18" charset="0"/>
                                <a:ea typeface="Cambria Math"/>
                                <a:cs typeface="Cambria Math"/>
                              </a:rPr>
                            </m:ctrlPr>
                          </m:sSubSupPr>
                          <m:e>
                            <m:r>
                              <a:rPr lang="ar-AE" sz="2000" i="1">
                                <a:solidFill>
                                  <a:schemeClr val="tx1"/>
                                </a:solidFill>
                                <a:latin typeface="Cambria Math"/>
                              </a:rPr>
                              <m:t>𝐴</m:t>
                            </m:r>
                          </m:e>
                          <m:sub>
                            <m:r>
                              <a:rPr lang="ar-AE" sz="2000" i="1">
                                <a:solidFill>
                                  <a:schemeClr val="tx1"/>
                                </a:solidFill>
                                <a:latin typeface="Cambria Math"/>
                              </a:rPr>
                              <m:t>𝑖</m:t>
                            </m:r>
                          </m:sub>
                          <m:sup>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𝛽</m:t>
                                </m:r>
                              </m:e>
                              <m:sub>
                                <m:r>
                                  <a:rPr lang="ar-AE" sz="2000" i="1">
                                    <a:solidFill>
                                      <a:schemeClr val="tx1"/>
                                    </a:solidFill>
                                    <a:latin typeface="Cambria Math"/>
                                  </a:rPr>
                                  <m:t>1</m:t>
                                </m:r>
                              </m:sub>
                            </m:sSub>
                          </m:sup>
                        </m:sSubSup>
                        <m:sSubSup>
                          <m:sSubSupPr>
                            <m:ctrlPr>
                              <a:rPr lang="ar-AE" altLang="zh-CN" sz="2000" i="1">
                                <a:solidFill>
                                  <a:schemeClr val="tx1"/>
                                </a:solidFill>
                                <a:latin typeface="Cambria Math" panose="02040503050406030204" pitchFamily="18" charset="0"/>
                                <a:ea typeface="Cambria Math"/>
                                <a:cs typeface="Cambria Math"/>
                              </a:rPr>
                            </m:ctrlPr>
                          </m:sSubSupPr>
                          <m:e>
                            <m:r>
                              <a:rPr lang="ar-AE" sz="2000" i="1">
                                <a:solidFill>
                                  <a:schemeClr val="tx1"/>
                                </a:solidFill>
                                <a:latin typeface="Cambria Math"/>
                              </a:rPr>
                              <m:t>𝐸</m:t>
                            </m:r>
                          </m:e>
                          <m:sub>
                            <m:r>
                              <a:rPr lang="ar-AE" sz="2000" i="1">
                                <a:solidFill>
                                  <a:schemeClr val="tx1"/>
                                </a:solidFill>
                                <a:latin typeface="Cambria Math"/>
                              </a:rPr>
                              <m:t>𝑖</m:t>
                            </m:r>
                          </m:sub>
                          <m:sup>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𝛽</m:t>
                                </m:r>
                              </m:e>
                              <m:sub>
                                <m:r>
                                  <a:rPr lang="ar-AE" sz="2000" i="1">
                                    <a:solidFill>
                                      <a:schemeClr val="tx1"/>
                                    </a:solidFill>
                                    <a:latin typeface="Cambria Math"/>
                                  </a:rPr>
                                  <m:t>2</m:t>
                                </m:r>
                              </m:sub>
                            </m:sSub>
                          </m:sup>
                        </m:sSubSup>
                        <m:r>
                          <a:rPr lang="ar-AE" sz="2000" i="1">
                            <a:solidFill>
                              <a:schemeClr val="tx1"/>
                            </a:solidFill>
                            <a:latin typeface="Cambria Math"/>
                          </a:rPr>
                          <m:t>−</m:t>
                        </m:r>
                        <m:f>
                          <m:fPr>
                            <m:ctrlPr>
                              <a:rPr lang="ar-AE" altLang="zh-CN" sz="2000" i="1">
                                <a:solidFill>
                                  <a:schemeClr val="tx1"/>
                                </a:solidFill>
                                <a:latin typeface="Cambria Math" panose="02040503050406030204" pitchFamily="18" charset="0"/>
                                <a:ea typeface="Cambria Math"/>
                                <a:cs typeface="Cambria Math"/>
                              </a:rPr>
                            </m:ctrlPr>
                          </m:fPr>
                          <m:num>
                            <m:sSubSup>
                              <m:sSubSupPr>
                                <m:ctrlPr>
                                  <a:rPr lang="ar-AE" altLang="zh-CN" sz="2000" i="1">
                                    <a:solidFill>
                                      <a:schemeClr val="tx1"/>
                                    </a:solidFill>
                                    <a:latin typeface="Cambria Math" panose="02040503050406030204" pitchFamily="18" charset="0"/>
                                    <a:ea typeface="Cambria Math"/>
                                    <a:cs typeface="Cambria Math"/>
                                  </a:rPr>
                                </m:ctrlPr>
                              </m:sSubSupPr>
                              <m:e>
                                <m:r>
                                  <a:rPr lang="ar-AE" sz="2000" i="1">
                                    <a:solidFill>
                                      <a:schemeClr val="tx1"/>
                                    </a:solidFill>
                                    <a:latin typeface="Cambria Math"/>
                                  </a:rPr>
                                  <m:t>𝐸</m:t>
                                </m:r>
                              </m:e>
                              <m:sub>
                                <m:r>
                                  <a:rPr lang="ar-AE" sz="2000" i="1">
                                    <a:solidFill>
                                      <a:schemeClr val="tx1"/>
                                    </a:solidFill>
                                    <a:latin typeface="Cambria Math"/>
                                  </a:rPr>
                                  <m:t>𝑖</m:t>
                                </m:r>
                              </m:sub>
                              <m:sup>
                                <m:r>
                                  <a:rPr lang="ar-AE" sz="2000" i="1">
                                    <a:solidFill>
                                      <a:schemeClr val="tx1"/>
                                    </a:solidFill>
                                    <a:latin typeface="Cambria Math"/>
                                  </a:rPr>
                                  <m:t>𝜇</m:t>
                                </m:r>
                              </m:sup>
                            </m:sSubSup>
                          </m:num>
                          <m:den>
                            <m:sSub>
                              <m:sSubPr>
                                <m:ctrlPr>
                                  <a:rPr lang="ar-AE" altLang="zh-CN" sz="2000" i="1">
                                    <a:solidFill>
                                      <a:schemeClr val="tx1"/>
                                    </a:solidFill>
                                    <a:latin typeface="Cambria Math" panose="02040503050406030204" pitchFamily="18" charset="0"/>
                                    <a:ea typeface="Cambria Math"/>
                                    <a:cs typeface="Cambria Math"/>
                                  </a:rPr>
                                </m:ctrlPr>
                              </m:sSubPr>
                              <m:e>
                                <m:r>
                                  <a:rPr lang="ar-AE" sz="2000" i="1">
                                    <a:solidFill>
                                      <a:schemeClr val="tx1"/>
                                    </a:solidFill>
                                    <a:latin typeface="Cambria Math"/>
                                  </a:rPr>
                                  <m:t>𝐴</m:t>
                                </m:r>
                              </m:e>
                              <m:sub>
                                <m:r>
                                  <a:rPr lang="ar-AE" sz="2000" i="1">
                                    <a:solidFill>
                                      <a:schemeClr val="tx1"/>
                                    </a:solidFill>
                                    <a:latin typeface="Cambria Math"/>
                                  </a:rPr>
                                  <m:t>𝑖</m:t>
                                </m:r>
                              </m:sub>
                            </m:sSub>
                          </m:den>
                        </m:f>
                      </m:e>
                    </m:func>
                    <m:r>
                      <a:rPr lang="ar-AE" sz="2000" i="1">
                        <a:solidFill>
                          <a:schemeClr val="tx1"/>
                        </a:solidFill>
                        <a:latin typeface="Cambria Math"/>
                      </a:rPr>
                      <m:t>}</m:t>
                    </m:r>
                  </m:oMath>
                </a14:m>
                <a:r>
                  <a:rPr lang="ar-AE" sz="2000" dirty="0">
                    <a:solidFill>
                      <a:schemeClr val="tx1"/>
                    </a:solidFill>
                    <a:latin typeface="Times New Roman"/>
                    <a:ea typeface="微软雅黑"/>
                    <a:cs typeface="Times New Roman"/>
                  </a:rPr>
                  <a:t>.</a:t>
                </a:r>
                <a:endParaRPr lang="zh-CN" sz="2000" dirty="0">
                  <a:latin typeface="Times New Roman"/>
                  <a:cs typeface="Times New Roman"/>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bwMode="auto">
              <a:xfrm>
                <a:off x="838200" y="1484784"/>
                <a:ext cx="10515600" cy="4692179"/>
              </a:xfrm>
              <a:blipFill>
                <a:blip r:embed="rId2"/>
                <a:stretch>
                  <a:fillRect l="-522" r="-46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15</a:t>
            </a:fld>
            <a:endParaRPr 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en-US">
                <a:latin typeface="Times New Roman"/>
                <a:cs typeface="Times New Roman"/>
              </a:rPr>
              <a:t>The Model: Competitive Equilibrium</a:t>
            </a:r>
            <a:endParaRPr 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bwMode="auto"/>
            <p:txBody>
              <a:bodyPr>
                <a:normAutofit/>
              </a:bodyPr>
              <a:lstStyle/>
              <a:p>
                <a:pPr>
                  <a:lnSpc>
                    <a:spcPct val="110000"/>
                  </a:lnSpc>
                  <a:buFont typeface="Arial" panose="020B0604020202020204" pitchFamily="34" charset="0"/>
                  <a:buChar char="•"/>
                  <a:defRPr/>
                </a:pPr>
                <a:r>
                  <a:rPr lang="en-US" sz="2400" dirty="0">
                    <a:latin typeface="Times New Roman"/>
                    <a:ea typeface="微软雅黑"/>
                    <a:cs typeface="Times New Roman"/>
                  </a:rPr>
                  <a:t>We assume student ability is private information and admissions are based on college entrance exam (Gaokao) scores.</a:t>
                </a:r>
                <a:r>
                  <a:rPr lang="en-US" altLang="zh-CN" sz="2400" dirty="0">
                    <a:latin typeface="Times New Roman"/>
                    <a:ea typeface="微软雅黑"/>
                    <a:cs typeface="Times New Roman"/>
                  </a:rPr>
                  <a:t> </a:t>
                </a:r>
              </a:p>
              <a:p>
                <a:pPr>
                  <a:lnSpc>
                    <a:spcPct val="110000"/>
                  </a:lnSpc>
                  <a:buFont typeface="Arial" panose="020B0604020202020204" pitchFamily="34" charset="0"/>
                  <a:buChar char="•"/>
                  <a:defRPr/>
                </a:pPr>
                <a:r>
                  <a:rPr lang="en-US" altLang="zh-CN" sz="2400" b="1" dirty="0">
                    <a:latin typeface="Times New Roman"/>
                    <a:ea typeface="微软雅黑"/>
                    <a:cs typeface="Times New Roman"/>
                  </a:rPr>
                  <a:t>Competitive </a:t>
                </a:r>
                <a:r>
                  <a:rPr lang="en-US" sz="2400" b="1" dirty="0">
                    <a:latin typeface="Times New Roman"/>
                    <a:ea typeface="微软雅黑"/>
                    <a:cs typeface="Times New Roman"/>
                  </a:rPr>
                  <a:t>Equilibrium </a:t>
                </a:r>
                <a:r>
                  <a:rPr lang="en-US" sz="2400" dirty="0">
                    <a:latin typeface="Times New Roman"/>
                    <a:ea typeface="微软雅黑"/>
                    <a:cs typeface="Times New Roman"/>
                  </a:rPr>
                  <a:t>is achieved if both (1) and (2) hold</a:t>
                </a:r>
                <a:r>
                  <a:rPr lang="en-US" sz="2400" b="1" dirty="0">
                    <a:latin typeface="Times New Roman"/>
                    <a:ea typeface="微软雅黑"/>
                    <a:cs typeface="Times New Roman"/>
                  </a:rPr>
                  <a:t>: </a:t>
                </a:r>
                <a:endParaRPr lang="en-US" sz="2400" dirty="0"/>
              </a:p>
              <a:p>
                <a:pPr marL="514350" indent="-514350">
                  <a:lnSpc>
                    <a:spcPct val="110000"/>
                  </a:lnSpc>
                  <a:buFont typeface="+mj-lt"/>
                  <a:buAutoNum type="arabicPeriod"/>
                  <a:defRPr/>
                </a:pPr>
                <a:r>
                  <a:rPr lang="en-US" sz="2400" i="1" dirty="0">
                    <a:latin typeface="Times New Roman"/>
                    <a:ea typeface="微软雅黑"/>
                    <a:cs typeface="Times New Roman"/>
                  </a:rPr>
                  <a:t>For any given</a:t>
                </a:r>
                <a:r>
                  <a:rPr lang="en-US" sz="2400" dirty="0">
                    <a:latin typeface="Times New Roman"/>
                    <a:ea typeface="微软雅黑"/>
                    <a:cs typeface="Times New Roman"/>
                  </a:rPr>
                  <a:t> cutoff score of College </a:t>
                </a:r>
                <a14:m>
                  <m:oMath xmlns:m="http://schemas.openxmlformats.org/officeDocument/2006/math">
                    <m:r>
                      <a:rPr lang="en-US" sz="2400" i="1" dirty="0" smtClean="0">
                        <a:latin typeface="Cambria Math" panose="02040503050406030204" pitchFamily="18" charset="0"/>
                        <a:ea typeface="微软雅黑"/>
                        <a:cs typeface="Times New Roman"/>
                      </a:rPr>
                      <m:t>𝐻</m:t>
                    </m:r>
                  </m:oMath>
                </a14:m>
                <a:r>
                  <a:rPr lang="en-US" sz="2400" dirty="0">
                    <a:latin typeface="Times New Roman"/>
                    <a:ea typeface="微软雅黑"/>
                    <a:cs typeface="Times New Roman"/>
                  </a:rPr>
                  <a:t> (</a:t>
                </a:r>
                <a14:m>
                  <m:oMath xmlns:m="http://schemas.openxmlformats.org/officeDocument/2006/math">
                    <m:acc>
                      <m:accPr>
                        <m:chr m:val="̅"/>
                        <m:ctrlPr>
                          <a:rPr lang="ar-AE" altLang="zh-CN" sz="2400" i="1" smtClean="0">
                            <a:latin typeface="Cambria Math" panose="02040503050406030204" pitchFamily="18" charset="0"/>
                            <a:ea typeface="Cambria Math"/>
                            <a:cs typeface="Cambria Math"/>
                          </a:rPr>
                        </m:ctrlPr>
                      </m:accPr>
                      <m:e>
                        <m:r>
                          <a:rPr lang="ar-AE" altLang="zh-CN" sz="2400" i="1">
                            <a:latin typeface="Cambria Math"/>
                          </a:rPr>
                          <m:t>𝑆</m:t>
                        </m:r>
                      </m:e>
                    </m:acc>
                  </m:oMath>
                </a14:m>
                <a:r>
                  <a:rPr lang="en-US" sz="2400" dirty="0">
                    <a:latin typeface="Times New Roman"/>
                    <a:ea typeface="微软雅黑"/>
                    <a:cs typeface="Times New Roman"/>
                  </a:rPr>
                  <a:t>), students choose their (individually) optimal effort (</a:t>
                </a:r>
                <a14:m>
                  <m:oMath xmlns:m="http://schemas.openxmlformats.org/officeDocument/2006/math">
                    <m:r>
                      <a:rPr lang="en-US" sz="2400" i="1" dirty="0" smtClean="0">
                        <a:latin typeface="Cambria Math" panose="02040503050406030204" pitchFamily="18" charset="0"/>
                        <a:ea typeface="微软雅黑"/>
                        <a:cs typeface="Times New Roman"/>
                      </a:rPr>
                      <m:t>𝐸</m:t>
                    </m:r>
                  </m:oMath>
                </a14:m>
                <a:r>
                  <a:rPr lang="en-US" sz="2400" dirty="0">
                    <a:latin typeface="Times New Roman"/>
                    <a:ea typeface="微软雅黑"/>
                    <a:cs typeface="Times New Roman"/>
                  </a:rPr>
                  <a:t>), leading to their optimal human capital investment level (</a:t>
                </a:r>
                <a14:m>
                  <m:oMath xmlns:m="http://schemas.openxmlformats.org/officeDocument/2006/math">
                    <m:r>
                      <a:rPr lang="en-US" sz="2400" i="1" dirty="0" smtClean="0">
                        <a:latin typeface="Cambria Math" panose="02040503050406030204" pitchFamily="18" charset="0"/>
                        <a:ea typeface="微软雅黑"/>
                        <a:cs typeface="Times New Roman"/>
                      </a:rPr>
                      <m:t>𝑆</m:t>
                    </m:r>
                    <m:r>
                      <a:rPr lang="en-US" sz="2400" i="1" dirty="0" smtClean="0">
                        <a:latin typeface="Cambria Math" panose="02040503050406030204" pitchFamily="18" charset="0"/>
                        <a:ea typeface="微软雅黑"/>
                        <a:cs typeface="Times New Roman"/>
                      </a:rPr>
                      <m:t>=</m:t>
                    </m:r>
                    <m:r>
                      <a:rPr lang="en-US" sz="2400" i="1" dirty="0" smtClean="0">
                        <a:latin typeface="Cambria Math" panose="02040503050406030204" pitchFamily="18" charset="0"/>
                        <a:ea typeface="微软雅黑"/>
                        <a:cs typeface="Times New Roman"/>
                      </a:rPr>
                      <m:t>𝐿</m:t>
                    </m:r>
                  </m:oMath>
                </a14:m>
                <a:r>
                  <a:rPr lang="en-US" sz="2400" dirty="0">
                    <a:latin typeface="Times New Roman"/>
                    <a:ea typeface="微软雅黑"/>
                    <a:cs typeface="Times New Roman"/>
                  </a:rPr>
                  <a:t>), as well as </a:t>
                </a:r>
                <a:r>
                  <a:rPr lang="en-US" sz="2400" dirty="0">
                    <a:solidFill>
                      <a:schemeClr val="tx1"/>
                    </a:solidFill>
                    <a:latin typeface="Times New Roman"/>
                    <a:ea typeface="微软雅黑"/>
                    <a:cs typeface="Times New Roman"/>
                  </a:rPr>
                  <a:t>their admitted college - depending on </a:t>
                </a:r>
                <a14:m>
                  <m:oMath xmlns:m="http://schemas.openxmlformats.org/officeDocument/2006/math">
                    <m:r>
                      <a:rPr lang="en-US" altLang="zh-CN" sz="2400" i="1" dirty="0">
                        <a:latin typeface="Cambria Math" panose="02040503050406030204" pitchFamily="18" charset="0"/>
                        <a:ea typeface="微软雅黑"/>
                        <a:cs typeface="Times New Roman"/>
                      </a:rPr>
                      <m:t>𝑆</m:t>
                    </m:r>
                    <m:r>
                      <a:rPr lang="en-US" altLang="zh-CN" sz="2400" i="1" dirty="0">
                        <a:latin typeface="Cambria Math" panose="02040503050406030204" pitchFamily="18" charset="0"/>
                        <a:ea typeface="Cambria Math" panose="02040503050406030204" pitchFamily="18" charset="0"/>
                        <a:cs typeface="Times New Roman"/>
                      </a:rPr>
                      <m:t>≥</m:t>
                    </m:r>
                    <m:acc>
                      <m:accPr>
                        <m:chr m:val="̅"/>
                        <m:ctrlPr>
                          <a:rPr lang="en-US" altLang="zh-CN" sz="2400" i="1" dirty="0" smtClean="0">
                            <a:latin typeface="Cambria Math" panose="02040503050406030204" pitchFamily="18" charset="0"/>
                            <a:ea typeface="Cambria Math" panose="02040503050406030204" pitchFamily="18" charset="0"/>
                            <a:cs typeface="Times New Roman"/>
                          </a:rPr>
                        </m:ctrlPr>
                      </m:accPr>
                      <m:e>
                        <m:r>
                          <a:rPr lang="en-US" altLang="zh-CN" sz="2400" b="0" i="1" dirty="0" smtClean="0">
                            <a:latin typeface="Cambria Math" panose="02040503050406030204" pitchFamily="18" charset="0"/>
                            <a:ea typeface="Cambria Math" panose="02040503050406030204" pitchFamily="18" charset="0"/>
                            <a:cs typeface="Times New Roman"/>
                          </a:rPr>
                          <m:t>𝑆</m:t>
                        </m:r>
                      </m:e>
                    </m:acc>
                  </m:oMath>
                </a14:m>
                <a:r>
                  <a:rPr lang="en-US" sz="2400" dirty="0">
                    <a:latin typeface="Times New Roman"/>
                    <a:ea typeface="微软雅黑"/>
                    <a:cs typeface="Times New Roman"/>
                  </a:rPr>
                  <a:t> or not.</a:t>
                </a:r>
                <a:endParaRPr lang="en-US" sz="2400" dirty="0">
                  <a:solidFill>
                    <a:schemeClr val="tx1"/>
                  </a:solidFill>
                  <a:latin typeface="Times New Roman"/>
                  <a:ea typeface="微软雅黑"/>
                  <a:cs typeface="Times New Roman"/>
                </a:endParaRPr>
              </a:p>
              <a:p>
                <a:pPr marL="514350" indent="-514350">
                  <a:lnSpc>
                    <a:spcPct val="110000"/>
                  </a:lnSpc>
                  <a:buFont typeface="+mj-lt"/>
                  <a:buAutoNum type="arabicPeriod"/>
                  <a:defRPr/>
                </a:pPr>
                <a:r>
                  <a:rPr lang="en-US" sz="2400" dirty="0">
                    <a:latin typeface="Times New Roman"/>
                    <a:ea typeface="微软雅黑"/>
                    <a:cs typeface="Times New Roman"/>
                  </a:rPr>
                  <a:t>The</a:t>
                </a:r>
                <a:r>
                  <a:rPr lang="en-US" sz="2400" i="1" dirty="0">
                    <a:latin typeface="Times New Roman"/>
                    <a:ea typeface="微软雅黑"/>
                    <a:cs typeface="Times New Roman"/>
                  </a:rPr>
                  <a:t> equilibrium </a:t>
                </a:r>
                <a:r>
                  <a:rPr lang="en-US" sz="2400" dirty="0">
                    <a:solidFill>
                      <a:schemeClr val="tx1"/>
                    </a:solidFill>
                    <a:latin typeface="Times New Roman"/>
                    <a:ea typeface="微软雅黑"/>
                    <a:cs typeface="Times New Roman"/>
                  </a:rPr>
                  <a:t>cutoff score of College </a:t>
                </a:r>
                <a14:m>
                  <m:oMath xmlns:m="http://schemas.openxmlformats.org/officeDocument/2006/math">
                    <m:r>
                      <a:rPr lang="en-US" sz="2400" i="1" dirty="0" smtClean="0">
                        <a:solidFill>
                          <a:schemeClr val="tx1"/>
                        </a:solidFill>
                        <a:latin typeface="Cambria Math" panose="02040503050406030204" pitchFamily="18" charset="0"/>
                        <a:ea typeface="微软雅黑"/>
                        <a:cs typeface="Times New Roman"/>
                      </a:rPr>
                      <m:t>𝐻</m:t>
                    </m:r>
                  </m:oMath>
                </a14:m>
                <a:r>
                  <a:rPr lang="en-US" sz="2400" dirty="0">
                    <a:latin typeface="Times New Roman"/>
                    <a:ea typeface="微软雅黑"/>
                    <a:cs typeface="Times New Roman"/>
                  </a:rPr>
                  <a:t> (</a:t>
                </a:r>
                <a14:m>
                  <m:oMath xmlns:m="http://schemas.openxmlformats.org/officeDocument/2006/math">
                    <m:sSup>
                      <m:sSupPr>
                        <m:ctrlPr>
                          <a:rPr lang="ar-AE" sz="2400" i="1">
                            <a:latin typeface="Cambria Math" panose="02040503050406030204" pitchFamily="18" charset="0"/>
                            <a:ea typeface="Cambria Math"/>
                            <a:cs typeface="Cambria Math"/>
                          </a:rPr>
                        </m:ctrlPr>
                      </m:sSupPr>
                      <m:e>
                        <m:acc>
                          <m:accPr>
                            <m:chr m:val="̅"/>
                            <m:ctrlPr>
                              <a:rPr lang="ar-AE" sz="2400" i="1">
                                <a:latin typeface="Cambria Math" panose="02040503050406030204" pitchFamily="18" charset="0"/>
                                <a:ea typeface="Cambria Math"/>
                                <a:cs typeface="Cambria Math"/>
                              </a:rPr>
                            </m:ctrlPr>
                          </m:accPr>
                          <m:e>
                            <m:r>
                              <a:rPr lang="ar-AE" sz="2400" b="0" i="1">
                                <a:latin typeface="Cambria Math"/>
                              </a:rPr>
                              <m:t>𝑆</m:t>
                            </m:r>
                          </m:e>
                        </m:acc>
                      </m:e>
                      <m:sup>
                        <m:r>
                          <a:rPr lang="ar-AE" sz="2400" b="0" i="1">
                            <a:latin typeface="Cambria Math"/>
                          </a:rPr>
                          <m:t>∗</m:t>
                        </m:r>
                      </m:sup>
                    </m:sSup>
                    <m:r>
                      <a:rPr lang="en-US" sz="2400" b="0" i="1" smtClean="0">
                        <a:latin typeface="Cambria Math" panose="02040503050406030204" pitchFamily="18" charset="0"/>
                      </a:rPr>
                      <m:t>)</m:t>
                    </m:r>
                  </m:oMath>
                </a14:m>
                <a:r>
                  <a:rPr lang="en-US" sz="2400" dirty="0">
                    <a:latin typeface="Times New Roman"/>
                    <a:ea typeface="微软雅黑"/>
                    <a:cs typeface="Times New Roman"/>
                  </a:rPr>
                  <a:t> is determined by</a:t>
                </a:r>
                <a:r>
                  <a:rPr lang="zh-CN" altLang="en-US" sz="2400" dirty="0">
                    <a:solidFill>
                      <a:schemeClr val="tx1"/>
                    </a:solidFill>
                    <a:latin typeface="Times New Roman"/>
                    <a:ea typeface="微软雅黑"/>
                    <a:cs typeface="Times New Roman"/>
                  </a:rPr>
                  <a:t>：</a:t>
                </a:r>
                <a14:m>
                  <m:oMath xmlns:m="http://schemas.openxmlformats.org/officeDocument/2006/math">
                    <m:sSub>
                      <m:sSubPr>
                        <m:ctrlPr>
                          <a:rPr lang="ar-AE" sz="2400" i="1" smtClean="0">
                            <a:solidFill>
                              <a:srgbClr val="FF0000"/>
                            </a:solidFill>
                            <a:latin typeface="Cambria Math" panose="02040503050406030204" pitchFamily="18" charset="0"/>
                            <a:ea typeface="微软雅黑"/>
                            <a:cs typeface="Cambria Math"/>
                          </a:rPr>
                        </m:ctrlPr>
                      </m:sSubPr>
                      <m:e>
                        <m:r>
                          <a:rPr lang="ar-AE" sz="2400" b="0" i="1">
                            <a:solidFill>
                              <a:srgbClr val="FF0000"/>
                            </a:solidFill>
                            <a:latin typeface="Cambria Math"/>
                            <a:ea typeface="微软雅黑"/>
                          </a:rPr>
                          <m:t>𝑄</m:t>
                        </m:r>
                      </m:e>
                      <m:sub>
                        <m:r>
                          <a:rPr lang="ar-AE" sz="2400" b="0" i="1" smtClean="0">
                            <a:solidFill>
                              <a:srgbClr val="FF0000"/>
                            </a:solidFill>
                            <a:latin typeface="Cambria Math" panose="02040503050406030204" pitchFamily="18" charset="0"/>
                            <a:ea typeface="微软雅黑"/>
                          </a:rPr>
                          <m:t>𝐻</m:t>
                        </m:r>
                      </m:sub>
                    </m:sSub>
                    <m:r>
                      <a:rPr lang="ar-AE" sz="2400" i="1">
                        <a:solidFill>
                          <a:srgbClr val="FF0000"/>
                        </a:solidFill>
                        <a:latin typeface="Cambria Math"/>
                        <a:ea typeface="微软雅黑"/>
                      </a:rPr>
                      <m:t>=</m:t>
                    </m:r>
                    <m:r>
                      <a:rPr lang="ar-AE" sz="2400" i="1">
                        <a:solidFill>
                          <a:srgbClr val="FF0000"/>
                        </a:solidFill>
                        <a:latin typeface="Cambria Math"/>
                        <a:ea typeface="微软雅黑"/>
                      </a:rPr>
                      <m:t>𝐷</m:t>
                    </m:r>
                    <m:r>
                      <a:rPr lang="ar-AE" sz="2400" i="1">
                        <a:solidFill>
                          <a:srgbClr val="FF0000"/>
                        </a:solidFill>
                        <a:latin typeface="Cambria Math"/>
                        <a:ea typeface="微软雅黑"/>
                      </a:rPr>
                      <m:t>(</m:t>
                    </m:r>
                    <m:sSup>
                      <m:sSupPr>
                        <m:ctrlPr>
                          <a:rPr lang="ar-AE" sz="2400" i="1">
                            <a:solidFill>
                              <a:srgbClr val="FF0000"/>
                            </a:solidFill>
                            <a:latin typeface="Cambria Math" panose="02040503050406030204" pitchFamily="18" charset="0"/>
                            <a:ea typeface="微软雅黑"/>
                            <a:cs typeface="Cambria Math"/>
                          </a:rPr>
                        </m:ctrlPr>
                      </m:sSupPr>
                      <m:e>
                        <m:acc>
                          <m:accPr>
                            <m:chr m:val="̅"/>
                            <m:ctrlPr>
                              <a:rPr lang="ar-AE" altLang="zh-CN" sz="2400" i="1">
                                <a:solidFill>
                                  <a:srgbClr val="FF0000"/>
                                </a:solidFill>
                                <a:latin typeface="Cambria Math" panose="02040503050406030204" pitchFamily="18" charset="0"/>
                                <a:ea typeface="Cambria Math"/>
                                <a:cs typeface="Cambria Math"/>
                              </a:rPr>
                            </m:ctrlPr>
                          </m:accPr>
                          <m:e>
                            <m:r>
                              <a:rPr lang="ar-AE" sz="2400" i="1">
                                <a:solidFill>
                                  <a:srgbClr val="FF0000"/>
                                </a:solidFill>
                                <a:latin typeface="Cambria Math"/>
                              </a:rPr>
                              <m:t>𝑆</m:t>
                            </m:r>
                          </m:e>
                        </m:acc>
                      </m:e>
                      <m:sup>
                        <m:r>
                          <a:rPr lang="ar-AE" sz="2400" b="0" i="1">
                            <a:solidFill>
                              <a:srgbClr val="FF0000"/>
                            </a:solidFill>
                            <a:latin typeface="Cambria Math"/>
                            <a:ea typeface="微软雅黑"/>
                          </a:rPr>
                          <m:t>∗</m:t>
                        </m:r>
                      </m:sup>
                    </m:sSup>
                    <m:r>
                      <a:rPr lang="ar-AE" sz="2400" i="1">
                        <a:solidFill>
                          <a:srgbClr val="FF0000"/>
                        </a:solidFill>
                        <a:latin typeface="Cambria Math"/>
                        <a:ea typeface="微软雅黑"/>
                      </a:rPr>
                      <m:t>)</m:t>
                    </m:r>
                  </m:oMath>
                </a14:m>
                <a:r>
                  <a:rPr lang="en-US" sz="2400" dirty="0">
                    <a:solidFill>
                      <a:srgbClr val="FF0000"/>
                    </a:solidFill>
                    <a:latin typeface="Times New Roman"/>
                    <a:ea typeface="微软雅黑"/>
                    <a:cs typeface="Times New Roman"/>
                  </a:rPr>
                  <a:t>,</a:t>
                </a:r>
                <a:r>
                  <a:rPr lang="ar-AE" sz="2400" dirty="0">
                    <a:solidFill>
                      <a:srgbClr val="FF0000"/>
                    </a:solidFill>
                    <a:latin typeface="Times New Roman"/>
                    <a:ea typeface="微软雅黑"/>
                    <a:cs typeface="Times New Roman"/>
                  </a:rPr>
                  <a:t> </a:t>
                </a:r>
                <a:r>
                  <a:rPr lang="en-US" sz="2400" dirty="0">
                    <a:solidFill>
                      <a:srgbClr val="FF0000"/>
                    </a:solidFill>
                    <a:latin typeface="Times New Roman"/>
                    <a:ea typeface="微软雅黑"/>
                    <a:cs typeface="Times New Roman"/>
                  </a:rPr>
                  <a:t> </a:t>
                </a:r>
                <a:r>
                  <a:rPr lang="en-US" sz="2400" dirty="0">
                    <a:solidFill>
                      <a:schemeClr val="tx1"/>
                    </a:solidFill>
                    <a:latin typeface="Times New Roman"/>
                    <a:ea typeface="微软雅黑"/>
                    <a:cs typeface="Times New Roman"/>
                  </a:rPr>
                  <a:t>here</a:t>
                </a:r>
                <a14:m>
                  <m:oMath xmlns:m="http://schemas.openxmlformats.org/officeDocument/2006/math">
                    <m:r>
                      <a:rPr lang="en-US" sz="2400" b="0" i="0">
                        <a:latin typeface="Cambria Math"/>
                        <a:ea typeface="微软雅黑"/>
                      </a:rPr>
                      <m:t> </m:t>
                    </m:r>
                    <m:r>
                      <a:rPr lang="en-US" sz="2400" i="1">
                        <a:latin typeface="Cambria Math"/>
                        <a:ea typeface="微软雅黑"/>
                      </a:rPr>
                      <m:t>𝐷</m:t>
                    </m:r>
                    <m:r>
                      <a:rPr lang="en-US" sz="2400" i="1">
                        <a:latin typeface="Cambria Math"/>
                        <a:ea typeface="微软雅黑"/>
                      </a:rPr>
                      <m:t>(</m:t>
                    </m:r>
                    <m:acc>
                      <m:accPr>
                        <m:chr m:val="̅"/>
                        <m:ctrlPr>
                          <a:rPr lang="en-US" altLang="zh-CN" sz="2400" i="1" dirty="0">
                            <a:latin typeface="Cambria Math" panose="02040503050406030204" pitchFamily="18" charset="0"/>
                            <a:ea typeface="Cambria Math" panose="02040503050406030204" pitchFamily="18" charset="0"/>
                            <a:cs typeface="Times New Roman"/>
                          </a:rPr>
                        </m:ctrlPr>
                      </m:accPr>
                      <m:e>
                        <m:r>
                          <a:rPr lang="en-US" altLang="zh-CN" sz="2400" i="1" dirty="0">
                            <a:latin typeface="Cambria Math" panose="02040503050406030204" pitchFamily="18" charset="0"/>
                            <a:ea typeface="Cambria Math" panose="02040503050406030204" pitchFamily="18" charset="0"/>
                            <a:cs typeface="Times New Roman"/>
                          </a:rPr>
                          <m:t>𝑆</m:t>
                        </m:r>
                      </m:e>
                    </m:acc>
                    <m:r>
                      <a:rPr lang="ar-AE" sz="2400" i="1">
                        <a:latin typeface="Cambria Math"/>
                        <a:ea typeface="微软雅黑"/>
                      </a:rPr>
                      <m:t>)</m:t>
                    </m:r>
                  </m:oMath>
                </a14:m>
                <a:r>
                  <a:rPr lang="ar-AE" sz="2400" dirty="0">
                    <a:latin typeface="Times New Roman"/>
                    <a:ea typeface="微软雅黑"/>
                    <a:cs typeface="Times New Roman"/>
                  </a:rPr>
                  <a:t> </a:t>
                </a:r>
                <a:r>
                  <a:rPr lang="en-US" sz="2400" dirty="0">
                    <a:latin typeface="Times New Roman"/>
                    <a:ea typeface="微软雅黑"/>
                    <a:cs typeface="Times New Roman"/>
                  </a:rPr>
                  <a:t>is the demand function - the number of students choosing an effort level enough to meet the cutoff </a:t>
                </a:r>
                <a14:m>
                  <m:oMath xmlns:m="http://schemas.openxmlformats.org/officeDocument/2006/math">
                    <m:acc>
                      <m:accPr>
                        <m:chr m:val="̅"/>
                        <m:ctrlPr>
                          <a:rPr lang="en-US" altLang="zh-CN" sz="2400" i="1" dirty="0">
                            <a:latin typeface="Cambria Math" panose="02040503050406030204" pitchFamily="18" charset="0"/>
                            <a:ea typeface="Cambria Math" panose="02040503050406030204" pitchFamily="18" charset="0"/>
                            <a:cs typeface="Times New Roman"/>
                          </a:rPr>
                        </m:ctrlPr>
                      </m:accPr>
                      <m:e>
                        <m:r>
                          <a:rPr lang="en-US" altLang="zh-CN" sz="2400" i="1" dirty="0">
                            <a:latin typeface="Cambria Math" panose="02040503050406030204" pitchFamily="18" charset="0"/>
                            <a:ea typeface="Cambria Math" panose="02040503050406030204" pitchFamily="18" charset="0"/>
                            <a:cs typeface="Times New Roman"/>
                          </a:rPr>
                          <m:t>𝑆</m:t>
                        </m:r>
                      </m:e>
                    </m:acc>
                  </m:oMath>
                </a14:m>
                <a:r>
                  <a:rPr lang="en-US" altLang="zh-CN" sz="2400" dirty="0">
                    <a:solidFill>
                      <a:schemeClr val="tx1"/>
                    </a:solidFill>
                    <a:latin typeface="Times New Roman"/>
                    <a:ea typeface="微软雅黑"/>
                    <a:cs typeface="Times New Roman"/>
                  </a:rPr>
                  <a:t>.</a:t>
                </a:r>
                <a:endParaRPr lang="ar-AE" altLang="zh-CN" sz="2400" dirty="0">
                  <a:solidFill>
                    <a:schemeClr val="tx1"/>
                  </a:solidFill>
                  <a:latin typeface="Times New Roman"/>
                  <a:ea typeface="微软雅黑"/>
                  <a:cs typeface="Times New Roman"/>
                </a:endParaRPr>
              </a:p>
              <a:p>
                <a:pPr>
                  <a:lnSpc>
                    <a:spcPct val="110000"/>
                  </a:lnSpc>
                  <a:defRPr/>
                </a:pPr>
                <a:endParaRPr lang="zh-CN" sz="2400" dirty="0">
                  <a:latin typeface="Times New Roman"/>
                  <a:cs typeface="Times New Roman"/>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bwMode="auto">
              <a:blipFill>
                <a:blip r:embed="rId2"/>
                <a:stretch>
                  <a:fillRect l="-812" t="-840" r="-139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16</a:t>
            </a:fld>
            <a:endParaRPr 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38200" y="261391"/>
            <a:ext cx="10515600" cy="1325563"/>
          </a:xfrm>
        </p:spPr>
        <p:txBody>
          <a:bodyPr/>
          <a:lstStyle/>
          <a:p>
            <a:pPr>
              <a:defRPr/>
            </a:pPr>
            <a:r>
              <a:rPr lang="en-US">
                <a:latin typeface="Times New Roman"/>
                <a:cs typeface="Times New Roman"/>
              </a:rPr>
              <a:t>The Model: Competitive Equilibrium</a:t>
            </a:r>
            <a:endParaRPr lang="zh-CN"/>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bwMode="auto">
              <a:xfrm>
                <a:off x="838200" y="1412776"/>
                <a:ext cx="10515600" cy="5112568"/>
              </a:xfrm>
            </p:spPr>
            <p:txBody>
              <a:bodyPr>
                <a:noAutofit/>
              </a:bodyPr>
              <a:lstStyle/>
              <a:p>
                <a:pPr marL="285750" indent="-285750">
                  <a:lnSpc>
                    <a:spcPct val="120000"/>
                  </a:lnSpc>
                  <a:spcBef>
                    <a:spcPts val="600"/>
                  </a:spcBef>
                  <a:spcAft>
                    <a:spcPts val="600"/>
                  </a:spcAft>
                  <a:buFont typeface="Arial"/>
                  <a:buChar char="•"/>
                  <a:defRPr/>
                </a:pPr>
                <a:r>
                  <a:rPr lang="en-US" sz="2400" dirty="0">
                    <a:latin typeface="Times New Roman" panose="02020603050405020304" pitchFamily="18" charset="0"/>
                    <a:cs typeface="Times New Roman" panose="02020603050405020304" pitchFamily="18" charset="0"/>
                  </a:rPr>
                  <a:t>Denote the effort level just to meet a given cutoff (</a:t>
                </a:r>
                <a14:m>
                  <m:oMath xmlns:m="http://schemas.openxmlformats.org/officeDocument/2006/math">
                    <m:acc>
                      <m:accPr>
                        <m:chr m:val="̅"/>
                        <m:ctrlPr>
                          <a:rPr lang="ar-AE" altLang="zh-CN" sz="2400" i="1" smtClean="0">
                            <a:latin typeface="Cambria Math" panose="02040503050406030204" pitchFamily="18" charset="0"/>
                            <a:ea typeface="Cambria Math"/>
                            <a:cs typeface="Cambria Math"/>
                          </a:rPr>
                        </m:ctrlPr>
                      </m:accPr>
                      <m:e>
                        <m:r>
                          <a:rPr lang="ar-AE" altLang="zh-CN" sz="2400" i="1">
                            <a:latin typeface="Cambria Math"/>
                          </a:rPr>
                          <m:t>𝑆</m:t>
                        </m:r>
                      </m:e>
                    </m:acc>
                  </m:oMath>
                </a14:m>
                <a:r>
                  <a:rPr lang="en-US" sz="2400" dirty="0">
                    <a:latin typeface="Times New Roman" panose="02020603050405020304" pitchFamily="18" charset="0"/>
                    <a:cs typeface="Times New Roman" panose="02020603050405020304" pitchFamily="18" charset="0"/>
                  </a:rPr>
                  <a:t>) as:</a:t>
                </a:r>
              </a:p>
              <a:p>
                <a:pPr marL="0" indent="0" algn="ctr">
                  <a:lnSpc>
                    <a:spcPct val="120000"/>
                  </a:lnSpc>
                  <a:spcBef>
                    <a:spcPts val="600"/>
                  </a:spcBef>
                  <a:spcAft>
                    <a:spcPts val="600"/>
                  </a:spcAft>
                  <a:buNone/>
                  <a:defRPr/>
                </a:pPr>
                <a14:m>
                  <m:oMathPara xmlns:m="http://schemas.openxmlformats.org/officeDocument/2006/math">
                    <m:oMathParaPr>
                      <m:jc m:val="centerGroup"/>
                    </m:oMathParaPr>
                    <m:oMath xmlns:m="http://schemas.openxmlformats.org/officeDocument/2006/math">
                      <m:r>
                        <a:rPr lang="en-US" altLang="zh-CN" sz="2400" i="1" smtClean="0">
                          <a:solidFill>
                            <a:srgbClr val="FF0000"/>
                          </a:solidFill>
                          <a:latin typeface="Cambria Math"/>
                        </a:rPr>
                        <m:t>𝐸</m:t>
                      </m:r>
                      <m:d>
                        <m:dPr>
                          <m:ctrlPr>
                            <a:rPr lang="ar-AE" altLang="zh-CN" sz="2400" i="1">
                              <a:solidFill>
                                <a:srgbClr val="FF0000"/>
                              </a:solidFill>
                              <a:latin typeface="Cambria Math" panose="02040503050406030204" pitchFamily="18" charset="0"/>
                              <a:ea typeface="Cambria Math"/>
                              <a:cs typeface="Cambria Math"/>
                            </a:rPr>
                          </m:ctrlPr>
                        </m:dPr>
                        <m:e>
                          <m:sSub>
                            <m:sSubPr>
                              <m:ctrlPr>
                                <a:rPr lang="ar-AE" altLang="zh-CN" sz="2400" i="1">
                                  <a:solidFill>
                                    <a:srgbClr val="FF0000"/>
                                  </a:solidFill>
                                  <a:latin typeface="Cambria Math" panose="02040503050406030204" pitchFamily="18" charset="0"/>
                                  <a:ea typeface="Cambria Math"/>
                                  <a:cs typeface="Cambria Math"/>
                                </a:rPr>
                              </m:ctrlPr>
                            </m:sSubPr>
                            <m:e>
                              <m:r>
                                <a:rPr lang="ar-AE" altLang="zh-CN" sz="2400" i="1">
                                  <a:solidFill>
                                    <a:srgbClr val="FF0000"/>
                                  </a:solidFill>
                                  <a:latin typeface="Cambria Math"/>
                                </a:rPr>
                                <m:t>𝐴</m:t>
                              </m:r>
                            </m:e>
                            <m:sub>
                              <m:r>
                                <a:rPr lang="ar-AE" altLang="zh-CN" sz="2400" i="1">
                                  <a:solidFill>
                                    <a:srgbClr val="FF0000"/>
                                  </a:solidFill>
                                  <a:latin typeface="Cambria Math"/>
                                </a:rPr>
                                <m:t>𝑖</m:t>
                              </m:r>
                            </m:sub>
                          </m:sSub>
                          <m:r>
                            <a:rPr lang="ar-AE" altLang="zh-CN" sz="2400" i="1">
                              <a:solidFill>
                                <a:srgbClr val="FF0000"/>
                              </a:solidFill>
                              <a:latin typeface="Cambria Math"/>
                            </a:rPr>
                            <m:t>,</m:t>
                          </m:r>
                          <m:acc>
                            <m:accPr>
                              <m:chr m:val="̅"/>
                              <m:ctrlPr>
                                <a:rPr lang="ar-AE" altLang="zh-CN" sz="2400" i="1">
                                  <a:solidFill>
                                    <a:srgbClr val="FF0000"/>
                                  </a:solidFill>
                                  <a:latin typeface="Cambria Math" panose="02040503050406030204" pitchFamily="18" charset="0"/>
                                  <a:ea typeface="Cambria Math"/>
                                  <a:cs typeface="Cambria Math"/>
                                </a:rPr>
                              </m:ctrlPr>
                            </m:accPr>
                            <m:e>
                              <m:r>
                                <a:rPr lang="ar-AE" altLang="zh-CN" sz="2400" i="1">
                                  <a:solidFill>
                                    <a:srgbClr val="FF0000"/>
                                  </a:solidFill>
                                  <a:latin typeface="Cambria Math"/>
                                </a:rPr>
                                <m:t>𝑆</m:t>
                              </m:r>
                            </m:e>
                          </m:acc>
                        </m:e>
                      </m:d>
                      <m:r>
                        <a:rPr lang="ar-AE" altLang="zh-CN" sz="2400">
                          <a:latin typeface="Cambria Math"/>
                        </a:rPr>
                        <m:t>, </m:t>
                      </m:r>
                      <m:r>
                        <m:rPr>
                          <m:sty m:val="p"/>
                        </m:rPr>
                        <a:rPr lang="en-US" altLang="zh-CN" sz="2400">
                          <a:latin typeface="Cambria Math"/>
                        </a:rPr>
                        <m:t>s</m:t>
                      </m:r>
                      <m:r>
                        <a:rPr lang="en-US" altLang="zh-CN" sz="2400">
                          <a:latin typeface="Cambria Math"/>
                        </a:rPr>
                        <m:t>.</m:t>
                      </m:r>
                      <m:r>
                        <m:rPr>
                          <m:sty m:val="p"/>
                        </m:rPr>
                        <a:rPr lang="en-US" altLang="zh-CN" sz="2400">
                          <a:latin typeface="Cambria Math"/>
                        </a:rPr>
                        <m:t>t</m:t>
                      </m:r>
                      <m:r>
                        <a:rPr lang="en-US" altLang="zh-CN" sz="2400">
                          <a:latin typeface="Cambria Math"/>
                        </a:rPr>
                        <m:t>.</m:t>
                      </m:r>
                      <m:r>
                        <a:rPr lang="en-US" altLang="zh-CN" sz="2400" i="1">
                          <a:latin typeface="Cambria Math"/>
                        </a:rPr>
                        <m:t> </m:t>
                      </m:r>
                      <m:acc>
                        <m:accPr>
                          <m:chr m:val="̅"/>
                          <m:ctrlPr>
                            <a:rPr lang="ar-AE" altLang="zh-CN" sz="2400" i="1">
                              <a:latin typeface="Cambria Math" panose="02040503050406030204" pitchFamily="18" charset="0"/>
                              <a:ea typeface="Cambria Math"/>
                              <a:cs typeface="Cambria Math"/>
                            </a:rPr>
                          </m:ctrlPr>
                        </m:accPr>
                        <m:e>
                          <m:r>
                            <a:rPr lang="ar-AE" altLang="zh-CN" sz="2400" i="1">
                              <a:latin typeface="Cambria Math"/>
                            </a:rPr>
                            <m:t>𝑆</m:t>
                          </m:r>
                        </m:e>
                      </m:acc>
                      <m:r>
                        <a:rPr lang="ar-AE" altLang="zh-CN" sz="2400" i="1">
                          <a:latin typeface="Cambria Math"/>
                        </a:rPr>
                        <m:t>=</m:t>
                      </m:r>
                      <m:sSub>
                        <m:sSubPr>
                          <m:ctrlPr>
                            <a:rPr lang="ar-AE" altLang="zh-CN" sz="2400" i="1">
                              <a:latin typeface="Cambria Math" panose="02040503050406030204" pitchFamily="18" charset="0"/>
                              <a:ea typeface="Cambria Math"/>
                              <a:cs typeface="Cambria Math"/>
                            </a:rPr>
                          </m:ctrlPr>
                        </m:sSubPr>
                        <m:e>
                          <m:r>
                            <a:rPr lang="ar-AE" altLang="zh-CN" sz="2400" i="1">
                              <a:latin typeface="Cambria Math"/>
                            </a:rPr>
                            <m:t>𝛼</m:t>
                          </m:r>
                        </m:e>
                        <m:sub>
                          <m:r>
                            <a:rPr lang="ar-AE" altLang="zh-CN" sz="2400" i="1">
                              <a:latin typeface="Cambria Math"/>
                            </a:rPr>
                            <m:t>0</m:t>
                          </m:r>
                        </m:sub>
                      </m:sSub>
                      <m:sSubSup>
                        <m:sSubSupPr>
                          <m:ctrlPr>
                            <a:rPr lang="ar-AE" altLang="zh-CN" sz="2400" i="1">
                              <a:latin typeface="Cambria Math" panose="02040503050406030204" pitchFamily="18" charset="0"/>
                              <a:ea typeface="Cambria Math"/>
                              <a:cs typeface="Cambria Math"/>
                            </a:rPr>
                          </m:ctrlPr>
                        </m:sSubSupPr>
                        <m:e>
                          <m:r>
                            <a:rPr lang="ar-AE" altLang="zh-CN" sz="2400" i="1">
                              <a:latin typeface="Cambria Math"/>
                            </a:rPr>
                            <m:t>𝐴</m:t>
                          </m:r>
                        </m:e>
                        <m:sub>
                          <m:r>
                            <a:rPr lang="ar-AE" altLang="zh-CN" sz="2400" i="1">
                              <a:latin typeface="Cambria Math"/>
                            </a:rPr>
                            <m:t>𝑖</m:t>
                          </m:r>
                        </m:sub>
                        <m:sup>
                          <m:sSub>
                            <m:sSubPr>
                              <m:ctrlPr>
                                <a:rPr lang="ar-AE" altLang="zh-CN" sz="2400" i="1">
                                  <a:latin typeface="Cambria Math" panose="02040503050406030204" pitchFamily="18" charset="0"/>
                                  <a:ea typeface="Cambria Math"/>
                                  <a:cs typeface="Cambria Math"/>
                                </a:rPr>
                              </m:ctrlPr>
                            </m:sSubPr>
                            <m:e>
                              <m:r>
                                <a:rPr lang="ar-AE" altLang="zh-CN" sz="2400" i="1">
                                  <a:latin typeface="Cambria Math"/>
                                </a:rPr>
                                <m:t>𝛼</m:t>
                              </m:r>
                            </m:e>
                            <m:sub>
                              <m:r>
                                <a:rPr lang="ar-AE" altLang="zh-CN" sz="2400" i="1">
                                  <a:latin typeface="Cambria Math"/>
                                </a:rPr>
                                <m:t>1</m:t>
                              </m:r>
                            </m:sub>
                          </m:sSub>
                        </m:sup>
                      </m:sSubSup>
                      <m:sSubSup>
                        <m:sSubSupPr>
                          <m:ctrlPr>
                            <a:rPr lang="ar-AE" altLang="zh-CN" sz="2400" i="1">
                              <a:latin typeface="Cambria Math" panose="02040503050406030204" pitchFamily="18" charset="0"/>
                              <a:ea typeface="Cambria Math"/>
                              <a:cs typeface="Cambria Math"/>
                            </a:rPr>
                          </m:ctrlPr>
                        </m:sSubSupPr>
                        <m:e>
                          <m:r>
                            <a:rPr lang="ar-AE" altLang="zh-CN" sz="2400" i="1">
                              <a:latin typeface="Cambria Math"/>
                            </a:rPr>
                            <m:t>𝐸</m:t>
                          </m:r>
                        </m:e>
                        <m:sub>
                          <m:r>
                            <a:rPr lang="ar-AE" altLang="zh-CN" sz="2400" i="1">
                              <a:latin typeface="Cambria Math"/>
                            </a:rPr>
                            <m:t>𝑖</m:t>
                          </m:r>
                        </m:sub>
                        <m:sup>
                          <m:sSub>
                            <m:sSubPr>
                              <m:ctrlPr>
                                <a:rPr lang="ar-AE" altLang="zh-CN" sz="2400" i="1">
                                  <a:latin typeface="Cambria Math" panose="02040503050406030204" pitchFamily="18" charset="0"/>
                                  <a:ea typeface="Cambria Math"/>
                                  <a:cs typeface="Cambria Math"/>
                                </a:rPr>
                              </m:ctrlPr>
                            </m:sSubPr>
                            <m:e>
                              <m:r>
                                <a:rPr lang="ar-AE" altLang="zh-CN" sz="2400" i="1">
                                  <a:latin typeface="Cambria Math"/>
                                </a:rPr>
                                <m:t>𝛼</m:t>
                              </m:r>
                            </m:e>
                            <m:sub>
                              <m:r>
                                <a:rPr lang="ar-AE" altLang="zh-CN" sz="2400" i="1">
                                  <a:latin typeface="Cambria Math"/>
                                </a:rPr>
                                <m:t>2</m:t>
                              </m:r>
                            </m:sub>
                          </m:sSub>
                        </m:sup>
                      </m:sSubSup>
                    </m:oMath>
                  </m:oMathPara>
                </a14:m>
                <a:endParaRPr lang="en-US" sz="2400" dirty="0">
                  <a:latin typeface="Times New Roman" panose="02020603050405020304" pitchFamily="18" charset="0"/>
                  <a:cs typeface="Times New Roman" panose="02020603050405020304" pitchFamily="18" charset="0"/>
                </a:endParaRPr>
              </a:p>
              <a:p>
                <a:pPr marL="285750" indent="-285750">
                  <a:lnSpc>
                    <a:spcPct val="100000"/>
                  </a:lnSpc>
                  <a:spcBef>
                    <a:spcPts val="0"/>
                  </a:spcBef>
                  <a:spcAft>
                    <a:spcPts val="600"/>
                  </a:spcAft>
                  <a:defRPr/>
                </a:pPr>
                <a:r>
                  <a:rPr lang="en-US" altLang="zh-CN" sz="2400" b="1" u="sng" dirty="0">
                    <a:latin typeface="Times New Roman"/>
                    <a:cs typeface="Times New Roman"/>
                  </a:rPr>
                  <a:t>Claim:</a:t>
                </a:r>
                <a:r>
                  <a:rPr lang="en-US" altLang="zh-CN" sz="2400" dirty="0">
                    <a:latin typeface="Times New Roman"/>
                    <a:cs typeface="Times New Roman"/>
                  </a:rPr>
                  <a:t> The equilibrium cutoff score </a:t>
                </a:r>
                <a14:m>
                  <m:oMath xmlns:m="http://schemas.openxmlformats.org/officeDocument/2006/math">
                    <m:r>
                      <a:rPr lang="en-US" altLang="zh-CN" sz="2400">
                        <a:latin typeface="Cambria Math" panose="02040503050406030204" pitchFamily="18" charset="0"/>
                        <a:ea typeface="Cambria Math"/>
                        <a:cs typeface="Cambria Math"/>
                      </a:rPr>
                      <m:t>(</m:t>
                    </m:r>
                    <m:sSup>
                      <m:sSupPr>
                        <m:ctrlPr>
                          <a:rPr lang="ar-AE" altLang="zh-CN" sz="2400" i="1">
                            <a:latin typeface="Cambria Math" panose="02040503050406030204" pitchFamily="18" charset="0"/>
                            <a:ea typeface="Cambria Math"/>
                            <a:cs typeface="Cambria Math"/>
                          </a:rPr>
                        </m:ctrlPr>
                      </m:sSupPr>
                      <m:e>
                        <m:acc>
                          <m:accPr>
                            <m:chr m:val="̅"/>
                            <m:ctrlPr>
                              <a:rPr lang="ar-AE" altLang="zh-CN" sz="2400" i="1">
                                <a:latin typeface="Cambria Math" panose="02040503050406030204" pitchFamily="18" charset="0"/>
                                <a:ea typeface="Cambria Math"/>
                                <a:cs typeface="Cambria Math"/>
                              </a:rPr>
                            </m:ctrlPr>
                          </m:accPr>
                          <m:e>
                            <m:r>
                              <a:rPr lang="ar-AE" altLang="zh-CN" sz="2400" i="1">
                                <a:latin typeface="Cambria Math"/>
                              </a:rPr>
                              <m:t>𝑆</m:t>
                            </m:r>
                          </m:e>
                        </m:acc>
                      </m:e>
                      <m:sup>
                        <m:r>
                          <a:rPr lang="ar-AE" altLang="zh-CN" sz="2400" i="1">
                            <a:latin typeface="Cambria Math"/>
                          </a:rPr>
                          <m:t>∗</m:t>
                        </m:r>
                      </m:sup>
                    </m:sSup>
                  </m:oMath>
                </a14:m>
                <a:r>
                  <a:rPr lang="en-US" altLang="zh-CN" sz="2400" dirty="0">
                    <a:latin typeface="Times New Roman"/>
                    <a:ea typeface="微软雅黑"/>
                    <a:cs typeface="Times New Roman"/>
                  </a:rPr>
                  <a:t>)</a:t>
                </a:r>
                <a:r>
                  <a:rPr lang="ar-AE" altLang="zh-CN" sz="2400" dirty="0">
                    <a:latin typeface="Times New Roman"/>
                    <a:ea typeface="微软雅黑"/>
                    <a:cs typeface="Times New Roman"/>
                  </a:rPr>
                  <a:t> </a:t>
                </a:r>
                <a:r>
                  <a:rPr lang="en-US" altLang="zh-CN" sz="2400" dirty="0">
                    <a:latin typeface="Times New Roman"/>
                    <a:ea typeface="微软雅黑"/>
                    <a:cs typeface="Times New Roman"/>
                  </a:rPr>
                  <a:t>is achieved if </a:t>
                </a:r>
                <a14:m>
                  <m:oMath xmlns:m="http://schemas.openxmlformats.org/officeDocument/2006/math">
                    <m:r>
                      <a:rPr lang="en-US" altLang="zh-CN" sz="2400" i="1">
                        <a:solidFill>
                          <a:srgbClr val="FF0000"/>
                        </a:solidFill>
                        <a:latin typeface="Cambria Math"/>
                      </a:rPr>
                      <m:t>𝐸</m:t>
                    </m:r>
                    <m:d>
                      <m:dPr>
                        <m:ctrlPr>
                          <a:rPr lang="ar-AE" altLang="zh-CN" sz="2400" i="1">
                            <a:solidFill>
                              <a:srgbClr val="FF0000"/>
                            </a:solidFill>
                            <a:latin typeface="Cambria Math" panose="02040503050406030204" pitchFamily="18" charset="0"/>
                            <a:ea typeface="Cambria Math"/>
                            <a:cs typeface="Cambria Math"/>
                          </a:rPr>
                        </m:ctrlPr>
                      </m:dPr>
                      <m:e>
                        <m:sSup>
                          <m:sSupPr>
                            <m:ctrlPr>
                              <a:rPr lang="ar-AE" altLang="zh-CN" sz="2400" i="1">
                                <a:solidFill>
                                  <a:srgbClr val="FF0000"/>
                                </a:solidFill>
                                <a:latin typeface="Cambria Math" panose="02040503050406030204" pitchFamily="18" charset="0"/>
                                <a:ea typeface="Cambria Math"/>
                                <a:cs typeface="Cambria Math"/>
                              </a:rPr>
                            </m:ctrlPr>
                          </m:sSupPr>
                          <m:e>
                            <m:r>
                              <a:rPr lang="ar-AE" altLang="zh-CN" sz="2400" i="1">
                                <a:solidFill>
                                  <a:srgbClr val="FF0000"/>
                                </a:solidFill>
                                <a:latin typeface="Cambria Math"/>
                              </a:rPr>
                              <m:t>𝐴</m:t>
                            </m:r>
                          </m:e>
                          <m:sup>
                            <m:r>
                              <a:rPr lang="ar-AE" altLang="zh-CN" sz="2400" i="1">
                                <a:solidFill>
                                  <a:srgbClr val="FF0000"/>
                                </a:solidFill>
                                <a:latin typeface="Cambria Math"/>
                              </a:rPr>
                              <m:t>#</m:t>
                            </m:r>
                          </m:sup>
                        </m:sSup>
                        <m:r>
                          <a:rPr lang="ar-AE" altLang="zh-CN" sz="2400" i="1">
                            <a:solidFill>
                              <a:srgbClr val="FF0000"/>
                            </a:solidFill>
                            <a:latin typeface="Cambria Math"/>
                          </a:rPr>
                          <m:t>,</m:t>
                        </m:r>
                        <m:sSup>
                          <m:sSupPr>
                            <m:ctrlPr>
                              <a:rPr lang="ar-AE" altLang="zh-CN" sz="2400" i="1">
                                <a:solidFill>
                                  <a:srgbClr val="FF0000"/>
                                </a:solidFill>
                                <a:latin typeface="Cambria Math" panose="02040503050406030204" pitchFamily="18" charset="0"/>
                                <a:ea typeface="Cambria Math"/>
                                <a:cs typeface="Cambria Math"/>
                              </a:rPr>
                            </m:ctrlPr>
                          </m:sSupPr>
                          <m:e>
                            <m:acc>
                              <m:accPr>
                                <m:chr m:val="̅"/>
                                <m:ctrlPr>
                                  <a:rPr lang="ar-AE" altLang="zh-CN" sz="2400" i="1">
                                    <a:solidFill>
                                      <a:srgbClr val="FF0000"/>
                                    </a:solidFill>
                                    <a:latin typeface="Cambria Math" panose="02040503050406030204" pitchFamily="18" charset="0"/>
                                    <a:ea typeface="Cambria Math"/>
                                    <a:cs typeface="Cambria Math"/>
                                  </a:rPr>
                                </m:ctrlPr>
                              </m:accPr>
                              <m:e>
                                <m:r>
                                  <a:rPr lang="ar-AE" altLang="zh-CN" sz="2400" i="1">
                                    <a:solidFill>
                                      <a:srgbClr val="FF0000"/>
                                    </a:solidFill>
                                    <a:latin typeface="Cambria Math"/>
                                  </a:rPr>
                                  <m:t>𝑆</m:t>
                                </m:r>
                              </m:e>
                            </m:acc>
                          </m:e>
                          <m:sup>
                            <m:r>
                              <a:rPr lang="ar-AE" altLang="zh-CN" sz="2400" i="1">
                                <a:solidFill>
                                  <a:srgbClr val="FF0000"/>
                                </a:solidFill>
                                <a:latin typeface="Cambria Math"/>
                              </a:rPr>
                              <m:t>∗</m:t>
                            </m:r>
                          </m:sup>
                        </m:sSup>
                      </m:e>
                    </m:d>
                    <m:r>
                      <a:rPr lang="en-US" altLang="zh-CN" sz="2400" b="0" i="1" smtClean="0">
                        <a:solidFill>
                          <a:srgbClr val="FF0000"/>
                        </a:solidFill>
                        <a:latin typeface="Cambria Math" panose="02040503050406030204" pitchFamily="18" charset="0"/>
                      </a:rPr>
                      <m:t>=</m:t>
                    </m:r>
                    <m:sSup>
                      <m:sSupPr>
                        <m:ctrlPr>
                          <a:rPr lang="ar-AE" altLang="zh-CN" sz="2400" i="1">
                            <a:solidFill>
                              <a:srgbClr val="FF0000"/>
                            </a:solidFill>
                            <a:latin typeface="Cambria Math" panose="02040503050406030204" pitchFamily="18" charset="0"/>
                            <a:ea typeface="Cambria Math"/>
                          </a:rPr>
                        </m:ctrlPr>
                      </m:sSupPr>
                      <m:e>
                        <m:r>
                          <a:rPr lang="en-US" altLang="zh-CN" sz="2400" i="1">
                            <a:solidFill>
                              <a:srgbClr val="FF0000"/>
                            </a:solidFill>
                            <a:latin typeface="Cambria Math" panose="02040503050406030204" pitchFamily="18" charset="0"/>
                            <a:ea typeface="Cambria Math"/>
                          </a:rPr>
                          <m:t>𝐸</m:t>
                        </m:r>
                      </m:e>
                      <m:sup>
                        <m:r>
                          <a:rPr lang="en-US" altLang="zh-CN" sz="2400" i="1">
                            <a:solidFill>
                              <a:srgbClr val="FF0000"/>
                            </a:solidFill>
                            <a:latin typeface="Cambria Math" panose="02040503050406030204" pitchFamily="18" charset="0"/>
                            <a:ea typeface="Cambria Math"/>
                          </a:rPr>
                          <m:t>𝑜</m:t>
                        </m:r>
                      </m:sup>
                    </m:sSup>
                    <m:d>
                      <m:dPr>
                        <m:ctrlPr>
                          <a:rPr lang="ar-AE" altLang="zh-CN" sz="2400" i="1">
                            <a:solidFill>
                              <a:srgbClr val="FF0000"/>
                            </a:solidFill>
                            <a:latin typeface="Cambria Math" panose="02040503050406030204" pitchFamily="18" charset="0"/>
                            <a:ea typeface="Cambria Math"/>
                            <a:cs typeface="Cambria Math"/>
                          </a:rPr>
                        </m:ctrlPr>
                      </m:dPr>
                      <m:e>
                        <m:sSup>
                          <m:sSupPr>
                            <m:ctrlPr>
                              <a:rPr lang="ar-AE" altLang="zh-CN" sz="2400" i="1">
                                <a:solidFill>
                                  <a:srgbClr val="FF0000"/>
                                </a:solidFill>
                                <a:latin typeface="Cambria Math" panose="02040503050406030204" pitchFamily="18" charset="0"/>
                                <a:ea typeface="Cambria Math"/>
                                <a:cs typeface="Cambria Math"/>
                              </a:rPr>
                            </m:ctrlPr>
                          </m:sSupPr>
                          <m:e>
                            <m:r>
                              <a:rPr lang="ar-AE" altLang="zh-CN" sz="2400" i="1">
                                <a:solidFill>
                                  <a:srgbClr val="FF0000"/>
                                </a:solidFill>
                                <a:latin typeface="Cambria Math"/>
                              </a:rPr>
                              <m:t>𝐴</m:t>
                            </m:r>
                          </m:e>
                          <m:sup>
                            <m:r>
                              <a:rPr lang="ar-AE" altLang="zh-CN" sz="2400" i="1">
                                <a:solidFill>
                                  <a:srgbClr val="FF0000"/>
                                </a:solidFill>
                                <a:latin typeface="Cambria Math"/>
                              </a:rPr>
                              <m:t>#</m:t>
                            </m:r>
                          </m:sup>
                        </m:sSup>
                        <m:r>
                          <a:rPr lang="ar-AE" altLang="zh-CN" sz="2400" i="1">
                            <a:solidFill>
                              <a:srgbClr val="FF0000"/>
                            </a:solidFill>
                            <a:latin typeface="Cambria Math"/>
                          </a:rPr>
                          <m:t>,</m:t>
                        </m:r>
                        <m:sSub>
                          <m:sSubPr>
                            <m:ctrlPr>
                              <a:rPr lang="ar-AE" altLang="zh-CN" sz="2400" i="1">
                                <a:solidFill>
                                  <a:srgbClr val="FF0000"/>
                                </a:solidFill>
                                <a:latin typeface="Cambria Math" panose="02040503050406030204" pitchFamily="18" charset="0"/>
                                <a:ea typeface="Cambria Math"/>
                                <a:cs typeface="Cambria Math"/>
                              </a:rPr>
                            </m:ctrlPr>
                          </m:sSubPr>
                          <m:e>
                            <m:r>
                              <a:rPr lang="ar-AE" altLang="zh-CN" sz="2400" i="1">
                                <a:solidFill>
                                  <a:srgbClr val="FF0000"/>
                                </a:solidFill>
                                <a:latin typeface="Cambria Math"/>
                              </a:rPr>
                              <m:t>𝑃</m:t>
                            </m:r>
                          </m:e>
                          <m:sub>
                            <m:r>
                              <a:rPr lang="en-US" altLang="zh-CN" sz="2400" i="1">
                                <a:solidFill>
                                  <a:srgbClr val="FF0000"/>
                                </a:solidFill>
                                <a:latin typeface="Cambria Math" panose="02040503050406030204" pitchFamily="18" charset="0"/>
                              </a:rPr>
                              <m:t>𝐿</m:t>
                            </m:r>
                          </m:sub>
                        </m:sSub>
                      </m:e>
                    </m:d>
                  </m:oMath>
                </a14:m>
                <a:r>
                  <a:rPr lang="en-US" altLang="zh-CN" sz="2400" dirty="0">
                    <a:latin typeface="Times New Roman"/>
                    <a:ea typeface="微软雅黑"/>
                    <a:cs typeface="Times New Roman"/>
                  </a:rPr>
                  <a:t>. </a:t>
                </a:r>
              </a:p>
              <a:p>
                <a:pPr marL="742950" lvl="1" indent="-285750">
                  <a:lnSpc>
                    <a:spcPct val="100000"/>
                  </a:lnSpc>
                  <a:spcBef>
                    <a:spcPts val="0"/>
                  </a:spcBef>
                  <a:spcAft>
                    <a:spcPts val="600"/>
                  </a:spcAft>
                  <a:defRPr/>
                </a:pPr>
                <a:r>
                  <a:rPr lang="en-US" altLang="zh-CN" sz="2000" dirty="0">
                    <a:latin typeface="Times New Roman"/>
                    <a:ea typeface="微软雅黑"/>
                    <a:cs typeface="Times New Roman"/>
                  </a:rPr>
                  <a:t>That is, the </a:t>
                </a:r>
                <a:r>
                  <a:rPr lang="en-US" altLang="zh-CN" sz="2000" dirty="0">
                    <a:latin typeface="Times New Roman"/>
                    <a:cs typeface="Times New Roman"/>
                  </a:rPr>
                  <a:t>student with </a:t>
                </a:r>
                <a14:m>
                  <m:oMath xmlns:m="http://schemas.openxmlformats.org/officeDocument/2006/math">
                    <m:r>
                      <a:rPr lang="en-US" altLang="zh-CN" sz="2000" b="1" i="1" smtClean="0">
                        <a:solidFill>
                          <a:srgbClr val="FF0000"/>
                        </a:solidFill>
                        <a:latin typeface="Cambria Math"/>
                      </a:rPr>
                      <m:t>𝑨</m:t>
                    </m:r>
                    <m:r>
                      <a:rPr lang="en-US" altLang="zh-CN" sz="2000" b="1" i="1" smtClean="0">
                        <a:solidFill>
                          <a:srgbClr val="FF0000"/>
                        </a:solidFill>
                        <a:latin typeface="Cambria Math"/>
                      </a:rPr>
                      <m:t>=</m:t>
                    </m:r>
                    <m:r>
                      <m:rPr>
                        <m:nor/>
                      </m:rPr>
                      <a:rPr lang="en-US" altLang="zh-CN" sz="2000" b="1" i="1">
                        <a:solidFill>
                          <a:srgbClr val="FF0000"/>
                        </a:solidFill>
                        <a:latin typeface="Times New Roman"/>
                        <a:cs typeface="Times New Roman"/>
                      </a:rPr>
                      <m:t>A</m:t>
                    </m:r>
                    <m:r>
                      <m:rPr>
                        <m:nor/>
                      </m:rPr>
                      <a:rPr lang="en-US" altLang="zh-CN" sz="2000" b="1" baseline="30000">
                        <a:solidFill>
                          <a:srgbClr val="FF0000"/>
                        </a:solidFill>
                        <a:latin typeface="Times New Roman"/>
                        <a:cs typeface="Times New Roman"/>
                      </a:rPr>
                      <m:t>#</m:t>
                    </m:r>
                    <m:r>
                      <a:rPr lang="en-US" altLang="zh-CN" sz="2000" i="1" baseline="30000">
                        <a:latin typeface="Cambria Math"/>
                      </a:rPr>
                      <m:t> </m:t>
                    </m:r>
                  </m:oMath>
                </a14:m>
                <a:r>
                  <a:rPr lang="en-US" altLang="zh-CN" sz="2000" dirty="0">
                    <a:latin typeface="Times New Roman"/>
                    <a:cs typeface="Times New Roman"/>
                  </a:rPr>
                  <a:t> is </a:t>
                </a:r>
                <a:r>
                  <a:rPr lang="en-US" altLang="zh-CN" sz="2000" dirty="0">
                    <a:solidFill>
                      <a:srgbClr val="FF0000"/>
                    </a:solidFill>
                    <a:latin typeface="Times New Roman"/>
                    <a:cs typeface="Times New Roman"/>
                  </a:rPr>
                  <a:t>indifferent</a:t>
                </a:r>
                <a:r>
                  <a:rPr lang="en-US" altLang="zh-CN" sz="2000" dirty="0">
                    <a:latin typeface="Times New Roman"/>
                    <a:cs typeface="Times New Roman"/>
                  </a:rPr>
                  <a:t> between making the effort just to meet the cutoff,</a:t>
                </a:r>
                <a14:m>
                  <m:oMath xmlns:m="http://schemas.openxmlformats.org/officeDocument/2006/math">
                    <m:r>
                      <a:rPr lang="ar-AE" altLang="zh-CN" sz="2000" i="1">
                        <a:solidFill>
                          <a:srgbClr val="FF0000"/>
                        </a:solidFill>
                        <a:latin typeface="Cambria Math"/>
                      </a:rPr>
                      <m:t> </m:t>
                    </m:r>
                  </m:oMath>
                </a14:m>
                <a:r>
                  <a:rPr lang="en-US" altLang="zh-CN" sz="2000" dirty="0">
                    <a:latin typeface="Times New Roman"/>
                    <a:cs typeface="Times New Roman"/>
                  </a:rPr>
                  <a:t>and the optimal effort to get into the low-quality college for certain</a:t>
                </a:r>
                <a:r>
                  <a:rPr lang="ar-AE" altLang="zh-CN" sz="2000" dirty="0">
                    <a:latin typeface="Times New Roman"/>
                    <a:cs typeface="Times New Roman"/>
                  </a:rPr>
                  <a:t>.</a:t>
                </a:r>
              </a:p>
              <a:p>
                <a:pPr marL="285750" indent="-285750">
                  <a:lnSpc>
                    <a:spcPct val="100000"/>
                  </a:lnSpc>
                  <a:spcBef>
                    <a:spcPts val="0"/>
                  </a:spcBef>
                  <a:spcAft>
                    <a:spcPts val="600"/>
                  </a:spcAft>
                  <a:defRPr/>
                </a:pPr>
                <a:r>
                  <a:rPr lang="en-US" altLang="zh-CN" sz="2400" dirty="0">
                    <a:latin typeface="Times New Roman"/>
                    <a:cs typeface="Times New Roman"/>
                  </a:rPr>
                  <a:t>Then: students with </a:t>
                </a:r>
                <a14:m>
                  <m:oMath xmlns:m="http://schemas.openxmlformats.org/officeDocument/2006/math">
                    <m:r>
                      <m:rPr>
                        <m:sty m:val="p"/>
                      </m:rPr>
                      <a:rPr lang="en-US" altLang="zh-CN" sz="2400">
                        <a:latin typeface="Cambria Math"/>
                      </a:rPr>
                      <m:t>A</m:t>
                    </m:r>
                    <m:r>
                      <a:rPr lang="en-US" altLang="zh-CN" sz="2400" i="1">
                        <a:latin typeface="Cambria Math"/>
                        <a:ea typeface="Cambria Math"/>
                      </a:rPr>
                      <m:t>&lt;</m:t>
                    </m:r>
                    <m:r>
                      <m:rPr>
                        <m:nor/>
                      </m:rPr>
                      <a:rPr lang="en-US" altLang="zh-CN" sz="2400">
                        <a:latin typeface="Times New Roman"/>
                        <a:cs typeface="Times New Roman"/>
                      </a:rPr>
                      <m:t>A</m:t>
                    </m:r>
                    <m:r>
                      <m:rPr>
                        <m:nor/>
                      </m:rPr>
                      <a:rPr lang="en-US" altLang="zh-CN" sz="2400" baseline="30000">
                        <a:latin typeface="Times New Roman"/>
                        <a:cs typeface="Times New Roman"/>
                      </a:rPr>
                      <m:t>#</m:t>
                    </m:r>
                  </m:oMath>
                </a14:m>
                <a:r>
                  <a:rPr lang="en-US" altLang="zh-CN" sz="2400" dirty="0">
                    <a:latin typeface="Times New Roman"/>
                    <a:cs typeface="Times New Roman"/>
                  </a:rPr>
                  <a:t> choose </a:t>
                </a:r>
                <a14:m>
                  <m:oMath xmlns:m="http://schemas.openxmlformats.org/officeDocument/2006/math">
                    <m:sSup>
                      <m:sSupPr>
                        <m:ctrlPr>
                          <a:rPr lang="ar-AE" altLang="zh-CN" sz="2400" i="1">
                            <a:solidFill>
                              <a:srgbClr val="FF0000"/>
                            </a:solidFill>
                            <a:latin typeface="Cambria Math" panose="02040503050406030204" pitchFamily="18" charset="0"/>
                            <a:ea typeface="Cambria Math"/>
                          </a:rPr>
                        </m:ctrlPr>
                      </m:sSupPr>
                      <m:e>
                        <m:r>
                          <a:rPr lang="en-US" altLang="zh-CN" sz="2400" i="1">
                            <a:solidFill>
                              <a:srgbClr val="FF0000"/>
                            </a:solidFill>
                            <a:latin typeface="Cambria Math" panose="02040503050406030204" pitchFamily="18" charset="0"/>
                            <a:ea typeface="Cambria Math"/>
                          </a:rPr>
                          <m:t>𝐸</m:t>
                        </m:r>
                      </m:e>
                      <m:sup>
                        <m:r>
                          <a:rPr lang="en-US" altLang="zh-CN" sz="2400" i="1">
                            <a:solidFill>
                              <a:srgbClr val="FF0000"/>
                            </a:solidFill>
                            <a:latin typeface="Cambria Math" panose="02040503050406030204" pitchFamily="18" charset="0"/>
                            <a:ea typeface="Cambria Math"/>
                          </a:rPr>
                          <m:t>𝑜</m:t>
                        </m:r>
                      </m:sup>
                    </m:sSup>
                    <m:d>
                      <m:dPr>
                        <m:ctrlPr>
                          <a:rPr lang="ar-AE" altLang="zh-CN" sz="2400" i="1">
                            <a:solidFill>
                              <a:srgbClr val="FF0000"/>
                            </a:solidFill>
                            <a:latin typeface="Cambria Math" panose="02040503050406030204" pitchFamily="18" charset="0"/>
                            <a:ea typeface="Cambria Math"/>
                          </a:rPr>
                        </m:ctrlPr>
                      </m:dPr>
                      <m:e>
                        <m:sSub>
                          <m:sSubPr>
                            <m:ctrlPr>
                              <a:rPr lang="ar-AE" altLang="zh-CN" sz="2400" i="1">
                                <a:solidFill>
                                  <a:srgbClr val="FF0000"/>
                                </a:solidFill>
                                <a:latin typeface="Cambria Math" panose="02040503050406030204" pitchFamily="18" charset="0"/>
                                <a:ea typeface="Cambria Math"/>
                                <a:cs typeface="Cambria Math"/>
                              </a:rPr>
                            </m:ctrlPr>
                          </m:sSubPr>
                          <m:e>
                            <m:r>
                              <a:rPr lang="ar-AE" altLang="zh-CN" sz="2400" i="1">
                                <a:solidFill>
                                  <a:srgbClr val="FF0000"/>
                                </a:solidFill>
                                <a:latin typeface="Cambria Math"/>
                              </a:rPr>
                              <m:t>𝐴</m:t>
                            </m:r>
                          </m:e>
                          <m:sub>
                            <m:r>
                              <a:rPr lang="ar-AE" altLang="zh-CN" sz="2400" i="1">
                                <a:solidFill>
                                  <a:srgbClr val="FF0000"/>
                                </a:solidFill>
                                <a:latin typeface="Cambria Math"/>
                              </a:rPr>
                              <m:t>𝑖</m:t>
                            </m:r>
                          </m:sub>
                        </m:sSub>
                        <m:r>
                          <a:rPr lang="ar-AE" altLang="zh-CN" sz="2400" i="1">
                            <a:solidFill>
                              <a:srgbClr val="FF0000"/>
                            </a:solidFill>
                            <a:latin typeface="Cambria Math"/>
                          </a:rPr>
                          <m:t>,</m:t>
                        </m:r>
                        <m:sSub>
                          <m:sSubPr>
                            <m:ctrlPr>
                              <a:rPr lang="ar-AE" altLang="zh-CN" sz="2400" i="1">
                                <a:solidFill>
                                  <a:srgbClr val="FF0000"/>
                                </a:solidFill>
                                <a:latin typeface="Cambria Math" panose="02040503050406030204" pitchFamily="18" charset="0"/>
                                <a:ea typeface="Cambria Math"/>
                                <a:cs typeface="Cambria Math"/>
                              </a:rPr>
                            </m:ctrlPr>
                          </m:sSubPr>
                          <m:e>
                            <m:r>
                              <a:rPr lang="ar-AE" altLang="zh-CN" sz="2400" i="1">
                                <a:solidFill>
                                  <a:srgbClr val="FF0000"/>
                                </a:solidFill>
                                <a:latin typeface="Cambria Math"/>
                              </a:rPr>
                              <m:t>𝑃</m:t>
                            </m:r>
                          </m:e>
                          <m:sub>
                            <m:r>
                              <a:rPr lang="ar-AE" altLang="zh-CN" sz="2400" i="1">
                                <a:solidFill>
                                  <a:srgbClr val="FF0000"/>
                                </a:solidFill>
                                <a:latin typeface="Cambria Math" panose="02040503050406030204" pitchFamily="18" charset="0"/>
                              </a:rPr>
                              <m:t>𝐿</m:t>
                            </m:r>
                          </m:sub>
                        </m:sSub>
                      </m:e>
                    </m:d>
                  </m:oMath>
                </a14:m>
                <a:r>
                  <a:rPr lang="en-US" altLang="zh-CN" sz="2400" dirty="0"/>
                  <a:t> </a:t>
                </a:r>
                <a:r>
                  <a:rPr lang="en-US" altLang="zh-CN" sz="2400" dirty="0">
                    <a:latin typeface="Times New Roman" panose="02020603050405020304" pitchFamily="18" charset="0"/>
                    <a:cs typeface="Times New Roman" panose="02020603050405020304" pitchFamily="18" charset="0"/>
                  </a:rPr>
                  <a:t>and enroll in College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𝐿</m:t>
                    </m:r>
                  </m:oMath>
                </a14:m>
                <a:r>
                  <a:rPr lang="en-US" altLang="zh-CN" sz="2400" dirty="0">
                    <a:latin typeface="Times New Roman" panose="02020603050405020304" pitchFamily="18" charset="0"/>
                    <a:cs typeface="Times New Roman" panose="02020603050405020304" pitchFamily="18" charset="0"/>
                  </a:rPr>
                  <a:t>, and s</a:t>
                </a:r>
                <a:r>
                  <a:rPr lang="en-US" altLang="zh-CN" sz="2400" dirty="0">
                    <a:latin typeface="Times New Roman"/>
                    <a:cs typeface="Times New Roman"/>
                  </a:rPr>
                  <a:t>tudents with </a:t>
                </a:r>
                <a14:m>
                  <m:oMath xmlns:m="http://schemas.openxmlformats.org/officeDocument/2006/math">
                    <m:r>
                      <m:rPr>
                        <m:sty m:val="p"/>
                      </m:rPr>
                      <a:rPr lang="en-US" altLang="zh-CN" sz="2400">
                        <a:latin typeface="Cambria Math"/>
                      </a:rPr>
                      <m:t>A</m:t>
                    </m:r>
                    <m:r>
                      <a:rPr lang="en-US" altLang="zh-CN" sz="2400" i="1">
                        <a:latin typeface="Cambria Math"/>
                        <a:ea typeface="Cambria Math"/>
                      </a:rPr>
                      <m:t>≥</m:t>
                    </m:r>
                    <m:r>
                      <m:rPr>
                        <m:nor/>
                      </m:rPr>
                      <a:rPr lang="en-US" altLang="zh-CN" sz="2400">
                        <a:latin typeface="Times New Roman"/>
                        <a:cs typeface="Times New Roman"/>
                      </a:rPr>
                      <m:t>A</m:t>
                    </m:r>
                    <m:r>
                      <m:rPr>
                        <m:nor/>
                      </m:rPr>
                      <a:rPr lang="en-US" altLang="zh-CN" sz="2400" baseline="30000">
                        <a:latin typeface="Times New Roman"/>
                        <a:cs typeface="Times New Roman"/>
                      </a:rPr>
                      <m:t>#</m:t>
                    </m:r>
                    <m:r>
                      <a:rPr lang="en-US" altLang="zh-CN" sz="2400" i="1" baseline="30000">
                        <a:latin typeface="Cambria Math"/>
                      </a:rPr>
                      <m:t> </m:t>
                    </m:r>
                  </m:oMath>
                </a14:m>
                <a:r>
                  <a:rPr lang="en-US" altLang="zh-CN" sz="2400" dirty="0">
                    <a:latin typeface="Times New Roman"/>
                    <a:cs typeface="Times New Roman"/>
                  </a:rPr>
                  <a:t> choose </a:t>
                </a:r>
                <a14:m>
                  <m:oMath xmlns:m="http://schemas.openxmlformats.org/officeDocument/2006/math">
                    <m:r>
                      <a:rPr lang="en-US" altLang="zh-CN" sz="2400" i="1">
                        <a:solidFill>
                          <a:srgbClr val="FF0000"/>
                        </a:solidFill>
                        <a:latin typeface="Cambria Math" panose="02040503050406030204" pitchFamily="18" charset="0"/>
                        <a:ea typeface="Cambria Math"/>
                        <a:cs typeface="Cambria Math"/>
                      </a:rPr>
                      <m:t>𝑀𝑎𝑥</m:t>
                    </m:r>
                    <m:r>
                      <a:rPr lang="en-US" altLang="zh-CN" sz="2400">
                        <a:solidFill>
                          <a:srgbClr val="FF0000"/>
                        </a:solidFill>
                        <a:latin typeface="Cambria Math" panose="02040503050406030204" pitchFamily="18" charset="0"/>
                        <a:ea typeface="Cambria Math"/>
                        <a:cs typeface="Cambria Math"/>
                      </a:rPr>
                      <m:t> {</m:t>
                    </m:r>
                    <m:sSup>
                      <m:sSupPr>
                        <m:ctrlPr>
                          <a:rPr lang="ar-AE" altLang="zh-CN" sz="2400" i="1">
                            <a:solidFill>
                              <a:srgbClr val="FF0000"/>
                            </a:solidFill>
                            <a:latin typeface="Cambria Math" panose="02040503050406030204" pitchFamily="18" charset="0"/>
                            <a:ea typeface="Cambria Math"/>
                          </a:rPr>
                        </m:ctrlPr>
                      </m:sSupPr>
                      <m:e>
                        <m:r>
                          <a:rPr lang="en-US" altLang="zh-CN" sz="2400" i="1">
                            <a:solidFill>
                              <a:srgbClr val="FF0000"/>
                            </a:solidFill>
                            <a:latin typeface="Cambria Math" panose="02040503050406030204" pitchFamily="18" charset="0"/>
                            <a:ea typeface="Cambria Math"/>
                          </a:rPr>
                          <m:t>𝐸</m:t>
                        </m:r>
                      </m:e>
                      <m:sup>
                        <m:r>
                          <a:rPr lang="en-US" altLang="zh-CN" sz="2400" i="1">
                            <a:solidFill>
                              <a:srgbClr val="FF0000"/>
                            </a:solidFill>
                            <a:latin typeface="Cambria Math" panose="02040503050406030204" pitchFamily="18" charset="0"/>
                            <a:ea typeface="Cambria Math"/>
                          </a:rPr>
                          <m:t>𝑜</m:t>
                        </m:r>
                      </m:sup>
                    </m:sSup>
                    <m:d>
                      <m:dPr>
                        <m:ctrlPr>
                          <a:rPr lang="ar-AE" altLang="zh-CN" sz="2400" i="1">
                            <a:solidFill>
                              <a:srgbClr val="FF0000"/>
                            </a:solidFill>
                            <a:latin typeface="Cambria Math" panose="02040503050406030204" pitchFamily="18" charset="0"/>
                          </a:rPr>
                        </m:ctrlPr>
                      </m:dPr>
                      <m:e>
                        <m:sSub>
                          <m:sSubPr>
                            <m:ctrlPr>
                              <a:rPr lang="ar-AE" altLang="zh-CN" sz="2400" i="1">
                                <a:solidFill>
                                  <a:srgbClr val="FF0000"/>
                                </a:solidFill>
                                <a:latin typeface="Cambria Math" panose="02040503050406030204" pitchFamily="18" charset="0"/>
                                <a:ea typeface="Cambria Math"/>
                                <a:cs typeface="Cambria Math"/>
                              </a:rPr>
                            </m:ctrlPr>
                          </m:sSubPr>
                          <m:e>
                            <m:r>
                              <a:rPr lang="ar-AE" altLang="zh-CN" sz="2400" i="1">
                                <a:solidFill>
                                  <a:srgbClr val="FF0000"/>
                                </a:solidFill>
                                <a:latin typeface="Cambria Math"/>
                              </a:rPr>
                              <m:t>𝐴</m:t>
                            </m:r>
                          </m:e>
                          <m:sub>
                            <m:r>
                              <a:rPr lang="ar-AE" altLang="zh-CN" sz="2400" i="1">
                                <a:solidFill>
                                  <a:srgbClr val="FF0000"/>
                                </a:solidFill>
                                <a:latin typeface="Cambria Math"/>
                              </a:rPr>
                              <m:t>𝑖</m:t>
                            </m:r>
                          </m:sub>
                        </m:sSub>
                        <m:r>
                          <a:rPr lang="ar-AE" altLang="zh-CN" sz="2400" i="1">
                            <a:solidFill>
                              <a:srgbClr val="FF0000"/>
                            </a:solidFill>
                            <a:latin typeface="Cambria Math"/>
                          </a:rPr>
                          <m:t>,</m:t>
                        </m:r>
                        <m:sSub>
                          <m:sSubPr>
                            <m:ctrlPr>
                              <a:rPr lang="ar-AE" altLang="zh-CN" sz="2400" i="1">
                                <a:solidFill>
                                  <a:srgbClr val="FF0000"/>
                                </a:solidFill>
                                <a:latin typeface="Cambria Math" panose="02040503050406030204" pitchFamily="18" charset="0"/>
                                <a:ea typeface="Cambria Math"/>
                                <a:cs typeface="Cambria Math"/>
                              </a:rPr>
                            </m:ctrlPr>
                          </m:sSubPr>
                          <m:e>
                            <m:r>
                              <a:rPr lang="ar-AE" altLang="zh-CN" sz="2400" i="1">
                                <a:solidFill>
                                  <a:srgbClr val="FF0000"/>
                                </a:solidFill>
                                <a:latin typeface="Cambria Math"/>
                              </a:rPr>
                              <m:t>𝑃</m:t>
                            </m:r>
                          </m:e>
                          <m:sub>
                            <m:r>
                              <a:rPr lang="en-US" altLang="zh-CN" sz="2400" i="1">
                                <a:solidFill>
                                  <a:srgbClr val="FF0000"/>
                                </a:solidFill>
                                <a:latin typeface="Cambria Math" panose="02040503050406030204" pitchFamily="18" charset="0"/>
                              </a:rPr>
                              <m:t>𝐻</m:t>
                            </m:r>
                          </m:sub>
                        </m:sSub>
                      </m:e>
                    </m:d>
                    <m:r>
                      <a:rPr lang="en-US" altLang="zh-CN" sz="2400" i="1">
                        <a:solidFill>
                          <a:srgbClr val="FF0000"/>
                        </a:solidFill>
                        <a:latin typeface="Cambria Math" panose="02040503050406030204" pitchFamily="18" charset="0"/>
                      </a:rPr>
                      <m:t>,</m:t>
                    </m:r>
                    <m:r>
                      <a:rPr lang="en-US" altLang="zh-CN" sz="2400" i="1">
                        <a:solidFill>
                          <a:srgbClr val="FF0000"/>
                        </a:solidFill>
                        <a:latin typeface="Cambria Math"/>
                      </a:rPr>
                      <m:t>𝐸</m:t>
                    </m:r>
                    <m:d>
                      <m:dPr>
                        <m:ctrlPr>
                          <a:rPr lang="ar-AE" altLang="zh-CN" sz="2400" i="1">
                            <a:solidFill>
                              <a:srgbClr val="FF0000"/>
                            </a:solidFill>
                            <a:latin typeface="Cambria Math" panose="02040503050406030204" pitchFamily="18" charset="0"/>
                            <a:ea typeface="Cambria Math"/>
                            <a:cs typeface="Cambria Math"/>
                          </a:rPr>
                        </m:ctrlPr>
                      </m:dPr>
                      <m:e>
                        <m:sSub>
                          <m:sSubPr>
                            <m:ctrlPr>
                              <a:rPr lang="ar-AE" altLang="zh-CN" sz="2400" i="1">
                                <a:solidFill>
                                  <a:srgbClr val="FF0000"/>
                                </a:solidFill>
                                <a:latin typeface="Cambria Math" panose="02040503050406030204" pitchFamily="18" charset="0"/>
                                <a:ea typeface="Cambria Math"/>
                                <a:cs typeface="Cambria Math"/>
                              </a:rPr>
                            </m:ctrlPr>
                          </m:sSubPr>
                          <m:e>
                            <m:r>
                              <a:rPr lang="ar-AE" altLang="zh-CN" sz="2400" i="1">
                                <a:solidFill>
                                  <a:srgbClr val="FF0000"/>
                                </a:solidFill>
                                <a:latin typeface="Cambria Math"/>
                              </a:rPr>
                              <m:t>𝐴</m:t>
                            </m:r>
                          </m:e>
                          <m:sub>
                            <m:r>
                              <a:rPr lang="ar-AE" altLang="zh-CN" sz="2400" i="1">
                                <a:solidFill>
                                  <a:srgbClr val="FF0000"/>
                                </a:solidFill>
                                <a:latin typeface="Cambria Math"/>
                              </a:rPr>
                              <m:t>𝑖</m:t>
                            </m:r>
                          </m:sub>
                        </m:sSub>
                        <m:r>
                          <a:rPr lang="ar-AE" altLang="zh-CN" sz="2400" i="1">
                            <a:solidFill>
                              <a:srgbClr val="FF0000"/>
                            </a:solidFill>
                            <a:latin typeface="Cambria Math"/>
                          </a:rPr>
                          <m:t>,</m:t>
                        </m:r>
                        <m:sSup>
                          <m:sSupPr>
                            <m:ctrlPr>
                              <a:rPr lang="ar-AE" altLang="zh-CN" sz="2400" i="1">
                                <a:solidFill>
                                  <a:srgbClr val="FF0000"/>
                                </a:solidFill>
                                <a:latin typeface="Cambria Math" panose="02040503050406030204" pitchFamily="18" charset="0"/>
                                <a:ea typeface="Cambria Math"/>
                                <a:cs typeface="Cambria Math"/>
                              </a:rPr>
                            </m:ctrlPr>
                          </m:sSupPr>
                          <m:e>
                            <m:acc>
                              <m:accPr>
                                <m:chr m:val="̅"/>
                                <m:ctrlPr>
                                  <a:rPr lang="ar-AE" altLang="zh-CN" sz="2400" i="1">
                                    <a:solidFill>
                                      <a:srgbClr val="FF0000"/>
                                    </a:solidFill>
                                    <a:latin typeface="Cambria Math" panose="02040503050406030204" pitchFamily="18" charset="0"/>
                                    <a:ea typeface="Cambria Math"/>
                                    <a:cs typeface="Cambria Math"/>
                                  </a:rPr>
                                </m:ctrlPr>
                              </m:accPr>
                              <m:e>
                                <m:r>
                                  <a:rPr lang="ar-AE" altLang="zh-CN" sz="2400" i="1">
                                    <a:solidFill>
                                      <a:srgbClr val="FF0000"/>
                                    </a:solidFill>
                                    <a:latin typeface="Cambria Math"/>
                                  </a:rPr>
                                  <m:t>𝑆</m:t>
                                </m:r>
                              </m:e>
                            </m:acc>
                          </m:e>
                          <m:sup>
                            <m:r>
                              <a:rPr lang="ar-AE" altLang="zh-CN" sz="2400" i="1">
                                <a:solidFill>
                                  <a:srgbClr val="FF0000"/>
                                </a:solidFill>
                                <a:latin typeface="Cambria Math"/>
                              </a:rPr>
                              <m:t>∗</m:t>
                            </m:r>
                          </m:sup>
                        </m:sSup>
                      </m:e>
                    </m:d>
                    <m:r>
                      <a:rPr lang="en-US" altLang="zh-CN" sz="2400" i="1">
                        <a:solidFill>
                          <a:srgbClr val="FF0000"/>
                        </a:solidFill>
                        <a:latin typeface="Cambria Math" panose="02040503050406030204" pitchFamily="18" charset="0"/>
                      </a:rPr>
                      <m:t>}</m:t>
                    </m:r>
                  </m:oMath>
                </a14:m>
                <a:r>
                  <a:rPr lang="en-US" altLang="zh-CN" sz="2400" dirty="0">
                    <a:latin typeface="Times New Roman"/>
                    <a:cs typeface="Times New Roman"/>
                  </a:rPr>
                  <a:t> and enroll in College </a:t>
                </a:r>
                <a14:m>
                  <m:oMath xmlns:m="http://schemas.openxmlformats.org/officeDocument/2006/math">
                    <m:r>
                      <a:rPr lang="en-US" altLang="zh-CN" sz="2400" i="1" dirty="0" smtClean="0">
                        <a:latin typeface="Cambria Math" panose="02040503050406030204" pitchFamily="18" charset="0"/>
                        <a:cs typeface="Times New Roman"/>
                      </a:rPr>
                      <m:t>𝐻</m:t>
                    </m:r>
                  </m:oMath>
                </a14:m>
                <a:r>
                  <a:rPr lang="en-US" altLang="zh-CN" sz="2400" dirty="0">
                    <a:latin typeface="Times New Roman"/>
                    <a:cs typeface="Times New Roman"/>
                  </a:rPr>
                  <a:t> (by single-crossing property).</a:t>
                </a:r>
              </a:p>
              <a:p>
                <a:pPr marL="285750" indent="-285750">
                  <a:lnSpc>
                    <a:spcPct val="100000"/>
                  </a:lnSpc>
                  <a:spcBef>
                    <a:spcPts val="0"/>
                  </a:spcBef>
                  <a:spcAft>
                    <a:spcPts val="600"/>
                  </a:spcAft>
                  <a:defRPr/>
                </a:pPr>
                <a:r>
                  <a:rPr lang="en-US" altLang="zh-CN" sz="2400" dirty="0">
                    <a:latin typeface="Times New Roman"/>
                    <a:cs typeface="Times New Roman"/>
                  </a:rPr>
                  <a:t>The equilibrium allocation is </a:t>
                </a:r>
                <a:r>
                  <a:rPr lang="en-US" altLang="zh-CN" sz="2400" b="1" dirty="0">
                    <a:latin typeface="Times New Roman"/>
                    <a:cs typeface="Times New Roman"/>
                  </a:rPr>
                  <a:t>the same as FBO </a:t>
                </a:r>
                <a:r>
                  <a:rPr lang="en-US" altLang="zh-CN" sz="2400" dirty="0">
                    <a:latin typeface="Times New Roman"/>
                    <a:cs typeface="Times New Roman"/>
                  </a:rPr>
                  <a:t>!</a:t>
                </a:r>
                <a:endParaRPr lang="en-US" sz="2400" dirty="0">
                  <a:solidFill>
                    <a:schemeClr val="tx1"/>
                  </a:solidFill>
                  <a:latin typeface="Times New Roman"/>
                  <a:cs typeface="Times New Roman"/>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bwMode="auto">
              <a:xfrm>
                <a:off x="838200" y="1412776"/>
                <a:ext cx="10515600" cy="5112568"/>
              </a:xfrm>
              <a:blipFill>
                <a:blip r:embed="rId2"/>
                <a:stretch>
                  <a:fillRect l="-812" t="-239" r="-40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17</a:t>
            </a:fld>
            <a:endParaRPr 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en-US" dirty="0">
                <a:latin typeface="Times New Roman"/>
                <a:cs typeface="Times New Roman"/>
              </a:rPr>
              <a:t>The Model: Competitive Equilibrium</a:t>
            </a:r>
            <a:endParaRPr lang="zh-CN" dirty="0"/>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18</a:t>
            </a:fld>
            <a:endParaRPr lang="zh-CN"/>
          </a:p>
        </p:txBody>
      </p:sp>
      <p:sp>
        <p:nvSpPr>
          <p:cNvPr id="33" name="文本框 32"/>
          <p:cNvSpPr txBox="1"/>
          <p:nvPr/>
        </p:nvSpPr>
        <p:spPr bwMode="auto">
          <a:xfrm>
            <a:off x="3051325" y="5804939"/>
            <a:ext cx="5160387" cy="369332"/>
          </a:xfrm>
          <a:prstGeom prst="rect">
            <a:avLst/>
          </a:prstGeom>
          <a:noFill/>
        </p:spPr>
        <p:txBody>
          <a:bodyPr wrap="none" rtlCol="0">
            <a:spAutoFit/>
          </a:bodyPr>
          <a:lstStyle/>
          <a:p>
            <a:pPr>
              <a:defRPr/>
            </a:pPr>
            <a:r>
              <a:rPr lang="en-US" sz="1800" dirty="0">
                <a:latin typeface="Times New Roman"/>
                <a:ea typeface="宋体"/>
              </a:rPr>
              <a:t>Figure 1 Student effort under competitive equilibrium</a:t>
            </a:r>
            <a:endParaRPr lang="zh-CN" dirty="0"/>
          </a:p>
        </p:txBody>
      </p:sp>
      <p:pic>
        <p:nvPicPr>
          <p:cNvPr id="68" name="图片 67"/>
          <p:cNvPicPr>
            <a:picLocks noChangeAspect="1"/>
          </p:cNvPicPr>
          <p:nvPr/>
        </p:nvPicPr>
        <p:blipFill>
          <a:blip r:embed="rId2"/>
          <a:stretch/>
        </p:blipFill>
        <p:spPr bwMode="auto">
          <a:xfrm>
            <a:off x="2838915" y="1654014"/>
            <a:ext cx="5585208" cy="3772018"/>
          </a:xfrm>
          <a:prstGeom prst="rect">
            <a:avLst/>
          </a:prstGeom>
        </p:spPr>
      </p:pic>
      <p:grpSp>
        <p:nvGrpSpPr>
          <p:cNvPr id="14" name="组合 13"/>
          <p:cNvGrpSpPr/>
          <p:nvPr/>
        </p:nvGrpSpPr>
        <p:grpSpPr bwMode="auto">
          <a:xfrm>
            <a:off x="552077" y="2616692"/>
            <a:ext cx="3967168" cy="1664469"/>
            <a:chOff x="552077" y="2616692"/>
            <a:chExt cx="3967168" cy="1664469"/>
          </a:xfrm>
        </p:grpSpPr>
        <p:sp>
          <p:nvSpPr>
            <p:cNvPr id="3" name="椭圆 2"/>
            <p:cNvSpPr/>
            <p:nvPr/>
          </p:nvSpPr>
          <p:spPr bwMode="auto">
            <a:xfrm>
              <a:off x="4396154" y="2658208"/>
              <a:ext cx="123092" cy="140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p>
          </p:txBody>
        </p:sp>
        <p:sp>
          <p:nvSpPr>
            <p:cNvPr id="7" name="椭圆 6"/>
            <p:cNvSpPr/>
            <p:nvPr/>
          </p:nvSpPr>
          <p:spPr bwMode="auto">
            <a:xfrm>
              <a:off x="4396154" y="4140485"/>
              <a:ext cx="123092" cy="140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p>
          </p:txBody>
        </p:sp>
        <p:sp>
          <p:nvSpPr>
            <p:cNvPr id="5" name="文本框 4"/>
            <p:cNvSpPr txBox="1"/>
            <p:nvPr/>
          </p:nvSpPr>
          <p:spPr bwMode="auto">
            <a:xfrm>
              <a:off x="552077" y="2616692"/>
              <a:ext cx="2370993" cy="923330"/>
            </a:xfrm>
            <a:prstGeom prst="rect">
              <a:avLst/>
            </a:prstGeom>
            <a:noFill/>
          </p:spPr>
          <p:txBody>
            <a:bodyPr wrap="square" rtlCol="0">
              <a:spAutoFit/>
            </a:bodyPr>
            <a:lstStyle/>
            <a:p>
              <a:pPr>
                <a:defRPr/>
              </a:pPr>
              <a:r>
                <a:rPr lang="en-US">
                  <a:latin typeface="Times New Roman"/>
                  <a:cs typeface="Times New Roman"/>
                </a:rPr>
                <a:t>Student with ability A</a:t>
              </a:r>
              <a:r>
                <a:rPr lang="en-US" baseline="30000">
                  <a:latin typeface="Times New Roman"/>
                  <a:cs typeface="Times New Roman"/>
                </a:rPr>
                <a:t># </a:t>
              </a:r>
              <a:r>
                <a:rPr lang="en-US">
                  <a:latin typeface="Times New Roman"/>
                  <a:cs typeface="Times New Roman"/>
                </a:rPr>
                <a:t>is indifferent between these two points.</a:t>
              </a:r>
              <a:endParaRPr lang="zh-CN">
                <a:latin typeface="Times New Roman"/>
                <a:cs typeface="Times New Roman"/>
              </a:endParaRPr>
            </a:p>
          </p:txBody>
        </p:sp>
        <p:cxnSp>
          <p:nvCxnSpPr>
            <p:cNvPr id="8" name="直接箭头连接符 7"/>
            <p:cNvCxnSpPr>
              <a:cxnSpLocks/>
            </p:cNvCxnSpPr>
            <p:nvPr/>
          </p:nvCxnSpPr>
          <p:spPr bwMode="auto">
            <a:xfrm flipV="1">
              <a:off x="2946220" y="2728546"/>
              <a:ext cx="1449934" cy="34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cxnSpLocks/>
              <a:stCxn id="5" idx="3"/>
              <a:endCxn id="7" idx="2"/>
            </p:cNvCxnSpPr>
            <p:nvPr/>
          </p:nvCxnSpPr>
          <p:spPr bwMode="auto">
            <a:xfrm>
              <a:off x="2923070" y="3078357"/>
              <a:ext cx="1473084" cy="1132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 name="左大括号 5">
            <a:extLst>
              <a:ext uri="{FF2B5EF4-FFF2-40B4-BE49-F238E27FC236}">
                <a16:creationId xmlns:a16="http://schemas.microsoft.com/office/drawing/2014/main" id="{0DD20245-D844-4003-A1BE-191D4755EEBC}"/>
              </a:ext>
            </a:extLst>
          </p:cNvPr>
          <p:cNvSpPr/>
          <p:nvPr/>
        </p:nvSpPr>
        <p:spPr>
          <a:xfrm rot="16200000">
            <a:off x="4583779" y="5094118"/>
            <a:ext cx="123092" cy="4983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5CB7604-1253-427F-8260-01526C4E9BCB}"/>
              </a:ext>
            </a:extLst>
          </p:cNvPr>
          <p:cNvSpPr txBox="1"/>
          <p:nvPr/>
        </p:nvSpPr>
        <p:spPr>
          <a:xfrm>
            <a:off x="3633310" y="5437289"/>
            <a:ext cx="5883342" cy="338554"/>
          </a:xfrm>
          <a:prstGeom prst="rect">
            <a:avLst/>
          </a:prstGeom>
          <a:noFill/>
        </p:spPr>
        <p:txBody>
          <a:bodyPr wrap="none" rtlCol="0">
            <a:spAutoFit/>
          </a:bodyPr>
          <a:lstStyle/>
          <a:p>
            <a:r>
              <a:rPr lang="en-US" altLang="zh-CN" sz="1600" b="1" dirty="0">
                <a:solidFill>
                  <a:srgbClr val="FF0000"/>
                </a:solidFill>
                <a:latin typeface="Times New Roman" panose="02020603050405020304" pitchFamily="18" charset="0"/>
                <a:cs typeface="Times New Roman" panose="02020603050405020304" pitchFamily="18" charset="0"/>
              </a:rPr>
              <a:t>Marginal</a:t>
            </a:r>
            <a:r>
              <a:rPr lang="en-US" altLang="zh-CN" sz="1600" dirty="0">
                <a:solidFill>
                  <a:srgbClr val="FF0000"/>
                </a:solidFill>
                <a:latin typeface="Times New Roman" panose="02020603050405020304" pitchFamily="18" charset="0"/>
                <a:cs typeface="Times New Roman" panose="02020603050405020304" pitchFamily="18" charset="0"/>
              </a:rPr>
              <a:t> students </a:t>
            </a:r>
            <a:r>
              <a:rPr lang="en-US" altLang="zh-CN" sz="1600" dirty="0">
                <a:latin typeface="Times New Roman" panose="02020603050405020304" pitchFamily="18" charset="0"/>
                <a:cs typeface="Times New Roman" panose="02020603050405020304" pitchFamily="18" charset="0"/>
              </a:rPr>
              <a:t>(i.e., students with excess efforts and welfare loss)</a:t>
            </a:r>
            <a:endParaRPr lang="zh-CN" altLang="en-US" sz="1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en-US" altLang="zh-CN" dirty="0">
                <a:latin typeface="Times New Roman"/>
                <a:cs typeface="Times New Roman"/>
              </a:rPr>
              <a:t>The Model: </a:t>
            </a:r>
            <a:r>
              <a:rPr lang="en-US" dirty="0">
                <a:latin typeface="Times New Roman"/>
                <a:cs typeface="Times New Roman"/>
              </a:rPr>
              <a:t>Competitive Equilibrium </a:t>
            </a:r>
            <a:r>
              <a:rPr lang="en-US" dirty="0">
                <a:solidFill>
                  <a:srgbClr val="FF0000"/>
                </a:solidFill>
                <a:latin typeface="Times New Roman"/>
                <a:cs typeface="Times New Roman"/>
              </a:rPr>
              <a:t>with Random Perturbations</a:t>
            </a:r>
            <a:endParaRPr lang="zh-CN" dirty="0">
              <a:solidFill>
                <a:srgbClr val="FF0000"/>
              </a:solidFill>
              <a:latin typeface="Times New Roman"/>
              <a:cs typeface="Times New Roman"/>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bwMode="auto">
              <a:xfrm>
                <a:off x="838200" y="1825624"/>
                <a:ext cx="10515600" cy="4530725"/>
              </a:xfrm>
            </p:spPr>
            <p:txBody>
              <a:bodyPr>
                <a:normAutofit/>
              </a:bodyPr>
              <a:lstStyle/>
              <a:p>
                <a:pPr marL="285750" indent="-285750">
                  <a:lnSpc>
                    <a:spcPct val="150000"/>
                  </a:lnSpc>
                  <a:defRPr/>
                </a:pPr>
                <a:r>
                  <a:rPr lang="en-US" sz="2400" dirty="0">
                    <a:latin typeface="Times New Roman"/>
                    <a:cs typeface="Times New Roman"/>
                  </a:rPr>
                  <a:t>Modify the human capital production function to:</a:t>
                </a:r>
                <a:endParaRPr lang="en-US" sz="2400" i="1" dirty="0">
                  <a:solidFill>
                    <a:schemeClr val="tx1"/>
                  </a:solidFill>
                  <a:latin typeface="Times New Roman"/>
                  <a:cs typeface="Times New Roman"/>
                </a:endParaRPr>
              </a:p>
              <a:p>
                <a:pPr marL="0" indent="0" algn="ctr">
                  <a:lnSpc>
                    <a:spcPct val="150000"/>
                  </a:lnSpc>
                  <a:buNone/>
                  <a:defRPr/>
                </a:pPr>
                <a14:m>
                  <m:oMath xmlns:m="http://schemas.openxmlformats.org/officeDocument/2006/math">
                    <m:sSub>
                      <m:sSubPr>
                        <m:ctrlPr>
                          <a:rPr lang="zh-CN" sz="2400" i="1">
                            <a:solidFill>
                              <a:schemeClr val="tx1"/>
                            </a:solidFill>
                            <a:latin typeface="Cambria Math" panose="02040503050406030204" pitchFamily="18" charset="0"/>
                            <a:ea typeface="Cambria Math"/>
                            <a:cs typeface="Cambria Math"/>
                          </a:rPr>
                        </m:ctrlPr>
                      </m:sSubPr>
                      <m:e>
                        <m:r>
                          <a:rPr lang="en-US" sz="2400" i="1">
                            <a:solidFill>
                              <a:schemeClr val="tx1"/>
                            </a:solidFill>
                            <a:latin typeface="Cambria Math"/>
                          </a:rPr>
                          <m:t>𝑆</m:t>
                        </m:r>
                      </m:e>
                      <m:sub>
                        <m:r>
                          <a:rPr lang="en-US" sz="2400" i="1">
                            <a:solidFill>
                              <a:schemeClr val="tx1"/>
                            </a:solidFill>
                            <a:latin typeface="Cambria Math"/>
                          </a:rPr>
                          <m:t>𝑖</m:t>
                        </m:r>
                      </m:sub>
                    </m:sSub>
                    <m:r>
                      <a:rPr lang="en-US" sz="2400" i="1">
                        <a:solidFill>
                          <a:schemeClr val="tx1"/>
                        </a:solidFill>
                        <a:latin typeface="Cambria Math"/>
                      </a:rPr>
                      <m:t>=</m:t>
                    </m:r>
                    <m:r>
                      <a:rPr lang="en-US" sz="2400" i="1">
                        <a:solidFill>
                          <a:schemeClr val="tx1"/>
                        </a:solidFill>
                        <a:latin typeface="Cambria Math"/>
                      </a:rPr>
                      <m:t>𝑆</m:t>
                    </m:r>
                    <m:d>
                      <m:dPr>
                        <m:ctrlPr>
                          <a:rPr lang="en-US" sz="2400" i="1">
                            <a:solidFill>
                              <a:schemeClr val="tx1"/>
                            </a:solidFill>
                            <a:latin typeface="Cambria Math" panose="02040503050406030204" pitchFamily="18" charset="0"/>
                            <a:ea typeface="Cambria Math"/>
                            <a:cs typeface="Cambria Math"/>
                          </a:rPr>
                        </m:ctrlPr>
                      </m:dPr>
                      <m:e>
                        <m:r>
                          <a:rPr lang="en-US" sz="2400" i="1">
                            <a:solidFill>
                              <a:schemeClr val="tx1"/>
                            </a:solidFill>
                            <a:latin typeface="Cambria Math"/>
                          </a:rPr>
                          <m:t>𝐿</m:t>
                        </m:r>
                        <m:d>
                          <m:dPr>
                            <m:ctrlPr>
                              <a:rPr lang="zh-CN" sz="2400" i="1">
                                <a:solidFill>
                                  <a:schemeClr val="tx1"/>
                                </a:solidFill>
                                <a:latin typeface="Cambria Math" panose="02040503050406030204" pitchFamily="18" charset="0"/>
                                <a:ea typeface="Cambria Math"/>
                                <a:cs typeface="Cambria Math"/>
                              </a:rPr>
                            </m:ctrlPr>
                          </m:dPr>
                          <m:e>
                            <m:sSub>
                              <m:sSubPr>
                                <m:ctrlPr>
                                  <a:rPr lang="zh-CN" sz="2400" i="1">
                                    <a:solidFill>
                                      <a:schemeClr val="tx1"/>
                                    </a:solidFill>
                                    <a:latin typeface="Cambria Math" panose="02040503050406030204" pitchFamily="18" charset="0"/>
                                    <a:ea typeface="Cambria Math"/>
                                    <a:cs typeface="Cambria Math"/>
                                  </a:rPr>
                                </m:ctrlPr>
                              </m:sSubPr>
                              <m:e>
                                <m:r>
                                  <a:rPr lang="en-US" sz="2400" i="1">
                                    <a:solidFill>
                                      <a:schemeClr val="tx1"/>
                                    </a:solidFill>
                                    <a:latin typeface="Cambria Math"/>
                                  </a:rPr>
                                  <m:t>𝐴</m:t>
                                </m:r>
                              </m:e>
                              <m:sub>
                                <m:r>
                                  <a:rPr lang="en-US" sz="2400" i="1">
                                    <a:solidFill>
                                      <a:schemeClr val="tx1"/>
                                    </a:solidFill>
                                    <a:latin typeface="Cambria Math"/>
                                  </a:rPr>
                                  <m:t>𝑖</m:t>
                                </m:r>
                              </m:sub>
                            </m:sSub>
                            <m:r>
                              <a:rPr lang="en-US" sz="2400" i="1">
                                <a:solidFill>
                                  <a:schemeClr val="tx1"/>
                                </a:solidFill>
                                <a:latin typeface="Cambria Math"/>
                              </a:rPr>
                              <m:t>,</m:t>
                            </m:r>
                            <m:sSub>
                              <m:sSubPr>
                                <m:ctrlPr>
                                  <a:rPr lang="zh-CN" sz="2400" i="1">
                                    <a:solidFill>
                                      <a:schemeClr val="tx1"/>
                                    </a:solidFill>
                                    <a:latin typeface="Cambria Math" panose="02040503050406030204" pitchFamily="18" charset="0"/>
                                    <a:ea typeface="Cambria Math"/>
                                    <a:cs typeface="Cambria Math"/>
                                  </a:rPr>
                                </m:ctrlPr>
                              </m:sSubPr>
                              <m:e>
                                <m:r>
                                  <a:rPr lang="en-US" sz="2400" i="1">
                                    <a:solidFill>
                                      <a:schemeClr val="tx1"/>
                                    </a:solidFill>
                                    <a:latin typeface="Cambria Math"/>
                                  </a:rPr>
                                  <m:t>𝐸</m:t>
                                </m:r>
                              </m:e>
                              <m:sub>
                                <m:r>
                                  <a:rPr lang="en-US" sz="2400" i="1">
                                    <a:solidFill>
                                      <a:schemeClr val="tx1"/>
                                    </a:solidFill>
                                    <a:latin typeface="Cambria Math"/>
                                  </a:rPr>
                                  <m:t>𝑖</m:t>
                                </m:r>
                              </m:sub>
                            </m:sSub>
                          </m:e>
                        </m:d>
                        <m:r>
                          <a:rPr lang="en-US" sz="2400" i="1">
                            <a:solidFill>
                              <a:schemeClr val="tx1"/>
                            </a:solidFill>
                            <a:latin typeface="Cambria Math"/>
                          </a:rPr>
                          <m:t>, </m:t>
                        </m:r>
                        <m:sSub>
                          <m:sSubPr>
                            <m:ctrlPr>
                              <a:rPr lang="zh-CN" sz="2400" i="1">
                                <a:solidFill>
                                  <a:srgbClr val="FF0000"/>
                                </a:solidFill>
                                <a:latin typeface="Cambria Math" panose="02040503050406030204" pitchFamily="18" charset="0"/>
                                <a:ea typeface="Cambria Math"/>
                                <a:cs typeface="Cambria Math"/>
                              </a:rPr>
                            </m:ctrlPr>
                          </m:sSubPr>
                          <m:e>
                            <m:r>
                              <a:rPr lang="en-US" sz="2400" i="1">
                                <a:solidFill>
                                  <a:srgbClr val="FF0000"/>
                                </a:solidFill>
                                <a:latin typeface="Cambria Math"/>
                              </a:rPr>
                              <m:t>𝜀</m:t>
                            </m:r>
                          </m:e>
                          <m:sub>
                            <m:r>
                              <a:rPr lang="en-US" sz="2400" i="1">
                                <a:solidFill>
                                  <a:srgbClr val="FF0000"/>
                                </a:solidFill>
                                <a:latin typeface="Cambria Math"/>
                              </a:rPr>
                              <m:t>𝑖</m:t>
                            </m:r>
                          </m:sub>
                        </m:sSub>
                      </m:e>
                    </m:d>
                    <m:r>
                      <a:rPr lang="en-US" sz="2400" i="1">
                        <a:solidFill>
                          <a:schemeClr val="tx1"/>
                        </a:solidFill>
                        <a:latin typeface="Cambria Math"/>
                      </a:rPr>
                      <m:t>=</m:t>
                    </m:r>
                    <m:sSub>
                      <m:sSubPr>
                        <m:ctrlPr>
                          <a:rPr lang="zh-CN" sz="2400" i="1">
                            <a:solidFill>
                              <a:schemeClr val="tx1"/>
                            </a:solidFill>
                            <a:latin typeface="Cambria Math" panose="02040503050406030204" pitchFamily="18" charset="0"/>
                            <a:ea typeface="Cambria Math"/>
                            <a:cs typeface="Cambria Math"/>
                          </a:rPr>
                        </m:ctrlPr>
                      </m:sSubPr>
                      <m:e>
                        <m:r>
                          <a:rPr lang="en-US" sz="2400" i="1">
                            <a:solidFill>
                              <a:schemeClr val="tx1"/>
                            </a:solidFill>
                            <a:latin typeface="Cambria Math"/>
                          </a:rPr>
                          <m:t>𝛼</m:t>
                        </m:r>
                      </m:e>
                      <m:sub>
                        <m:r>
                          <a:rPr lang="en-US" sz="2400" i="1">
                            <a:solidFill>
                              <a:schemeClr val="tx1"/>
                            </a:solidFill>
                            <a:latin typeface="Cambria Math"/>
                          </a:rPr>
                          <m:t>0</m:t>
                        </m:r>
                      </m:sub>
                    </m:sSub>
                    <m:sSubSup>
                      <m:sSubSupPr>
                        <m:ctrlPr>
                          <a:rPr lang="zh-CN" sz="2400" i="1">
                            <a:solidFill>
                              <a:schemeClr val="tx1"/>
                            </a:solidFill>
                            <a:latin typeface="Cambria Math" panose="02040503050406030204" pitchFamily="18" charset="0"/>
                            <a:ea typeface="Cambria Math"/>
                            <a:cs typeface="Cambria Math"/>
                          </a:rPr>
                        </m:ctrlPr>
                      </m:sSubSupPr>
                      <m:e>
                        <m:r>
                          <a:rPr lang="en-US" sz="2400" i="1">
                            <a:solidFill>
                              <a:schemeClr val="tx1"/>
                            </a:solidFill>
                            <a:latin typeface="Cambria Math"/>
                          </a:rPr>
                          <m:t>𝐴</m:t>
                        </m:r>
                      </m:e>
                      <m:sub>
                        <m:r>
                          <a:rPr lang="en-US" sz="2400" i="1">
                            <a:solidFill>
                              <a:schemeClr val="tx1"/>
                            </a:solidFill>
                            <a:latin typeface="Cambria Math"/>
                          </a:rPr>
                          <m:t>𝑖</m:t>
                        </m:r>
                      </m:sub>
                      <m:sup>
                        <m:sSub>
                          <m:sSubPr>
                            <m:ctrlPr>
                              <a:rPr lang="zh-CN" sz="2400" i="1">
                                <a:solidFill>
                                  <a:schemeClr val="tx1"/>
                                </a:solidFill>
                                <a:latin typeface="Cambria Math" panose="02040503050406030204" pitchFamily="18" charset="0"/>
                                <a:ea typeface="Cambria Math"/>
                                <a:cs typeface="Cambria Math"/>
                              </a:rPr>
                            </m:ctrlPr>
                          </m:sSubPr>
                          <m:e>
                            <m:r>
                              <a:rPr lang="en-US" sz="2400" i="1">
                                <a:solidFill>
                                  <a:schemeClr val="tx1"/>
                                </a:solidFill>
                                <a:latin typeface="Cambria Math"/>
                              </a:rPr>
                              <m:t>𝛼</m:t>
                            </m:r>
                          </m:e>
                          <m:sub>
                            <m:r>
                              <a:rPr lang="en-US" sz="2400" i="1">
                                <a:solidFill>
                                  <a:schemeClr val="tx1"/>
                                </a:solidFill>
                                <a:latin typeface="Cambria Math"/>
                              </a:rPr>
                              <m:t>1</m:t>
                            </m:r>
                          </m:sub>
                        </m:sSub>
                      </m:sup>
                    </m:sSubSup>
                    <m:sSubSup>
                      <m:sSubSupPr>
                        <m:ctrlPr>
                          <a:rPr lang="zh-CN" sz="2400" i="1">
                            <a:solidFill>
                              <a:schemeClr val="tx1"/>
                            </a:solidFill>
                            <a:latin typeface="Cambria Math" panose="02040503050406030204" pitchFamily="18" charset="0"/>
                            <a:ea typeface="Cambria Math"/>
                            <a:cs typeface="Cambria Math"/>
                          </a:rPr>
                        </m:ctrlPr>
                      </m:sSubSupPr>
                      <m:e>
                        <m:r>
                          <a:rPr lang="en-US" sz="2400" i="1">
                            <a:solidFill>
                              <a:schemeClr val="tx1"/>
                            </a:solidFill>
                            <a:latin typeface="Cambria Math"/>
                          </a:rPr>
                          <m:t>𝐸</m:t>
                        </m:r>
                      </m:e>
                      <m:sub>
                        <m:r>
                          <a:rPr lang="en-US" sz="2400" i="1">
                            <a:solidFill>
                              <a:schemeClr val="tx1"/>
                            </a:solidFill>
                            <a:latin typeface="Cambria Math"/>
                          </a:rPr>
                          <m:t>𝑖</m:t>
                        </m:r>
                      </m:sub>
                      <m:sup>
                        <m:sSub>
                          <m:sSubPr>
                            <m:ctrlPr>
                              <a:rPr lang="zh-CN" sz="2400" i="1">
                                <a:solidFill>
                                  <a:schemeClr val="tx1"/>
                                </a:solidFill>
                                <a:latin typeface="Cambria Math" panose="02040503050406030204" pitchFamily="18" charset="0"/>
                                <a:ea typeface="Cambria Math"/>
                                <a:cs typeface="Cambria Math"/>
                              </a:rPr>
                            </m:ctrlPr>
                          </m:sSubPr>
                          <m:e>
                            <m:r>
                              <a:rPr lang="en-US" sz="2400" i="1">
                                <a:solidFill>
                                  <a:schemeClr val="tx1"/>
                                </a:solidFill>
                                <a:latin typeface="Cambria Math"/>
                              </a:rPr>
                              <m:t>𝛼</m:t>
                            </m:r>
                          </m:e>
                          <m:sub>
                            <m:r>
                              <a:rPr lang="en-US" sz="2400" i="1">
                                <a:solidFill>
                                  <a:schemeClr val="tx1"/>
                                </a:solidFill>
                                <a:latin typeface="Cambria Math"/>
                              </a:rPr>
                              <m:t>2</m:t>
                            </m:r>
                          </m:sub>
                        </m:sSub>
                      </m:sup>
                    </m:sSubSup>
                    <m:sSup>
                      <m:sSupPr>
                        <m:ctrlPr>
                          <a:rPr lang="en-US" sz="2400" b="0" i="1">
                            <a:solidFill>
                              <a:schemeClr val="tx1"/>
                            </a:solidFill>
                            <a:latin typeface="Cambria Math" panose="02040503050406030204" pitchFamily="18" charset="0"/>
                            <a:ea typeface="Cambria Math"/>
                            <a:cs typeface="Cambria Math"/>
                          </a:rPr>
                        </m:ctrlPr>
                      </m:sSupPr>
                      <m:e>
                        <m:r>
                          <a:rPr lang="en-US" sz="2400" i="1">
                            <a:solidFill>
                              <a:schemeClr val="tx1"/>
                            </a:solidFill>
                            <a:latin typeface="Cambria Math"/>
                          </a:rPr>
                          <m:t>𝑒</m:t>
                        </m:r>
                      </m:e>
                      <m:sup>
                        <m:sSub>
                          <m:sSubPr>
                            <m:ctrlPr>
                              <a:rPr lang="zh-CN" sz="2400" i="1">
                                <a:solidFill>
                                  <a:srgbClr val="FF0000"/>
                                </a:solidFill>
                                <a:latin typeface="Cambria Math" panose="02040503050406030204" pitchFamily="18" charset="0"/>
                                <a:ea typeface="Cambria Math"/>
                                <a:cs typeface="Cambria Math"/>
                              </a:rPr>
                            </m:ctrlPr>
                          </m:sSubPr>
                          <m:e>
                            <m:r>
                              <a:rPr lang="en-US" sz="2400" i="1">
                                <a:solidFill>
                                  <a:srgbClr val="FF0000"/>
                                </a:solidFill>
                                <a:latin typeface="Cambria Math"/>
                              </a:rPr>
                              <m:t>𝜀</m:t>
                            </m:r>
                          </m:e>
                          <m:sub>
                            <m:r>
                              <a:rPr lang="en-US" sz="2400" i="1">
                                <a:solidFill>
                                  <a:srgbClr val="FF0000"/>
                                </a:solidFill>
                                <a:latin typeface="Cambria Math"/>
                              </a:rPr>
                              <m:t>𝑖</m:t>
                            </m:r>
                          </m:sub>
                        </m:sSub>
                      </m:sup>
                    </m:sSup>
                    <m:r>
                      <a:rPr lang="en-US" sz="2400" b="0" i="1">
                        <a:solidFill>
                          <a:schemeClr val="tx1"/>
                        </a:solidFill>
                        <a:latin typeface="Cambria Math"/>
                      </a:rPr>
                      <m:t>, </m:t>
                    </m:r>
                    <m:r>
                      <a:rPr lang="en-US" sz="2400" i="1">
                        <a:solidFill>
                          <a:schemeClr val="tx1"/>
                        </a:solidFill>
                        <a:latin typeface="Cambria Math"/>
                      </a:rPr>
                      <m:t>𝜀</m:t>
                    </m:r>
                    <m:r>
                      <a:rPr lang="en-US" sz="2400" i="1">
                        <a:solidFill>
                          <a:schemeClr val="tx1"/>
                        </a:solidFill>
                        <a:latin typeface="Cambria Math"/>
                      </a:rPr>
                      <m:t>~</m:t>
                    </m:r>
                    <m:r>
                      <a:rPr lang="en-US" sz="2400" i="1">
                        <a:solidFill>
                          <a:schemeClr val="tx1"/>
                        </a:solidFill>
                        <a:latin typeface="Cambria Math"/>
                      </a:rPr>
                      <m:t>𝑁</m:t>
                    </m:r>
                    <m:d>
                      <m:dPr>
                        <m:ctrlPr>
                          <a:rPr lang="en-US" sz="2400" i="1">
                            <a:solidFill>
                              <a:schemeClr val="tx1"/>
                            </a:solidFill>
                            <a:latin typeface="Cambria Math" panose="02040503050406030204" pitchFamily="18" charset="0"/>
                            <a:ea typeface="Cambria Math"/>
                            <a:cs typeface="Cambria Math"/>
                          </a:rPr>
                        </m:ctrlPr>
                      </m:dPr>
                      <m:e>
                        <m:r>
                          <a:rPr lang="en-US" sz="2400" i="1">
                            <a:solidFill>
                              <a:schemeClr val="tx1"/>
                            </a:solidFill>
                            <a:latin typeface="Cambria Math"/>
                          </a:rPr>
                          <m:t>0,</m:t>
                        </m:r>
                        <m:sSubSup>
                          <m:sSubSupPr>
                            <m:ctrlPr>
                              <a:rPr lang="zh-CN" sz="2400" i="1">
                                <a:solidFill>
                                  <a:schemeClr val="tx1"/>
                                </a:solidFill>
                                <a:latin typeface="Cambria Math" panose="02040503050406030204" pitchFamily="18" charset="0"/>
                                <a:ea typeface="Cambria Math"/>
                                <a:cs typeface="Cambria Math"/>
                              </a:rPr>
                            </m:ctrlPr>
                          </m:sSubSupPr>
                          <m:e>
                            <m:r>
                              <a:rPr lang="en-US" sz="2400" i="1">
                                <a:solidFill>
                                  <a:schemeClr val="tx1"/>
                                </a:solidFill>
                                <a:latin typeface="Cambria Math"/>
                              </a:rPr>
                              <m:t>𝜎</m:t>
                            </m:r>
                          </m:e>
                          <m:sub>
                            <m:r>
                              <a:rPr lang="en-US" sz="2400" i="1">
                                <a:solidFill>
                                  <a:schemeClr val="tx1"/>
                                </a:solidFill>
                                <a:latin typeface="Cambria Math"/>
                              </a:rPr>
                              <m:t>𝜀</m:t>
                            </m:r>
                          </m:sub>
                          <m:sup>
                            <m:r>
                              <a:rPr lang="en-US" sz="2400" i="1">
                                <a:solidFill>
                                  <a:schemeClr val="tx1"/>
                                </a:solidFill>
                                <a:latin typeface="Cambria Math"/>
                              </a:rPr>
                              <m:t>2</m:t>
                            </m:r>
                          </m:sup>
                        </m:sSubSup>
                      </m:e>
                    </m:d>
                  </m:oMath>
                </a14:m>
                <a:r>
                  <a:rPr lang="en-US" sz="2400" dirty="0">
                    <a:solidFill>
                      <a:schemeClr val="tx1"/>
                    </a:solidFill>
                    <a:latin typeface="Times New Roman"/>
                    <a:cs typeface="Times New Roman"/>
                  </a:rPr>
                  <a:t>.</a:t>
                </a:r>
                <a:endParaRPr dirty="0"/>
              </a:p>
              <a:p>
                <a:pPr>
                  <a:lnSpc>
                    <a:spcPct val="150000"/>
                  </a:lnSpc>
                  <a:defRPr/>
                </a:pPr>
                <a14:m>
                  <m:oMath xmlns:m="http://schemas.openxmlformats.org/officeDocument/2006/math">
                    <m:sSub>
                      <m:sSubPr>
                        <m:ctrlPr>
                          <a:rPr lang="zh-CN" sz="2400" i="1" smtClean="0">
                            <a:solidFill>
                              <a:srgbClr val="FF0000"/>
                            </a:solidFill>
                            <a:latin typeface="Cambria Math" panose="02040503050406030204" pitchFamily="18" charset="0"/>
                            <a:ea typeface="Cambria Math"/>
                            <a:cs typeface="Cambria Math"/>
                          </a:rPr>
                        </m:ctrlPr>
                      </m:sSubPr>
                      <m:e>
                        <m:r>
                          <a:rPr lang="en-US" sz="2400" i="1">
                            <a:solidFill>
                              <a:srgbClr val="FF0000"/>
                            </a:solidFill>
                            <a:latin typeface="Cambria Math"/>
                          </a:rPr>
                          <m:t>𝑆</m:t>
                        </m:r>
                      </m:e>
                      <m:sub>
                        <m:r>
                          <a:rPr lang="en-US" sz="2400" i="1">
                            <a:solidFill>
                              <a:srgbClr val="FF0000"/>
                            </a:solidFill>
                            <a:latin typeface="Cambria Math"/>
                          </a:rPr>
                          <m:t>𝑖</m:t>
                        </m:r>
                      </m:sub>
                    </m:sSub>
                  </m:oMath>
                </a14:m>
                <a:r>
                  <a:rPr lang="en-US" sz="2400" dirty="0">
                    <a:solidFill>
                      <a:srgbClr val="FF0000"/>
                    </a:solidFill>
                    <a:latin typeface="Times New Roman"/>
                    <a:cs typeface="Times New Roman"/>
                  </a:rPr>
                  <a:t> </a:t>
                </a:r>
                <a:r>
                  <a:rPr lang="en-US" sz="2400" dirty="0">
                    <a:solidFill>
                      <a:schemeClr val="tx1"/>
                    </a:solidFill>
                    <a:latin typeface="Times New Roman"/>
                    <a:cs typeface="Times New Roman"/>
                  </a:rPr>
                  <a:t>is the college entrance exam (</a:t>
                </a:r>
                <a:r>
                  <a:rPr lang="en-US" sz="2400" dirty="0" err="1">
                    <a:solidFill>
                      <a:schemeClr val="tx1"/>
                    </a:solidFill>
                    <a:latin typeface="Times New Roman"/>
                    <a:cs typeface="Times New Roman"/>
                  </a:rPr>
                  <a:t>Gaokao</a:t>
                </a:r>
                <a:r>
                  <a:rPr lang="en-US" sz="2400" dirty="0">
                    <a:solidFill>
                      <a:schemeClr val="tx1"/>
                    </a:solidFill>
                    <a:latin typeface="Times New Roman"/>
                    <a:cs typeface="Times New Roman"/>
                  </a:rPr>
                  <a:t>) scores whereas </a:t>
                </a:r>
                <a14:m>
                  <m:oMath xmlns:m="http://schemas.openxmlformats.org/officeDocument/2006/math">
                    <m:r>
                      <a:rPr lang="en-US" sz="2400" i="1">
                        <a:solidFill>
                          <a:schemeClr val="tx1"/>
                        </a:solidFill>
                        <a:latin typeface="Cambria Math"/>
                      </a:rPr>
                      <m:t>𝜀</m:t>
                    </m:r>
                  </m:oMath>
                </a14:m>
                <a:r>
                  <a:rPr lang="en-US" sz="2400" dirty="0">
                    <a:latin typeface="Times New Roman"/>
                    <a:cs typeface="Times New Roman"/>
                  </a:rPr>
                  <a:t> be a disturbance imposed on student true human capital level (</a:t>
                </a:r>
                <a14:m>
                  <m:oMath xmlns:m="http://schemas.openxmlformats.org/officeDocument/2006/math">
                    <m:sSub>
                      <m:sSubPr>
                        <m:ctrlPr>
                          <a:rPr lang="en-US" sz="2400" i="1" smtClean="0">
                            <a:solidFill>
                              <a:srgbClr val="FF0000"/>
                            </a:solidFill>
                            <a:latin typeface="Cambria Math" panose="02040503050406030204" pitchFamily="18" charset="0"/>
                            <a:ea typeface="Cambria Math"/>
                            <a:cs typeface="Times New Roman"/>
                          </a:rPr>
                        </m:ctrlPr>
                      </m:sSubPr>
                      <m:e>
                        <m:r>
                          <a:rPr lang="en-US" sz="2400" b="0" i="1">
                            <a:solidFill>
                              <a:srgbClr val="FF0000"/>
                            </a:solidFill>
                            <a:latin typeface="Cambria Math"/>
                            <a:cs typeface="Times New Roman"/>
                          </a:rPr>
                          <m:t>𝐿</m:t>
                        </m:r>
                      </m:e>
                      <m:sub>
                        <m:r>
                          <a:rPr lang="en-US" sz="2400" b="0" i="1">
                            <a:solidFill>
                              <a:srgbClr val="FF0000"/>
                            </a:solidFill>
                            <a:latin typeface="Cambria Math"/>
                            <a:cs typeface="Times New Roman"/>
                          </a:rPr>
                          <m:t>𝑖</m:t>
                        </m:r>
                      </m:sub>
                    </m:sSub>
                  </m:oMath>
                </a14:m>
                <a:r>
                  <a:rPr lang="en-US" sz="2400" dirty="0">
                    <a:latin typeface="Times New Roman"/>
                    <a:cs typeface="Times New Roman"/>
                  </a:rPr>
                  <a:t>).</a:t>
                </a:r>
                <a:endParaRPr lang="en-US" sz="2400" dirty="0">
                  <a:solidFill>
                    <a:schemeClr val="tx1"/>
                  </a:solidFill>
                  <a:latin typeface="Times New Roman"/>
                  <a:cs typeface="Times New Roman"/>
                </a:endParaRPr>
              </a:p>
              <a:p>
                <a:pPr marL="285750" indent="-285750">
                  <a:lnSpc>
                    <a:spcPct val="150000"/>
                  </a:lnSpc>
                  <a:defRPr/>
                </a:pPr>
                <a:r>
                  <a:rPr lang="en-US" sz="2400" dirty="0">
                    <a:latin typeface="Times New Roman"/>
                    <a:cs typeface="Times New Roman"/>
                  </a:rPr>
                  <a:t>The utility maximization problem becomes: </a:t>
                </a:r>
                <a:endParaRPr dirty="0"/>
              </a:p>
              <a:p>
                <a:pPr marL="0" indent="0" algn="ctr">
                  <a:lnSpc>
                    <a:spcPct val="150000"/>
                  </a:lnSpc>
                  <a:buNone/>
                  <a:defRPr/>
                </a:pPr>
                <a14:m>
                  <m:oMath xmlns:m="http://schemas.openxmlformats.org/officeDocument/2006/math">
                    <m:func>
                      <m:funcPr>
                        <m:ctrlPr>
                          <a:rPr lang="zh-CN" sz="2400" i="1">
                            <a:solidFill>
                              <a:schemeClr val="tx1"/>
                            </a:solidFill>
                            <a:latin typeface="Cambria Math" panose="02040503050406030204" pitchFamily="18" charset="0"/>
                            <a:ea typeface="Cambria Math"/>
                            <a:cs typeface="Cambria Math"/>
                          </a:rPr>
                        </m:ctrlPr>
                      </m:funcPr>
                      <m:fName>
                        <m:r>
                          <a:rPr lang="en-US" sz="2400" i="1">
                            <a:solidFill>
                              <a:schemeClr val="tx1"/>
                            </a:solidFill>
                            <a:latin typeface="Cambria Math"/>
                          </a:rPr>
                          <m:t>𝑚𝑎𝑥</m:t>
                        </m:r>
                        <m:r>
                          <a:rPr lang="en-US" sz="2400" i="1">
                            <a:solidFill>
                              <a:schemeClr val="tx1"/>
                            </a:solidFill>
                            <a:latin typeface="Cambria Math"/>
                          </a:rPr>
                          <m:t> </m:t>
                        </m:r>
                        <m:r>
                          <a:rPr lang="en-US" sz="2400" i="1">
                            <a:solidFill>
                              <a:schemeClr val="tx1"/>
                            </a:solidFill>
                            <a:latin typeface="Cambria Math"/>
                          </a:rPr>
                          <m:t>𝑈</m:t>
                        </m:r>
                        <m:r>
                          <a:rPr lang="en-US" sz="2400" i="1">
                            <a:solidFill>
                              <a:schemeClr val="tx1"/>
                            </a:solidFill>
                            <a:latin typeface="Cambria Math"/>
                          </a:rPr>
                          <m:t>=</m:t>
                        </m:r>
                      </m:fName>
                      <m:e>
                        <m:sSub>
                          <m:sSubPr>
                            <m:ctrlPr>
                              <a:rPr lang="zh-CN" sz="2400" i="1">
                                <a:solidFill>
                                  <a:schemeClr val="tx1"/>
                                </a:solidFill>
                                <a:latin typeface="Cambria Math" panose="02040503050406030204" pitchFamily="18" charset="0"/>
                                <a:ea typeface="Cambria Math"/>
                                <a:cs typeface="Cambria Math"/>
                              </a:rPr>
                            </m:ctrlPr>
                          </m:sSubPr>
                          <m:e>
                            <m:r>
                              <a:rPr lang="en-US" sz="2400" i="1">
                                <a:solidFill>
                                  <a:schemeClr val="tx1"/>
                                </a:solidFill>
                                <a:latin typeface="Cambria Math"/>
                              </a:rPr>
                              <m:t>𝔼</m:t>
                            </m:r>
                          </m:e>
                          <m:sub>
                            <m:r>
                              <a:rPr lang="en-US" sz="2400" i="1">
                                <a:solidFill>
                                  <a:schemeClr val="tx1"/>
                                </a:solidFill>
                                <a:latin typeface="Cambria Math"/>
                              </a:rPr>
                              <m:t>𝜀</m:t>
                            </m:r>
                          </m:sub>
                        </m:sSub>
                        <m:d>
                          <m:dPr>
                            <m:begChr m:val="{"/>
                            <m:endChr m:val="}"/>
                            <m:ctrlPr>
                              <a:rPr lang="zh-CN" sz="2400" i="1">
                                <a:solidFill>
                                  <a:schemeClr val="tx1"/>
                                </a:solidFill>
                                <a:latin typeface="Cambria Math" panose="02040503050406030204" pitchFamily="18" charset="0"/>
                                <a:ea typeface="Cambria Math"/>
                                <a:cs typeface="Cambria Math"/>
                              </a:rPr>
                            </m:ctrlPr>
                          </m:dPr>
                          <m:e>
                            <m:sSub>
                              <m:sSubPr>
                                <m:ctrlPr>
                                  <a:rPr lang="zh-CN" sz="2400" i="1">
                                    <a:solidFill>
                                      <a:schemeClr val="tx1"/>
                                    </a:solidFill>
                                    <a:latin typeface="Cambria Math" panose="02040503050406030204" pitchFamily="18" charset="0"/>
                                    <a:ea typeface="Cambria Math"/>
                                    <a:cs typeface="Cambria Math"/>
                                  </a:rPr>
                                </m:ctrlPr>
                              </m:sSubPr>
                              <m:e>
                                <m:r>
                                  <a:rPr lang="en-US" sz="2400" i="1">
                                    <a:solidFill>
                                      <a:schemeClr val="tx1"/>
                                    </a:solidFill>
                                    <a:latin typeface="Cambria Math"/>
                                  </a:rPr>
                                  <m:t>𝛼</m:t>
                                </m:r>
                              </m:e>
                              <m:sub>
                                <m:r>
                                  <a:rPr lang="en-US" sz="2400" i="1">
                                    <a:solidFill>
                                      <a:schemeClr val="tx1"/>
                                    </a:solidFill>
                                    <a:latin typeface="Cambria Math"/>
                                  </a:rPr>
                                  <m:t>𝑤</m:t>
                                </m:r>
                              </m:sub>
                            </m:sSub>
                            <m:sSup>
                              <m:sSupPr>
                                <m:ctrlPr>
                                  <a:rPr lang="en-US" sz="2400" i="1">
                                    <a:solidFill>
                                      <a:schemeClr val="tx1"/>
                                    </a:solidFill>
                                    <a:latin typeface="Cambria Math" panose="02040503050406030204" pitchFamily="18" charset="0"/>
                                    <a:ea typeface="微软雅黑"/>
                                    <a:cs typeface="Cambria Math"/>
                                  </a:rPr>
                                </m:ctrlPr>
                              </m:sSupPr>
                              <m:e>
                                <m:sSub>
                                  <m:sSubPr>
                                    <m:ctrlPr>
                                      <a:rPr lang="zh-CN" sz="2400" i="1">
                                        <a:solidFill>
                                          <a:schemeClr val="tx1"/>
                                        </a:solidFill>
                                        <a:latin typeface="Cambria Math" panose="02040503050406030204" pitchFamily="18" charset="0"/>
                                        <a:ea typeface="微软雅黑"/>
                                        <a:cs typeface="Cambria Math"/>
                                      </a:rPr>
                                    </m:ctrlPr>
                                  </m:sSubPr>
                                  <m:e>
                                    <m:r>
                                      <a:rPr lang="en-US" sz="2400" i="1">
                                        <a:solidFill>
                                          <a:schemeClr val="tx1"/>
                                        </a:solidFill>
                                        <a:latin typeface="Cambria Math"/>
                                        <a:ea typeface="微软雅黑"/>
                                      </a:rPr>
                                      <m:t>𝑃</m:t>
                                    </m:r>
                                  </m:e>
                                  <m:sub>
                                    <m:r>
                                      <a:rPr lang="en-US" sz="2400" i="1">
                                        <a:solidFill>
                                          <a:schemeClr val="tx1"/>
                                        </a:solidFill>
                                        <a:latin typeface="Cambria Math"/>
                                        <a:ea typeface="微软雅黑"/>
                                      </a:rPr>
                                      <m:t>𝑖</m:t>
                                    </m:r>
                                  </m:sub>
                                </m:sSub>
                                <m:r>
                                  <a:rPr lang="en-US" sz="2400" i="1">
                                    <a:solidFill>
                                      <a:schemeClr val="tx1"/>
                                    </a:solidFill>
                                    <a:latin typeface="Cambria Math"/>
                                    <a:ea typeface="微软雅黑"/>
                                  </a:rPr>
                                  <m:t>(</m:t>
                                </m:r>
                                <m:sSub>
                                  <m:sSubPr>
                                    <m:ctrlPr>
                                      <a:rPr lang="en-US" sz="2400" i="1">
                                        <a:solidFill>
                                          <a:schemeClr val="tx1"/>
                                        </a:solidFill>
                                        <a:latin typeface="Cambria Math" panose="02040503050406030204" pitchFamily="18" charset="0"/>
                                        <a:ea typeface="微软雅黑"/>
                                        <a:cs typeface="Cambria Math"/>
                                      </a:rPr>
                                    </m:ctrlPr>
                                  </m:sSubPr>
                                  <m:e>
                                    <m:r>
                                      <a:rPr lang="en-US" sz="2400" i="1">
                                        <a:solidFill>
                                          <a:schemeClr val="tx1"/>
                                        </a:solidFill>
                                        <a:latin typeface="Cambria Math"/>
                                        <a:ea typeface="微软雅黑"/>
                                        <a:cs typeface="Cambria Math"/>
                                      </a:rPr>
                                      <m:t>𝑆</m:t>
                                    </m:r>
                                  </m:e>
                                  <m:sub>
                                    <m:r>
                                      <a:rPr lang="en-US" sz="2400" i="1">
                                        <a:solidFill>
                                          <a:schemeClr val="tx1"/>
                                        </a:solidFill>
                                        <a:latin typeface="Cambria Math"/>
                                        <a:ea typeface="微软雅黑"/>
                                        <a:cs typeface="Cambria Math"/>
                                      </a:rPr>
                                      <m:t>𝑖</m:t>
                                    </m:r>
                                  </m:sub>
                                </m:sSub>
                                <m:r>
                                  <a:rPr lang="en-US" sz="2400" i="1">
                                    <a:solidFill>
                                      <a:schemeClr val="tx1"/>
                                    </a:solidFill>
                                    <a:latin typeface="Cambria Math"/>
                                    <a:ea typeface="微软雅黑"/>
                                  </a:rPr>
                                  <m:t>)</m:t>
                                </m:r>
                              </m:e>
                              <m:sup>
                                <m:sSub>
                                  <m:sSubPr>
                                    <m:ctrlPr>
                                      <a:rPr lang="zh-CN" sz="2400" i="1">
                                        <a:solidFill>
                                          <a:schemeClr val="tx1"/>
                                        </a:solidFill>
                                        <a:latin typeface="Cambria Math" panose="02040503050406030204" pitchFamily="18" charset="0"/>
                                        <a:ea typeface="微软雅黑"/>
                                        <a:cs typeface="Cambria Math"/>
                                      </a:rPr>
                                    </m:ctrlPr>
                                  </m:sSubPr>
                                  <m:e>
                                    <m:r>
                                      <a:rPr lang="en-US" sz="2400" i="1">
                                        <a:solidFill>
                                          <a:schemeClr val="tx1"/>
                                        </a:solidFill>
                                        <a:latin typeface="Cambria Math"/>
                                        <a:ea typeface="微软雅黑"/>
                                      </a:rPr>
                                      <m:t>𝛼</m:t>
                                    </m:r>
                                  </m:e>
                                  <m:sub>
                                    <m:r>
                                      <a:rPr lang="en-US" sz="2400" i="1">
                                        <a:solidFill>
                                          <a:schemeClr val="tx1"/>
                                        </a:solidFill>
                                        <a:latin typeface="Cambria Math"/>
                                        <a:ea typeface="微软雅黑"/>
                                      </a:rPr>
                                      <m:t>𝑃</m:t>
                                    </m:r>
                                  </m:sub>
                                </m:sSub>
                              </m:sup>
                            </m:sSup>
                            <m:sSup>
                              <m:sSupPr>
                                <m:ctrlPr>
                                  <a:rPr lang="zh-CN" sz="2400" i="1">
                                    <a:solidFill>
                                      <a:schemeClr val="tx1"/>
                                    </a:solidFill>
                                    <a:latin typeface="Cambria Math" panose="02040503050406030204" pitchFamily="18" charset="0"/>
                                    <a:ea typeface="Cambria Math"/>
                                    <a:cs typeface="Cambria Math"/>
                                  </a:rPr>
                                </m:ctrlPr>
                              </m:sSupPr>
                              <m:e>
                                <m:sSub>
                                  <m:sSubPr>
                                    <m:ctrlPr>
                                      <a:rPr lang="zh-CN" sz="2400" i="1">
                                        <a:solidFill>
                                          <a:schemeClr val="tx1"/>
                                        </a:solidFill>
                                        <a:latin typeface="Cambria Math" panose="02040503050406030204" pitchFamily="18" charset="0"/>
                                        <a:ea typeface="Cambria Math"/>
                                        <a:cs typeface="Cambria Math"/>
                                      </a:rPr>
                                    </m:ctrlPr>
                                  </m:sSubPr>
                                  <m:e>
                                    <m:r>
                                      <a:rPr lang="en-US" sz="2400" b="0" i="1">
                                        <a:solidFill>
                                          <a:schemeClr val="tx1"/>
                                        </a:solidFill>
                                        <a:latin typeface="Cambria Math"/>
                                      </a:rPr>
                                      <m:t>𝐿</m:t>
                                    </m:r>
                                  </m:e>
                                  <m:sub>
                                    <m:r>
                                      <a:rPr lang="en-US" sz="2400" i="1">
                                        <a:solidFill>
                                          <a:schemeClr val="tx1"/>
                                        </a:solidFill>
                                        <a:latin typeface="Cambria Math"/>
                                      </a:rPr>
                                      <m:t>𝑖</m:t>
                                    </m:r>
                                  </m:sub>
                                </m:sSub>
                              </m:e>
                              <m:sup>
                                <m:sSub>
                                  <m:sSubPr>
                                    <m:ctrlPr>
                                      <a:rPr lang="zh-CN" sz="2400" i="1">
                                        <a:solidFill>
                                          <a:schemeClr val="tx1"/>
                                        </a:solidFill>
                                        <a:latin typeface="Cambria Math" panose="02040503050406030204" pitchFamily="18" charset="0"/>
                                        <a:ea typeface="Cambria Math"/>
                                        <a:cs typeface="Cambria Math"/>
                                      </a:rPr>
                                    </m:ctrlPr>
                                  </m:sSubPr>
                                  <m:e>
                                    <m:r>
                                      <a:rPr lang="en-US" sz="2400" i="1">
                                        <a:solidFill>
                                          <a:schemeClr val="tx1"/>
                                        </a:solidFill>
                                        <a:latin typeface="Cambria Math"/>
                                      </a:rPr>
                                      <m:t>𝛼</m:t>
                                    </m:r>
                                  </m:e>
                                  <m:sub>
                                    <m:r>
                                      <a:rPr lang="en-US" sz="2400" i="1">
                                        <a:solidFill>
                                          <a:schemeClr val="tx1"/>
                                        </a:solidFill>
                                        <a:latin typeface="Cambria Math"/>
                                      </a:rPr>
                                      <m:t>𝐿</m:t>
                                    </m:r>
                                  </m:sub>
                                </m:sSub>
                              </m:sup>
                            </m:sSup>
                            <m:r>
                              <a:rPr lang="en-US" sz="2400" i="1">
                                <a:solidFill>
                                  <a:schemeClr val="tx1"/>
                                </a:solidFill>
                                <a:latin typeface="Cambria Math"/>
                              </a:rPr>
                              <m:t>−</m:t>
                            </m:r>
                            <m:f>
                              <m:fPr>
                                <m:ctrlPr>
                                  <a:rPr lang="zh-CN" sz="2400" i="1">
                                    <a:solidFill>
                                      <a:schemeClr val="tx1"/>
                                    </a:solidFill>
                                    <a:latin typeface="Cambria Math" panose="02040503050406030204" pitchFamily="18" charset="0"/>
                                    <a:ea typeface="Cambria Math"/>
                                    <a:cs typeface="Cambria Math"/>
                                  </a:rPr>
                                </m:ctrlPr>
                              </m:fPr>
                              <m:num>
                                <m:sSubSup>
                                  <m:sSubSupPr>
                                    <m:ctrlPr>
                                      <a:rPr lang="zh-CN" sz="2400" i="1">
                                        <a:solidFill>
                                          <a:schemeClr val="tx1"/>
                                        </a:solidFill>
                                        <a:latin typeface="Cambria Math" panose="02040503050406030204" pitchFamily="18" charset="0"/>
                                        <a:ea typeface="Cambria Math"/>
                                        <a:cs typeface="Cambria Math"/>
                                      </a:rPr>
                                    </m:ctrlPr>
                                  </m:sSubSupPr>
                                  <m:e>
                                    <m:r>
                                      <a:rPr lang="en-US" sz="2400" i="1">
                                        <a:solidFill>
                                          <a:schemeClr val="tx1"/>
                                        </a:solidFill>
                                        <a:latin typeface="Cambria Math"/>
                                      </a:rPr>
                                      <m:t>𝐸</m:t>
                                    </m:r>
                                  </m:e>
                                  <m:sub>
                                    <m:r>
                                      <a:rPr lang="en-US" sz="2400" i="1">
                                        <a:solidFill>
                                          <a:schemeClr val="tx1"/>
                                        </a:solidFill>
                                        <a:latin typeface="Cambria Math"/>
                                      </a:rPr>
                                      <m:t>𝑖</m:t>
                                    </m:r>
                                  </m:sub>
                                  <m:sup>
                                    <m:r>
                                      <a:rPr lang="en-US" sz="2400" i="1">
                                        <a:solidFill>
                                          <a:schemeClr val="tx1"/>
                                        </a:solidFill>
                                        <a:latin typeface="Cambria Math"/>
                                      </a:rPr>
                                      <m:t>𝜇</m:t>
                                    </m:r>
                                  </m:sup>
                                </m:sSubSup>
                              </m:num>
                              <m:den>
                                <m:sSub>
                                  <m:sSubPr>
                                    <m:ctrlPr>
                                      <a:rPr lang="zh-CN" sz="2400" i="1">
                                        <a:solidFill>
                                          <a:schemeClr val="tx1"/>
                                        </a:solidFill>
                                        <a:latin typeface="Cambria Math" panose="02040503050406030204" pitchFamily="18" charset="0"/>
                                        <a:ea typeface="Cambria Math"/>
                                        <a:cs typeface="Cambria Math"/>
                                      </a:rPr>
                                    </m:ctrlPr>
                                  </m:sSubPr>
                                  <m:e>
                                    <m:r>
                                      <a:rPr lang="en-US" sz="2400" i="1">
                                        <a:solidFill>
                                          <a:schemeClr val="tx1"/>
                                        </a:solidFill>
                                        <a:latin typeface="Cambria Math"/>
                                      </a:rPr>
                                      <m:t>𝐴</m:t>
                                    </m:r>
                                  </m:e>
                                  <m:sub>
                                    <m:r>
                                      <a:rPr lang="en-US" sz="2400" i="1">
                                        <a:solidFill>
                                          <a:schemeClr val="tx1"/>
                                        </a:solidFill>
                                        <a:latin typeface="Cambria Math"/>
                                      </a:rPr>
                                      <m:t>𝑖</m:t>
                                    </m:r>
                                  </m:sub>
                                </m:sSub>
                              </m:den>
                            </m:f>
                          </m:e>
                        </m:d>
                      </m:e>
                    </m:func>
                  </m:oMath>
                </a14:m>
                <a:r>
                  <a:rPr lang="en-US" sz="2400" dirty="0">
                    <a:solidFill>
                      <a:schemeClr val="tx1"/>
                    </a:solidFill>
                    <a:latin typeface="Times New Roman"/>
                    <a:cs typeface="Times New Roman"/>
                  </a:rPr>
                  <a:t>.</a:t>
                </a:r>
                <a:endParaRPr lang="zh-CN" sz="2400" dirty="0">
                  <a:latin typeface="Times New Roman"/>
                  <a:cs typeface="Times New Roman"/>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bwMode="auto">
              <a:xfrm>
                <a:off x="838200" y="1825624"/>
                <a:ext cx="10515600" cy="4530725"/>
              </a:xfrm>
              <a:blipFill>
                <a:blip r:embed="rId2"/>
                <a:stretch>
                  <a:fillRect l="-81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19</a:t>
            </a:fld>
            <a:endParaRPr 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p:nvPr>
        </p:nvSpPr>
        <p:spPr bwMode="auto"/>
        <p:txBody>
          <a:bodyPr/>
          <a:lstStyle/>
          <a:p>
            <a:pPr>
              <a:defRPr/>
            </a:pPr>
            <a:r>
              <a:rPr lang="en-US">
                <a:latin typeface="Times New Roman"/>
                <a:cs typeface="Times New Roman"/>
              </a:rPr>
              <a:t>Introduction</a:t>
            </a:r>
            <a:endParaRPr lang="zh-CN">
              <a:latin typeface="Times New Roman"/>
              <a:cs typeface="Times New Roman"/>
            </a:endParaRPr>
          </a:p>
        </p:txBody>
      </p:sp>
      <p:sp>
        <p:nvSpPr>
          <p:cNvPr id="6" name="文本占位符 5"/>
          <p:cNvSpPr>
            <a:spLocks noGrp="1"/>
          </p:cNvSpPr>
          <p:nvPr>
            <p:ph type="body" idx="1"/>
          </p:nvPr>
        </p:nvSpPr>
        <p:spPr bwMode="auto"/>
        <p:txBody>
          <a:bodyPr/>
          <a:lstStyle/>
          <a:p>
            <a:pPr>
              <a:defRPr/>
            </a:pPr>
            <a:r>
              <a:rPr lang="en-US">
                <a:latin typeface="Times New Roman"/>
                <a:cs typeface="Times New Roman"/>
              </a:rPr>
              <a:t>Part 1</a:t>
            </a:r>
            <a:endParaRPr lang="zh-CN">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2</a:t>
            </a:fld>
            <a:endParaRPr 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normAutofit/>
          </a:bodyPr>
          <a:lstStyle/>
          <a:p>
            <a:pPr>
              <a:defRPr/>
            </a:pPr>
            <a:r>
              <a:rPr lang="en-US" altLang="zh-CN" dirty="0">
                <a:latin typeface="Times New Roman"/>
                <a:cs typeface="Times New Roman"/>
              </a:rPr>
              <a:t>The Model: </a:t>
            </a:r>
            <a:r>
              <a:rPr lang="en-US" dirty="0">
                <a:latin typeface="Times New Roman"/>
                <a:cs typeface="Times New Roman"/>
              </a:rPr>
              <a:t>Competitive Equilibrium with Random Perturbation</a:t>
            </a:r>
            <a:endParaRPr lang="zh-CN"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bwMode="auto">
              <a:xfrm>
                <a:off x="1349618" y="2303584"/>
                <a:ext cx="8789377" cy="3600817"/>
              </a:xfrm>
            </p:spPr>
            <p:txBody>
              <a:bodyPr>
                <a:normAutofit lnSpcReduction="10000"/>
              </a:bodyPr>
              <a:lstStyle/>
              <a:p>
                <a:pPr marL="0" indent="0" algn="just">
                  <a:lnSpc>
                    <a:spcPct val="100000"/>
                  </a:lnSpc>
                  <a:spcAft>
                    <a:spcPts val="600"/>
                  </a:spcAft>
                  <a:buNone/>
                  <a:defRPr/>
                </a:pPr>
                <a:r>
                  <a:rPr lang="en-US" dirty="0">
                    <a:latin typeface="Times New Roman"/>
                    <a:ea typeface="等线"/>
                    <a:cs typeface="Times New Roman"/>
                  </a:rPr>
                  <a:t>The </a:t>
                </a:r>
                <a:r>
                  <a:rPr lang="en-US" i="1" dirty="0">
                    <a:latin typeface="Times New Roman"/>
                    <a:ea typeface="等线"/>
                    <a:cs typeface="Times New Roman"/>
                  </a:rPr>
                  <a:t>competitive</a:t>
                </a:r>
                <a:r>
                  <a:rPr lang="en-US" dirty="0">
                    <a:latin typeface="Times New Roman"/>
                    <a:ea typeface="等线"/>
                    <a:cs typeface="Times New Roman"/>
                  </a:rPr>
                  <a:t> </a:t>
                </a:r>
                <a:r>
                  <a:rPr lang="en-US" i="1" dirty="0">
                    <a:latin typeface="Times New Roman"/>
                    <a:ea typeface="等线"/>
                    <a:cs typeface="Times New Roman"/>
                  </a:rPr>
                  <a:t>equilibrium cutoff</a:t>
                </a:r>
                <a14:m>
                  <m:oMath xmlns:m="http://schemas.openxmlformats.org/officeDocument/2006/math">
                    <m:r>
                      <a:rPr lang="en-US" i="1">
                        <a:latin typeface="Cambria Math"/>
                        <a:ea typeface="等线"/>
                        <a:cs typeface="Times New Roman"/>
                      </a:rPr>
                      <m:t> </m:t>
                    </m:r>
                    <m:d>
                      <m:dPr>
                        <m:ctrlPr>
                          <a:rPr lang="zh-CN" i="1">
                            <a:latin typeface="Cambria Math" panose="02040503050406030204" pitchFamily="18" charset="0"/>
                            <a:ea typeface="Cambria Math"/>
                            <a:cs typeface="Times New Roman"/>
                          </a:rPr>
                        </m:ctrlPr>
                      </m:dPr>
                      <m:e>
                        <m:sSup>
                          <m:sSupPr>
                            <m:ctrlPr>
                              <a:rPr lang="zh-CN" i="1">
                                <a:latin typeface="Cambria Math" panose="02040503050406030204" pitchFamily="18" charset="0"/>
                                <a:ea typeface="Cambria Math"/>
                                <a:cs typeface="Times New Roman"/>
                              </a:rPr>
                            </m:ctrlPr>
                          </m:sSupPr>
                          <m:e>
                            <m:acc>
                              <m:accPr>
                                <m:chr m:val="̅"/>
                                <m:ctrlPr>
                                  <a:rPr lang="zh-CN" i="1">
                                    <a:latin typeface="Cambria Math" panose="02040503050406030204" pitchFamily="18" charset="0"/>
                                    <a:ea typeface="Cambria Math"/>
                                    <a:cs typeface="Times New Roman"/>
                                  </a:rPr>
                                </m:ctrlPr>
                              </m:accPr>
                              <m:e>
                                <m:r>
                                  <a:rPr lang="en-US" i="1">
                                    <a:latin typeface="Cambria Math"/>
                                    <a:ea typeface="等线"/>
                                    <a:cs typeface="Times New Roman"/>
                                  </a:rPr>
                                  <m:t>𝑆</m:t>
                                </m:r>
                              </m:e>
                            </m:acc>
                          </m:e>
                          <m:sup>
                            <m:r>
                              <a:rPr lang="en-US" i="1">
                                <a:latin typeface="Cambria Math"/>
                                <a:ea typeface="等线"/>
                                <a:cs typeface="Times New Roman"/>
                              </a:rPr>
                              <m:t>∗</m:t>
                            </m:r>
                          </m:sup>
                        </m:sSup>
                      </m:e>
                    </m:d>
                    <m:r>
                      <a:rPr lang="en-US" i="1">
                        <a:latin typeface="Cambria Math"/>
                        <a:ea typeface="等线"/>
                        <a:cs typeface="Times New Roman"/>
                      </a:rPr>
                      <m:t> </m:t>
                    </m:r>
                  </m:oMath>
                </a14:m>
                <a:r>
                  <a:rPr lang="en-US" i="1" dirty="0">
                    <a:solidFill>
                      <a:srgbClr val="FF0000"/>
                    </a:solidFill>
                    <a:latin typeface="Times New Roman"/>
                    <a:ea typeface="等线"/>
                    <a:cs typeface="Times New Roman"/>
                  </a:rPr>
                  <a:t>under random perturbations</a:t>
                </a:r>
                <a:r>
                  <a:rPr lang="en-US" dirty="0">
                    <a:latin typeface="Times New Roman"/>
                    <a:ea typeface="等线"/>
                    <a:cs typeface="Times New Roman"/>
                  </a:rPr>
                  <a:t> is solved recursively such that: </a:t>
                </a:r>
              </a:p>
              <a:p>
                <a:pPr marL="285750" indent="-285750" algn="just">
                  <a:lnSpc>
                    <a:spcPct val="100000"/>
                  </a:lnSpc>
                  <a:spcAft>
                    <a:spcPts val="600"/>
                  </a:spcAft>
                  <a:defRPr/>
                </a:pPr>
                <a:r>
                  <a:rPr lang="en-US" dirty="0">
                    <a:latin typeface="Times New Roman"/>
                    <a:ea typeface="等线"/>
                    <a:cs typeface="Times New Roman"/>
                  </a:rPr>
                  <a:t>when all the students take </a:t>
                </a:r>
                <a14:m>
                  <m:oMath xmlns:m="http://schemas.openxmlformats.org/officeDocument/2006/math">
                    <m:sSup>
                      <m:sSupPr>
                        <m:ctrlPr>
                          <a:rPr lang="zh-CN" i="1">
                            <a:latin typeface="Cambria Math" panose="02040503050406030204" pitchFamily="18" charset="0"/>
                            <a:ea typeface="Cambria Math"/>
                            <a:cs typeface="Times New Roman"/>
                          </a:rPr>
                        </m:ctrlPr>
                      </m:sSupPr>
                      <m:e>
                        <m:acc>
                          <m:accPr>
                            <m:chr m:val="̅"/>
                            <m:ctrlPr>
                              <a:rPr lang="zh-CN" i="1">
                                <a:latin typeface="Cambria Math" panose="02040503050406030204" pitchFamily="18" charset="0"/>
                                <a:ea typeface="Cambria Math"/>
                                <a:cs typeface="Times New Roman"/>
                              </a:rPr>
                            </m:ctrlPr>
                          </m:accPr>
                          <m:e>
                            <m:r>
                              <a:rPr lang="en-US" i="1">
                                <a:latin typeface="Cambria Math"/>
                                <a:cs typeface="Times New Roman"/>
                              </a:rPr>
                              <m:t>𝑆</m:t>
                            </m:r>
                          </m:e>
                        </m:acc>
                      </m:e>
                      <m:sup>
                        <m:r>
                          <a:rPr lang="en-US" i="1">
                            <a:latin typeface="Cambria Math"/>
                            <a:cs typeface="Times New Roman"/>
                          </a:rPr>
                          <m:t>∗</m:t>
                        </m:r>
                      </m:sup>
                    </m:sSup>
                  </m:oMath>
                </a14:m>
                <a:r>
                  <a:rPr lang="en-US" dirty="0">
                    <a:latin typeface="Times New Roman"/>
                    <a:ea typeface="等线"/>
                    <a:cs typeface="Times New Roman"/>
                  </a:rPr>
                  <a:t> as given (and deterministic) and make efforts </a:t>
                </a:r>
                <a14:m>
                  <m:oMath xmlns:m="http://schemas.openxmlformats.org/officeDocument/2006/math">
                    <m:sSub>
                      <m:sSubPr>
                        <m:ctrlPr>
                          <a:rPr lang="zh-CN" i="1">
                            <a:latin typeface="Cambria Math" panose="02040503050406030204" pitchFamily="18" charset="0"/>
                            <a:ea typeface="Cambria Math"/>
                            <a:cs typeface="Times New Roman"/>
                          </a:rPr>
                        </m:ctrlPr>
                      </m:sSubPr>
                      <m:e>
                        <m:r>
                          <a:rPr lang="en-US" i="1">
                            <a:latin typeface="Cambria Math"/>
                            <a:ea typeface="等线"/>
                            <a:cs typeface="Times New Roman"/>
                          </a:rPr>
                          <m:t>𝐸</m:t>
                        </m:r>
                      </m:e>
                      <m:sub>
                        <m:r>
                          <a:rPr lang="en-US" i="1">
                            <a:latin typeface="Cambria Math"/>
                            <a:ea typeface="等线"/>
                            <a:cs typeface="Times New Roman"/>
                          </a:rPr>
                          <m:t>𝑖</m:t>
                        </m:r>
                      </m:sub>
                    </m:sSub>
                    <m:r>
                      <a:rPr lang="en-US" i="1">
                        <a:latin typeface="Cambria Math"/>
                        <a:ea typeface="等线"/>
                        <a:cs typeface="Times New Roman"/>
                      </a:rPr>
                      <m:t>(</m:t>
                    </m:r>
                    <m:sSup>
                      <m:sSupPr>
                        <m:ctrlPr>
                          <a:rPr lang="zh-CN" i="1">
                            <a:latin typeface="Cambria Math" panose="02040503050406030204" pitchFamily="18" charset="0"/>
                            <a:ea typeface="Cambria Math"/>
                            <a:cs typeface="Times New Roman"/>
                          </a:rPr>
                        </m:ctrlPr>
                      </m:sSupPr>
                      <m:e>
                        <m:acc>
                          <m:accPr>
                            <m:chr m:val="̅"/>
                            <m:ctrlPr>
                              <a:rPr lang="zh-CN" i="1">
                                <a:latin typeface="Cambria Math" panose="02040503050406030204" pitchFamily="18" charset="0"/>
                                <a:ea typeface="Cambria Math"/>
                                <a:cs typeface="Times New Roman"/>
                              </a:rPr>
                            </m:ctrlPr>
                          </m:accPr>
                          <m:e>
                            <m:r>
                              <a:rPr lang="en-US" i="1">
                                <a:latin typeface="Cambria Math"/>
                                <a:ea typeface="等线"/>
                                <a:cs typeface="Times New Roman"/>
                              </a:rPr>
                              <m:t>𝑆</m:t>
                            </m:r>
                          </m:e>
                        </m:acc>
                      </m:e>
                      <m:sup>
                        <m:r>
                          <a:rPr lang="en-US" i="1">
                            <a:latin typeface="Cambria Math"/>
                            <a:ea typeface="等线"/>
                            <a:cs typeface="Times New Roman"/>
                          </a:rPr>
                          <m:t>∗</m:t>
                        </m:r>
                      </m:sup>
                    </m:sSup>
                    <m:r>
                      <a:rPr lang="en-US" i="1">
                        <a:latin typeface="Cambria Math"/>
                        <a:ea typeface="等线"/>
                        <a:cs typeface="Times New Roman"/>
                      </a:rPr>
                      <m:t>)</m:t>
                    </m:r>
                  </m:oMath>
                </a14:m>
                <a:r>
                  <a:rPr lang="en-US" dirty="0">
                    <a:latin typeface="Times New Roman"/>
                    <a:ea typeface="等线"/>
                    <a:cs typeface="Times New Roman"/>
                  </a:rPr>
                  <a:t> to maximize its </a:t>
                </a:r>
                <a:r>
                  <a:rPr lang="en-US" i="1" dirty="0">
                    <a:latin typeface="Times New Roman"/>
                    <a:ea typeface="等线"/>
                    <a:cs typeface="Times New Roman"/>
                  </a:rPr>
                  <a:t>expected</a:t>
                </a:r>
                <a:r>
                  <a:rPr lang="en-US" dirty="0">
                    <a:latin typeface="Times New Roman"/>
                    <a:ea typeface="等线"/>
                    <a:cs typeface="Times New Roman"/>
                  </a:rPr>
                  <a:t> utility……</a:t>
                </a:r>
              </a:p>
              <a:p>
                <a:pPr marL="285750" indent="-285750" algn="just">
                  <a:lnSpc>
                    <a:spcPct val="100000"/>
                  </a:lnSpc>
                  <a:spcAft>
                    <a:spcPts val="600"/>
                  </a:spcAft>
                  <a:defRPr/>
                </a:pPr>
                <a:r>
                  <a:rPr lang="en-US" dirty="0">
                    <a:latin typeface="Times New Roman"/>
                    <a:ea typeface="等线"/>
                    <a:cs typeface="Times New Roman"/>
                  </a:rPr>
                  <a:t>the resulted empirical score distribution </a:t>
                </a:r>
                <a14:m>
                  <m:oMath xmlns:m="http://schemas.openxmlformats.org/officeDocument/2006/math">
                    <m:r>
                      <a:rPr lang="en-US" i="1">
                        <a:latin typeface="Cambria Math"/>
                        <a:ea typeface="等线"/>
                        <a:cs typeface="Times New Roman"/>
                      </a:rPr>
                      <m:t>𝐹</m:t>
                    </m:r>
                    <m:r>
                      <a:rPr lang="en-US" i="1">
                        <a:latin typeface="Cambria Math"/>
                        <a:ea typeface="等线"/>
                        <a:cs typeface="Times New Roman"/>
                      </a:rPr>
                      <m:t>(∙</m:t>
                    </m:r>
                    <m:d>
                      <m:dPr>
                        <m:begChr m:val="|"/>
                        <m:endChr m:val=""/>
                        <m:ctrlPr>
                          <a:rPr lang="zh-CN" i="1">
                            <a:latin typeface="Cambria Math" panose="02040503050406030204" pitchFamily="18" charset="0"/>
                            <a:ea typeface="Cambria Math"/>
                            <a:cs typeface="Times New Roman"/>
                          </a:rPr>
                        </m:ctrlPr>
                      </m:dPr>
                      <m:e>
                        <m:r>
                          <a:rPr lang="en-US" i="1">
                            <a:latin typeface="Cambria Math"/>
                            <a:ea typeface="等线"/>
                            <a:cs typeface="Times New Roman"/>
                          </a:rPr>
                          <m:t>{</m:t>
                        </m:r>
                        <m:sSub>
                          <m:sSubPr>
                            <m:ctrlPr>
                              <a:rPr lang="zh-CN" i="1">
                                <a:latin typeface="Cambria Math" panose="02040503050406030204" pitchFamily="18" charset="0"/>
                                <a:ea typeface="Cambria Math"/>
                                <a:cs typeface="Times New Roman"/>
                              </a:rPr>
                            </m:ctrlPr>
                          </m:sSubPr>
                          <m:e>
                            <m:r>
                              <a:rPr lang="en-US" i="1">
                                <a:latin typeface="Cambria Math"/>
                                <a:ea typeface="等线"/>
                                <a:cs typeface="Times New Roman"/>
                              </a:rPr>
                              <m:t>𝐸</m:t>
                            </m:r>
                          </m:e>
                          <m:sub>
                            <m:r>
                              <a:rPr lang="en-US" i="1">
                                <a:latin typeface="Cambria Math"/>
                                <a:ea typeface="等线"/>
                                <a:cs typeface="Times New Roman"/>
                              </a:rPr>
                              <m:t>𝑖</m:t>
                            </m:r>
                          </m:sub>
                        </m:sSub>
                        <m:r>
                          <a:rPr lang="en-US" i="1">
                            <a:latin typeface="Cambria Math"/>
                            <a:ea typeface="等线"/>
                            <a:cs typeface="Times New Roman"/>
                          </a:rPr>
                          <m:t>(</m:t>
                        </m:r>
                        <m:sSup>
                          <m:sSupPr>
                            <m:ctrlPr>
                              <a:rPr lang="zh-CN" i="1">
                                <a:latin typeface="Cambria Math" panose="02040503050406030204" pitchFamily="18" charset="0"/>
                                <a:ea typeface="Cambria Math"/>
                                <a:cs typeface="Times New Roman"/>
                              </a:rPr>
                            </m:ctrlPr>
                          </m:sSupPr>
                          <m:e>
                            <m:acc>
                              <m:accPr>
                                <m:chr m:val="̅"/>
                                <m:ctrlPr>
                                  <a:rPr lang="zh-CN" i="1">
                                    <a:latin typeface="Cambria Math" panose="02040503050406030204" pitchFamily="18" charset="0"/>
                                    <a:ea typeface="Cambria Math"/>
                                    <a:cs typeface="Times New Roman"/>
                                  </a:rPr>
                                </m:ctrlPr>
                              </m:accPr>
                              <m:e>
                                <m:r>
                                  <a:rPr lang="en-US" i="1">
                                    <a:latin typeface="Cambria Math"/>
                                    <a:ea typeface="等线"/>
                                    <a:cs typeface="Times New Roman"/>
                                  </a:rPr>
                                  <m:t>𝑆</m:t>
                                </m:r>
                              </m:e>
                            </m:acc>
                          </m:e>
                          <m:sup>
                            <m:r>
                              <a:rPr lang="en-US" i="1">
                                <a:latin typeface="Cambria Math"/>
                                <a:ea typeface="等线"/>
                                <a:cs typeface="Times New Roman"/>
                              </a:rPr>
                              <m:t>∗</m:t>
                            </m:r>
                          </m:sup>
                        </m:sSup>
                        <m:r>
                          <a:rPr lang="en-US" i="1">
                            <a:latin typeface="Cambria Math"/>
                            <a:ea typeface="等线"/>
                            <a:cs typeface="Times New Roman"/>
                          </a:rPr>
                          <m:t>)})</m:t>
                        </m:r>
                      </m:e>
                    </m:d>
                  </m:oMath>
                </a14:m>
                <a:r>
                  <a:rPr lang="en-US" dirty="0">
                    <a:latin typeface="Times New Roman"/>
                    <a:ea typeface="等线"/>
                    <a:cs typeface="Times New Roman"/>
                  </a:rPr>
                  <a:t> approaches to </a:t>
                </a:r>
                <a14:m>
                  <m:oMath xmlns:m="http://schemas.openxmlformats.org/officeDocument/2006/math">
                    <m:r>
                      <a:rPr lang="en-US" i="1">
                        <a:latin typeface="Cambria Math"/>
                        <a:ea typeface="等线"/>
                        <a:cs typeface="Times New Roman"/>
                      </a:rPr>
                      <m:t>1−</m:t>
                    </m:r>
                    <m:r>
                      <a:rPr lang="en-US" i="1">
                        <a:latin typeface="Cambria Math"/>
                        <a:ea typeface="等线"/>
                        <a:cs typeface="Times New Roman"/>
                      </a:rPr>
                      <m:t>𝐹</m:t>
                    </m:r>
                    <m:r>
                      <a:rPr lang="en-US" i="1">
                        <a:latin typeface="Cambria Math"/>
                        <a:ea typeface="等线"/>
                        <a:cs typeface="Times New Roman"/>
                      </a:rPr>
                      <m:t>(</m:t>
                    </m:r>
                    <m:sSup>
                      <m:sSupPr>
                        <m:ctrlPr>
                          <a:rPr lang="zh-CN" i="1">
                            <a:latin typeface="Cambria Math" panose="02040503050406030204" pitchFamily="18" charset="0"/>
                            <a:ea typeface="Cambria Math"/>
                            <a:cs typeface="Times New Roman"/>
                          </a:rPr>
                        </m:ctrlPr>
                      </m:sSupPr>
                      <m:e>
                        <m:acc>
                          <m:accPr>
                            <m:chr m:val="̅"/>
                            <m:ctrlPr>
                              <a:rPr lang="zh-CN" i="1">
                                <a:latin typeface="Cambria Math" panose="02040503050406030204" pitchFamily="18" charset="0"/>
                                <a:ea typeface="Cambria Math"/>
                                <a:cs typeface="Times New Roman"/>
                              </a:rPr>
                            </m:ctrlPr>
                          </m:accPr>
                          <m:e>
                            <m:r>
                              <a:rPr lang="en-US" i="1">
                                <a:latin typeface="Cambria Math"/>
                                <a:ea typeface="等线"/>
                                <a:cs typeface="Times New Roman"/>
                              </a:rPr>
                              <m:t>𝑆</m:t>
                            </m:r>
                          </m:e>
                        </m:acc>
                      </m:e>
                      <m:sup>
                        <m:r>
                          <a:rPr lang="en-US" i="1">
                            <a:latin typeface="Cambria Math"/>
                            <a:ea typeface="等线"/>
                            <a:cs typeface="Times New Roman"/>
                          </a:rPr>
                          <m:t>∗</m:t>
                        </m:r>
                      </m:sup>
                    </m:sSup>
                    <m:d>
                      <m:dPr>
                        <m:begChr m:val="|"/>
                        <m:endChr m:val=""/>
                        <m:ctrlPr>
                          <a:rPr lang="zh-CN" i="1">
                            <a:latin typeface="Cambria Math" panose="02040503050406030204" pitchFamily="18" charset="0"/>
                            <a:ea typeface="Cambria Math"/>
                            <a:cs typeface="Times New Roman"/>
                          </a:rPr>
                        </m:ctrlPr>
                      </m:dPr>
                      <m:e>
                        <m:r>
                          <a:rPr lang="en-US" i="1">
                            <a:latin typeface="Cambria Math"/>
                            <a:ea typeface="等线"/>
                            <a:cs typeface="Times New Roman"/>
                          </a:rPr>
                          <m:t>{</m:t>
                        </m:r>
                        <m:sSub>
                          <m:sSubPr>
                            <m:ctrlPr>
                              <a:rPr lang="zh-CN" i="1">
                                <a:latin typeface="Cambria Math" panose="02040503050406030204" pitchFamily="18" charset="0"/>
                                <a:ea typeface="Cambria Math"/>
                                <a:cs typeface="Times New Roman"/>
                              </a:rPr>
                            </m:ctrlPr>
                          </m:sSubPr>
                          <m:e>
                            <m:r>
                              <a:rPr lang="en-US" i="1">
                                <a:latin typeface="Cambria Math"/>
                                <a:ea typeface="等线"/>
                                <a:cs typeface="Times New Roman"/>
                              </a:rPr>
                              <m:t>𝐸</m:t>
                            </m:r>
                          </m:e>
                          <m:sub>
                            <m:r>
                              <a:rPr lang="en-US" i="1">
                                <a:latin typeface="Cambria Math"/>
                                <a:ea typeface="等线"/>
                                <a:cs typeface="Times New Roman"/>
                              </a:rPr>
                              <m:t>𝑖</m:t>
                            </m:r>
                          </m:sub>
                        </m:sSub>
                        <m:r>
                          <a:rPr lang="en-US" i="1">
                            <a:latin typeface="Cambria Math"/>
                            <a:ea typeface="等线"/>
                            <a:cs typeface="Times New Roman"/>
                          </a:rPr>
                          <m:t>(</m:t>
                        </m:r>
                        <m:sSup>
                          <m:sSupPr>
                            <m:ctrlPr>
                              <a:rPr lang="zh-CN" i="1">
                                <a:latin typeface="Cambria Math" panose="02040503050406030204" pitchFamily="18" charset="0"/>
                                <a:ea typeface="Cambria Math"/>
                                <a:cs typeface="Times New Roman"/>
                              </a:rPr>
                            </m:ctrlPr>
                          </m:sSupPr>
                          <m:e>
                            <m:acc>
                              <m:accPr>
                                <m:chr m:val="̅"/>
                                <m:ctrlPr>
                                  <a:rPr lang="zh-CN" i="1">
                                    <a:latin typeface="Cambria Math" panose="02040503050406030204" pitchFamily="18" charset="0"/>
                                    <a:ea typeface="Cambria Math"/>
                                    <a:cs typeface="Times New Roman"/>
                                  </a:rPr>
                                </m:ctrlPr>
                              </m:accPr>
                              <m:e>
                                <m:r>
                                  <a:rPr lang="en-US" i="1">
                                    <a:latin typeface="Cambria Math"/>
                                    <a:ea typeface="等线"/>
                                    <a:cs typeface="Times New Roman"/>
                                  </a:rPr>
                                  <m:t>𝑆</m:t>
                                </m:r>
                              </m:e>
                            </m:acc>
                          </m:e>
                          <m:sup>
                            <m:r>
                              <a:rPr lang="en-US" i="1">
                                <a:latin typeface="Cambria Math"/>
                                <a:ea typeface="等线"/>
                                <a:cs typeface="Times New Roman"/>
                              </a:rPr>
                              <m:t>∗</m:t>
                            </m:r>
                          </m:sup>
                        </m:sSup>
                        <m:r>
                          <a:rPr lang="en-US" i="1">
                            <a:latin typeface="Cambria Math"/>
                            <a:ea typeface="等线"/>
                            <a:cs typeface="Times New Roman"/>
                          </a:rPr>
                          <m:t>)})</m:t>
                        </m:r>
                      </m:e>
                    </m:d>
                    <m:r>
                      <a:rPr lang="en-US" i="1">
                        <a:latin typeface="Cambria Math"/>
                        <a:ea typeface="等线"/>
                        <a:cs typeface="Times New Roman"/>
                      </a:rPr>
                      <m:t>=</m:t>
                    </m:r>
                    <m:sSub>
                      <m:sSubPr>
                        <m:ctrlPr>
                          <a:rPr lang="zh-CN" i="1">
                            <a:latin typeface="Cambria Math" panose="02040503050406030204" pitchFamily="18" charset="0"/>
                            <a:ea typeface="Cambria Math"/>
                            <a:cs typeface="Times New Roman"/>
                          </a:rPr>
                        </m:ctrlPr>
                      </m:sSubPr>
                      <m:e>
                        <m:r>
                          <a:rPr lang="en-US" i="1">
                            <a:latin typeface="Cambria Math"/>
                            <a:ea typeface="等线"/>
                            <a:cs typeface="Times New Roman"/>
                          </a:rPr>
                          <m:t>𝑞</m:t>
                        </m:r>
                      </m:e>
                      <m:sub>
                        <m:r>
                          <a:rPr lang="en-US" i="1">
                            <a:latin typeface="Cambria Math"/>
                            <a:ea typeface="等线"/>
                            <a:cs typeface="Times New Roman"/>
                          </a:rPr>
                          <m:t>𝐻</m:t>
                        </m:r>
                      </m:sub>
                    </m:sSub>
                  </m:oMath>
                </a14:m>
                <a:r>
                  <a:rPr lang="en-US" dirty="0">
                    <a:latin typeface="Times New Roman"/>
                    <a:ea typeface="等线"/>
                    <a:cs typeface="Times New Roman"/>
                  </a:rPr>
                  <a:t>.</a:t>
                </a:r>
                <a:endParaRPr lang="zh-CN" sz="4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bwMode="auto">
              <a:xfrm>
                <a:off x="1349618" y="2303584"/>
                <a:ext cx="8789377" cy="3600817"/>
              </a:xfrm>
              <a:blipFill>
                <a:blip r:embed="rId2"/>
                <a:stretch>
                  <a:fillRect l="-1387" t="-2369" r="-145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20</a:t>
            </a:fld>
            <a:endParaRPr 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551384" y="21490"/>
            <a:ext cx="10874424" cy="1325563"/>
          </a:xfrm>
        </p:spPr>
        <p:txBody>
          <a:bodyPr>
            <a:normAutofit/>
          </a:bodyPr>
          <a:lstStyle/>
          <a:p>
            <a:pPr>
              <a:defRPr/>
            </a:pPr>
            <a:r>
              <a:rPr lang="en-US" altLang="zh-CN" sz="3600" dirty="0">
                <a:latin typeface="Times New Roman"/>
                <a:cs typeface="Times New Roman"/>
              </a:rPr>
              <a:t>The Model: </a:t>
            </a:r>
            <a:r>
              <a:rPr lang="en-US" sz="3600" dirty="0">
                <a:latin typeface="Times New Roman"/>
                <a:cs typeface="Times New Roman"/>
              </a:rPr>
              <a:t>Productive Channel vs. Competitive Channel</a:t>
            </a:r>
            <a:endParaRPr lang="zh-CN" sz="3600" dirty="0">
              <a:latin typeface="Times New Roman"/>
              <a:cs typeface="Times New Roman"/>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bwMode="auto">
              <a:xfrm>
                <a:off x="835833" y="1124744"/>
                <a:ext cx="10515600" cy="5596731"/>
              </a:xfrm>
            </p:spPr>
            <p:txBody>
              <a:bodyPr>
                <a:noAutofit/>
              </a:bodyPr>
              <a:lstStyle/>
              <a:p>
                <a:pPr marL="285750" indent="-285750">
                  <a:lnSpc>
                    <a:spcPct val="100000"/>
                  </a:lnSpc>
                  <a:defRPr/>
                </a:pPr>
                <a:r>
                  <a:rPr lang="en-US" sz="2000" dirty="0">
                    <a:latin typeface="Times New Roman"/>
                    <a:cs typeface="Times New Roman"/>
                  </a:rPr>
                  <a:t>The </a:t>
                </a:r>
                <a:r>
                  <a:rPr lang="en-US" sz="2000" b="1" dirty="0">
                    <a:latin typeface="Times New Roman"/>
                    <a:cs typeface="Times New Roman"/>
                  </a:rPr>
                  <a:t>revenue</a:t>
                </a:r>
                <a:r>
                  <a:rPr lang="en-US" sz="2000" dirty="0">
                    <a:latin typeface="Times New Roman"/>
                    <a:cs typeface="Times New Roman"/>
                  </a:rPr>
                  <a:t> part of a student’s utility function is:</a:t>
                </a:r>
                <a:endParaRPr lang="en-US" sz="2000" i="1" dirty="0">
                  <a:latin typeface="Times New Roman"/>
                  <a:cs typeface="Times New Roman"/>
                </a:endParaRPr>
              </a:p>
              <a:p>
                <a:pPr marL="0" indent="0" algn="ctr">
                  <a:lnSpc>
                    <a:spcPct val="100000"/>
                  </a:lnSpc>
                  <a:buNone/>
                  <a:defRPr/>
                </a:pPr>
                <a14:m>
                  <m:oMath xmlns:m="http://schemas.openxmlformats.org/officeDocument/2006/math">
                    <m:func>
                      <m:funcPr>
                        <m:ctrlPr>
                          <a:rPr lang="zh-CN" sz="2000" i="1">
                            <a:latin typeface="Cambria Math" panose="02040503050406030204" pitchFamily="18" charset="0"/>
                            <a:ea typeface="Cambria Math"/>
                            <a:cs typeface="Cambria Math"/>
                          </a:rPr>
                        </m:ctrlPr>
                      </m:funcPr>
                      <m:fName>
                        <m:r>
                          <a:rPr lang="en-US" sz="2000" b="0" i="1">
                            <a:latin typeface="Cambria Math"/>
                          </a:rPr>
                          <m:t>𝑅</m:t>
                        </m:r>
                        <m:r>
                          <a:rPr lang="en-US" sz="2000" i="1">
                            <a:latin typeface="Cambria Math"/>
                            <a:ea typeface="Cambria Math"/>
                          </a:rPr>
                          <m:t>≡</m:t>
                        </m:r>
                      </m:fName>
                      <m:e>
                        <m:sSub>
                          <m:sSubPr>
                            <m:ctrlPr>
                              <a:rPr lang="zh-CN" sz="2000" i="1">
                                <a:latin typeface="Cambria Math" panose="02040503050406030204" pitchFamily="18" charset="0"/>
                                <a:ea typeface="Cambria Math"/>
                                <a:cs typeface="Cambria Math"/>
                              </a:rPr>
                            </m:ctrlPr>
                          </m:sSubPr>
                          <m:e>
                            <m:r>
                              <a:rPr lang="en-US" sz="2000" i="1">
                                <a:latin typeface="Cambria Math"/>
                              </a:rPr>
                              <m:t>𝔼</m:t>
                            </m:r>
                          </m:e>
                          <m:sub>
                            <m:r>
                              <a:rPr lang="en-US" sz="2000" i="1">
                                <a:latin typeface="Cambria Math"/>
                              </a:rPr>
                              <m:t>𝜀</m:t>
                            </m:r>
                          </m:sub>
                        </m:sSub>
                        <m:d>
                          <m:dPr>
                            <m:begChr m:val="{"/>
                            <m:endChr m:val="}"/>
                            <m:ctrlPr>
                              <a:rPr lang="zh-CN" sz="2000" i="1">
                                <a:latin typeface="Cambria Math" panose="02040503050406030204" pitchFamily="18" charset="0"/>
                                <a:ea typeface="Cambria Math"/>
                                <a:cs typeface="Cambria Math"/>
                              </a:rPr>
                            </m:ctrlPr>
                          </m:dPr>
                          <m:e>
                            <m:sSup>
                              <m:sSupPr>
                                <m:ctrlPr>
                                  <a:rPr lang="zh-CN" sz="2000" i="1">
                                    <a:latin typeface="Cambria Math" panose="02040503050406030204" pitchFamily="18" charset="0"/>
                                    <a:ea typeface="Cambria Math"/>
                                    <a:cs typeface="Cambria Math"/>
                                  </a:rPr>
                                </m:ctrlPr>
                              </m:sSupPr>
                              <m:e>
                                <m:sSub>
                                  <m:sSubPr>
                                    <m:ctrlPr>
                                      <a:rPr lang="zh-CN" sz="2000" i="1">
                                        <a:latin typeface="Cambria Math" panose="02040503050406030204" pitchFamily="18" charset="0"/>
                                        <a:ea typeface="Cambria Math"/>
                                        <a:cs typeface="Cambria Math"/>
                                      </a:rPr>
                                    </m:ctrlPr>
                                  </m:sSubPr>
                                  <m:e>
                                    <m:sSub>
                                      <m:sSubPr>
                                        <m:ctrlPr>
                                          <a:rPr lang="zh-CN" sz="2000" i="1">
                                            <a:latin typeface="Cambria Math" panose="02040503050406030204" pitchFamily="18" charset="0"/>
                                            <a:ea typeface="Cambria Math"/>
                                            <a:cs typeface="Cambria Math"/>
                                          </a:rPr>
                                        </m:ctrlPr>
                                      </m:sSubPr>
                                      <m:e>
                                        <m:r>
                                          <a:rPr lang="en-US" sz="2000" i="1">
                                            <a:latin typeface="Cambria Math"/>
                                          </a:rPr>
                                          <m:t>𝛼</m:t>
                                        </m:r>
                                      </m:e>
                                      <m:sub>
                                        <m:r>
                                          <a:rPr lang="en-US" sz="2000" i="1">
                                            <a:latin typeface="Cambria Math"/>
                                          </a:rPr>
                                          <m:t>𝑤</m:t>
                                        </m:r>
                                      </m:sub>
                                    </m:sSub>
                                    <m:sSubSup>
                                      <m:sSubSupPr>
                                        <m:ctrlPr>
                                          <a:rPr lang="zh-CN" sz="2000" i="1">
                                            <a:latin typeface="Cambria Math" panose="02040503050406030204" pitchFamily="18" charset="0"/>
                                            <a:ea typeface="Cambria Math"/>
                                            <a:cs typeface="Cambria Math"/>
                                          </a:rPr>
                                        </m:ctrlPr>
                                      </m:sSubSupPr>
                                      <m:e>
                                        <m:r>
                                          <a:rPr lang="en-US" sz="2000" i="1">
                                            <a:latin typeface="Cambria Math"/>
                                          </a:rPr>
                                          <m:t>𝑃</m:t>
                                        </m:r>
                                      </m:e>
                                      <m:sub>
                                        <m:r>
                                          <a:rPr lang="en-US" sz="2000" i="1">
                                            <a:latin typeface="Cambria Math"/>
                                          </a:rPr>
                                          <m:t>𝑖</m:t>
                                        </m:r>
                                      </m:sub>
                                      <m:sup>
                                        <m:sSub>
                                          <m:sSubPr>
                                            <m:ctrlPr>
                                              <a:rPr lang="zh-CN" sz="2000" i="1">
                                                <a:latin typeface="Cambria Math" panose="02040503050406030204" pitchFamily="18" charset="0"/>
                                                <a:ea typeface="Cambria Math"/>
                                                <a:cs typeface="Cambria Math"/>
                                              </a:rPr>
                                            </m:ctrlPr>
                                          </m:sSubPr>
                                          <m:e>
                                            <m:r>
                                              <a:rPr lang="en-US" sz="2000" i="1">
                                                <a:latin typeface="Cambria Math"/>
                                              </a:rPr>
                                              <m:t>𝛼</m:t>
                                            </m:r>
                                          </m:e>
                                          <m:sub>
                                            <m:r>
                                              <a:rPr lang="en-US" sz="2000" i="1">
                                                <a:latin typeface="Cambria Math"/>
                                              </a:rPr>
                                              <m:t>𝑃</m:t>
                                            </m:r>
                                          </m:sub>
                                        </m:sSub>
                                      </m:sup>
                                    </m:sSubSup>
                                    <m:r>
                                      <a:rPr lang="en-US" sz="2000" i="1">
                                        <a:latin typeface="Cambria Math"/>
                                      </a:rPr>
                                      <m:t>𝐿</m:t>
                                    </m:r>
                                  </m:e>
                                  <m:sub>
                                    <m:r>
                                      <a:rPr lang="en-US" sz="2000" i="1">
                                        <a:latin typeface="Cambria Math"/>
                                      </a:rPr>
                                      <m:t>𝑖</m:t>
                                    </m:r>
                                  </m:sub>
                                </m:sSub>
                              </m:e>
                              <m:sup>
                                <m:sSub>
                                  <m:sSubPr>
                                    <m:ctrlPr>
                                      <a:rPr lang="zh-CN" sz="2000" i="1">
                                        <a:latin typeface="Cambria Math" panose="02040503050406030204" pitchFamily="18" charset="0"/>
                                        <a:ea typeface="Cambria Math"/>
                                        <a:cs typeface="Cambria Math"/>
                                      </a:rPr>
                                    </m:ctrlPr>
                                  </m:sSubPr>
                                  <m:e>
                                    <m:r>
                                      <a:rPr lang="en-US" sz="2000" i="1">
                                        <a:latin typeface="Cambria Math"/>
                                      </a:rPr>
                                      <m:t>𝛼</m:t>
                                    </m:r>
                                  </m:e>
                                  <m:sub>
                                    <m:r>
                                      <a:rPr lang="en-US" sz="2000" i="1">
                                        <a:latin typeface="Cambria Math"/>
                                      </a:rPr>
                                      <m:t>𝐿</m:t>
                                    </m:r>
                                  </m:sub>
                                </m:sSub>
                              </m:sup>
                            </m:sSup>
                          </m:e>
                        </m:d>
                      </m:e>
                    </m:func>
                  </m:oMath>
                </a14:m>
                <a:r>
                  <a:rPr lang="en-US" sz="2000" dirty="0">
                    <a:solidFill>
                      <a:schemeClr val="tx1"/>
                    </a:solidFill>
                    <a:latin typeface="Times New Roman"/>
                    <a:cs typeface="Times New Roman"/>
                  </a:rPr>
                  <a:t>=</a:t>
                </a:r>
                <a14:m>
                  <m:oMath xmlns:m="http://schemas.openxmlformats.org/officeDocument/2006/math">
                    <m:sSub>
                      <m:sSubPr>
                        <m:ctrlPr>
                          <a:rPr lang="zh-CN" sz="2000" i="1">
                            <a:latin typeface="Cambria Math" panose="02040503050406030204" pitchFamily="18" charset="0"/>
                            <a:ea typeface="Cambria Math"/>
                            <a:cs typeface="Cambria Math"/>
                          </a:rPr>
                        </m:ctrlPr>
                      </m:sSubPr>
                      <m:e>
                        <m:r>
                          <a:rPr lang="en-US" sz="2000" i="1">
                            <a:latin typeface="Cambria Math"/>
                          </a:rPr>
                          <m:t>𝛼</m:t>
                        </m:r>
                      </m:e>
                      <m:sub>
                        <m:r>
                          <a:rPr lang="en-US" sz="2000" i="1">
                            <a:latin typeface="Cambria Math"/>
                          </a:rPr>
                          <m:t>𝑤</m:t>
                        </m:r>
                      </m:sub>
                    </m:sSub>
                    <m:sSup>
                      <m:sSupPr>
                        <m:ctrlPr>
                          <a:rPr lang="zh-CN" sz="2000" i="1">
                            <a:latin typeface="Cambria Math" panose="02040503050406030204" pitchFamily="18" charset="0"/>
                            <a:ea typeface="Cambria Math"/>
                            <a:cs typeface="Cambria Math"/>
                          </a:rPr>
                        </m:ctrlPr>
                      </m:sSupPr>
                      <m:e>
                        <m:sSub>
                          <m:sSubPr>
                            <m:ctrlPr>
                              <a:rPr lang="zh-CN" sz="2000" i="1">
                                <a:latin typeface="Cambria Math" panose="02040503050406030204" pitchFamily="18" charset="0"/>
                                <a:ea typeface="Cambria Math"/>
                                <a:cs typeface="Cambria Math"/>
                              </a:rPr>
                            </m:ctrlPr>
                          </m:sSubPr>
                          <m:e>
                            <m:r>
                              <a:rPr lang="en-US" sz="2000" i="1">
                                <a:latin typeface="Cambria Math"/>
                              </a:rPr>
                              <m:t>𝐿</m:t>
                            </m:r>
                          </m:e>
                          <m:sub>
                            <m:r>
                              <a:rPr lang="en-US" sz="2000" i="1">
                                <a:latin typeface="Cambria Math"/>
                              </a:rPr>
                              <m:t>𝑖</m:t>
                            </m:r>
                          </m:sub>
                        </m:sSub>
                      </m:e>
                      <m:sup>
                        <m:sSub>
                          <m:sSubPr>
                            <m:ctrlPr>
                              <a:rPr lang="zh-CN" sz="2000" i="1">
                                <a:latin typeface="Cambria Math" panose="02040503050406030204" pitchFamily="18" charset="0"/>
                                <a:ea typeface="Cambria Math"/>
                                <a:cs typeface="Cambria Math"/>
                              </a:rPr>
                            </m:ctrlPr>
                          </m:sSubPr>
                          <m:e>
                            <m:r>
                              <a:rPr lang="en-US" sz="2000" i="1">
                                <a:latin typeface="Cambria Math"/>
                              </a:rPr>
                              <m:t>𝛼</m:t>
                            </m:r>
                          </m:e>
                          <m:sub>
                            <m:r>
                              <a:rPr lang="en-US" sz="2000" i="1">
                                <a:latin typeface="Cambria Math"/>
                              </a:rPr>
                              <m:t>𝐿</m:t>
                            </m:r>
                          </m:sub>
                        </m:sSub>
                      </m:sup>
                    </m:sSup>
                    <m:sSub>
                      <m:sSubPr>
                        <m:ctrlPr>
                          <a:rPr lang="zh-CN" sz="2000" i="1">
                            <a:latin typeface="Cambria Math" panose="02040503050406030204" pitchFamily="18" charset="0"/>
                            <a:ea typeface="Cambria Math"/>
                            <a:cs typeface="Cambria Math"/>
                          </a:rPr>
                        </m:ctrlPr>
                      </m:sSubPr>
                      <m:e>
                        <m:r>
                          <a:rPr lang="en-US" sz="2000" i="1">
                            <a:latin typeface="Cambria Math"/>
                          </a:rPr>
                          <m:t>𝔼</m:t>
                        </m:r>
                      </m:e>
                      <m:sub>
                        <m:r>
                          <a:rPr lang="en-US" sz="2000" i="1">
                            <a:latin typeface="Cambria Math"/>
                          </a:rPr>
                          <m:t>𝜀</m:t>
                        </m:r>
                      </m:sub>
                    </m:sSub>
                    <m:r>
                      <a:rPr lang="en-US" sz="2000" b="0" i="1">
                        <a:latin typeface="Cambria Math"/>
                      </a:rPr>
                      <m:t>{</m:t>
                    </m:r>
                    <m:sSubSup>
                      <m:sSubSupPr>
                        <m:ctrlPr>
                          <a:rPr lang="zh-CN" sz="2000" i="1">
                            <a:latin typeface="Cambria Math" panose="02040503050406030204" pitchFamily="18" charset="0"/>
                            <a:ea typeface="Cambria Math"/>
                            <a:cs typeface="Cambria Math"/>
                          </a:rPr>
                        </m:ctrlPr>
                      </m:sSubSupPr>
                      <m:e>
                        <m:r>
                          <a:rPr lang="en-US" sz="2000" i="1">
                            <a:latin typeface="Cambria Math"/>
                          </a:rPr>
                          <m:t>𝑃</m:t>
                        </m:r>
                      </m:e>
                      <m:sub>
                        <m:r>
                          <a:rPr lang="en-US" sz="2000" i="1">
                            <a:latin typeface="Cambria Math"/>
                          </a:rPr>
                          <m:t>𝑖</m:t>
                        </m:r>
                      </m:sub>
                      <m:sup>
                        <m:sSub>
                          <m:sSubPr>
                            <m:ctrlPr>
                              <a:rPr lang="zh-CN" sz="2000" i="1">
                                <a:latin typeface="Cambria Math" panose="02040503050406030204" pitchFamily="18" charset="0"/>
                                <a:ea typeface="Cambria Math"/>
                                <a:cs typeface="Cambria Math"/>
                              </a:rPr>
                            </m:ctrlPr>
                          </m:sSubPr>
                          <m:e>
                            <m:r>
                              <a:rPr lang="en-US" sz="2000" i="1">
                                <a:latin typeface="Cambria Math"/>
                              </a:rPr>
                              <m:t>𝛼</m:t>
                            </m:r>
                          </m:e>
                          <m:sub>
                            <m:r>
                              <a:rPr lang="en-US" sz="2000" i="1">
                                <a:latin typeface="Cambria Math"/>
                              </a:rPr>
                              <m:t>𝑃</m:t>
                            </m:r>
                          </m:sub>
                        </m:sSub>
                      </m:sup>
                    </m:sSubSup>
                  </m:oMath>
                </a14:m>
                <a:r>
                  <a:rPr lang="en-US" sz="2000" dirty="0">
                    <a:solidFill>
                      <a:schemeClr val="tx1"/>
                    </a:solidFill>
                    <a:latin typeface="Times New Roman"/>
                    <a:cs typeface="Times New Roman"/>
                  </a:rPr>
                  <a:t>}</a:t>
                </a:r>
                <a:endParaRPr sz="3200" dirty="0"/>
              </a:p>
              <a:p>
                <a:pPr marL="285750" indent="-285750">
                  <a:lnSpc>
                    <a:spcPct val="100000"/>
                  </a:lnSpc>
                  <a:defRPr/>
                </a:pPr>
                <a:r>
                  <a:rPr lang="en-US" sz="2000" dirty="0">
                    <a:latin typeface="Times New Roman"/>
                    <a:cs typeface="Times New Roman"/>
                  </a:rPr>
                  <a:t>Then the </a:t>
                </a:r>
                <a:r>
                  <a:rPr lang="en-US" sz="2000" b="1" dirty="0">
                    <a:latin typeface="Times New Roman"/>
                    <a:cs typeface="Times New Roman"/>
                  </a:rPr>
                  <a:t>marginal revenue </a:t>
                </a:r>
                <a:r>
                  <a:rPr lang="en-US" sz="2000" dirty="0">
                    <a:latin typeface="Times New Roman"/>
                    <a:cs typeface="Times New Roman"/>
                  </a:rPr>
                  <a:t>w. r. t. HC investment is:</a:t>
                </a:r>
                <a:endParaRPr lang="zh-CN" sz="2000" dirty="0">
                  <a:solidFill>
                    <a:schemeClr val="tx1"/>
                  </a:solidFill>
                  <a:latin typeface="Times New Roman"/>
                  <a:cs typeface="Times New Roman"/>
                </a:endParaRPr>
              </a:p>
              <a:p>
                <a:pPr marL="0" indent="0" algn="ctr">
                  <a:lnSpc>
                    <a:spcPct val="100000"/>
                  </a:lnSpc>
                  <a:buNone/>
                  <a:defRPr/>
                </a:pPr>
                <a14:m>
                  <m:oMathPara xmlns:m="http://schemas.openxmlformats.org/officeDocument/2006/math">
                    <m:oMathParaPr>
                      <m:jc m:val="center"/>
                    </m:oMathParaPr>
                    <m:oMath xmlns:m="http://schemas.openxmlformats.org/officeDocument/2006/math">
                      <m:sSub>
                        <m:sSubPr>
                          <m:ctrlPr>
                            <a:rPr lang="zh-CN" sz="2000" i="1">
                              <a:solidFill>
                                <a:schemeClr val="tx1"/>
                              </a:solidFill>
                              <a:latin typeface="Cambria Math" panose="02040503050406030204" pitchFamily="18" charset="0"/>
                              <a:ea typeface="Cambria Math"/>
                              <a:cs typeface="Cambria Math"/>
                            </a:rPr>
                          </m:ctrlPr>
                        </m:sSubPr>
                        <m:e>
                          <m:r>
                            <a:rPr lang="en-US" sz="2000" i="1">
                              <a:solidFill>
                                <a:schemeClr val="tx1"/>
                              </a:solidFill>
                              <a:latin typeface="Cambria Math"/>
                            </a:rPr>
                            <m:t>𝑀𝑅</m:t>
                          </m:r>
                        </m:e>
                        <m:sub>
                          <m:r>
                            <a:rPr lang="en-US" sz="2000" i="1">
                              <a:solidFill>
                                <a:schemeClr val="tx1"/>
                              </a:solidFill>
                              <a:latin typeface="Cambria Math"/>
                            </a:rPr>
                            <m:t>𝑖</m:t>
                          </m:r>
                        </m:sub>
                      </m:sSub>
                      <m:r>
                        <a:rPr lang="en-US" sz="2000" b="0" i="1">
                          <a:solidFill>
                            <a:schemeClr val="tx1"/>
                          </a:solidFill>
                          <a:latin typeface="Cambria Math"/>
                        </a:rPr>
                        <m:t>(</m:t>
                      </m:r>
                      <m:sSub>
                        <m:sSubPr>
                          <m:ctrlPr>
                            <a:rPr lang="en-US" sz="2000" b="0" i="1">
                              <a:solidFill>
                                <a:schemeClr val="tx1"/>
                              </a:solidFill>
                              <a:latin typeface="Cambria Math" panose="02040503050406030204" pitchFamily="18" charset="0"/>
                              <a:ea typeface="Cambria Math"/>
                              <a:cs typeface="Cambria Math"/>
                            </a:rPr>
                          </m:ctrlPr>
                        </m:sSubPr>
                        <m:e>
                          <m:r>
                            <a:rPr lang="en-US" sz="2000" i="1">
                              <a:latin typeface="Cambria Math"/>
                            </a:rPr>
                            <m:t>𝐿</m:t>
                          </m:r>
                        </m:e>
                        <m:sub>
                          <m:r>
                            <a:rPr lang="en-US" sz="2000" b="0" i="1">
                              <a:solidFill>
                                <a:schemeClr val="tx1"/>
                              </a:solidFill>
                              <a:latin typeface="Cambria Math"/>
                            </a:rPr>
                            <m:t>𝑖</m:t>
                          </m:r>
                        </m:sub>
                      </m:sSub>
                      <m:r>
                        <a:rPr lang="zh-CN" sz="2000" i="1">
                          <a:latin typeface="Cambria Math"/>
                        </a:rPr>
                        <m:t>）</m:t>
                      </m:r>
                      <m:r>
                        <a:rPr lang="en-US" sz="2000" i="1">
                          <a:solidFill>
                            <a:schemeClr val="tx1"/>
                          </a:solidFill>
                          <a:latin typeface="Cambria Math"/>
                        </a:rPr>
                        <m:t>=</m:t>
                      </m:r>
                      <m:sSub>
                        <m:sSubPr>
                          <m:ctrlPr>
                            <a:rPr lang="zh-CN" sz="2000" i="1">
                              <a:solidFill>
                                <a:srgbClr val="FF0000"/>
                              </a:solidFill>
                              <a:latin typeface="Cambria Math" panose="02040503050406030204" pitchFamily="18" charset="0"/>
                              <a:ea typeface="Cambria Math"/>
                              <a:cs typeface="Cambria Math"/>
                            </a:rPr>
                          </m:ctrlPr>
                        </m:sSubPr>
                        <m:e>
                          <m:r>
                            <a:rPr lang="en-US" sz="2000" i="1">
                              <a:solidFill>
                                <a:srgbClr val="FF0000"/>
                              </a:solidFill>
                              <a:latin typeface="Cambria Math"/>
                            </a:rPr>
                            <m:t>𝛼</m:t>
                          </m:r>
                        </m:e>
                        <m:sub>
                          <m:r>
                            <a:rPr lang="en-US" sz="2000" i="1">
                              <a:solidFill>
                                <a:srgbClr val="FF0000"/>
                              </a:solidFill>
                              <a:latin typeface="Cambria Math"/>
                            </a:rPr>
                            <m:t>𝐿</m:t>
                          </m:r>
                        </m:sub>
                      </m:sSub>
                      <m:sSub>
                        <m:sSubPr>
                          <m:ctrlPr>
                            <a:rPr lang="zh-CN" sz="2000" i="1">
                              <a:solidFill>
                                <a:srgbClr val="FF0000"/>
                              </a:solidFill>
                              <a:latin typeface="Cambria Math" panose="02040503050406030204" pitchFamily="18" charset="0"/>
                              <a:ea typeface="Cambria Math"/>
                              <a:cs typeface="Cambria Math"/>
                            </a:rPr>
                          </m:ctrlPr>
                        </m:sSubPr>
                        <m:e>
                          <m:r>
                            <a:rPr lang="en-US" sz="2000" i="1">
                              <a:solidFill>
                                <a:srgbClr val="FF0000"/>
                              </a:solidFill>
                              <a:latin typeface="Cambria Math"/>
                            </a:rPr>
                            <m:t>𝛼</m:t>
                          </m:r>
                        </m:e>
                        <m:sub>
                          <m:r>
                            <a:rPr lang="en-US" sz="2000" i="1">
                              <a:solidFill>
                                <a:srgbClr val="FF0000"/>
                              </a:solidFill>
                              <a:latin typeface="Cambria Math"/>
                            </a:rPr>
                            <m:t>𝑤</m:t>
                          </m:r>
                        </m:sub>
                      </m:sSub>
                      <m:sSubSup>
                        <m:sSubSupPr>
                          <m:ctrlPr>
                            <a:rPr lang="zh-CN" sz="2000" i="1">
                              <a:solidFill>
                                <a:srgbClr val="FF0000"/>
                              </a:solidFill>
                              <a:latin typeface="Cambria Math" panose="02040503050406030204" pitchFamily="18" charset="0"/>
                              <a:ea typeface="Cambria Math"/>
                              <a:cs typeface="Cambria Math"/>
                            </a:rPr>
                          </m:ctrlPr>
                        </m:sSubSupPr>
                        <m:e>
                          <m:r>
                            <a:rPr lang="en-US" sz="2000" b="0" i="1">
                              <a:solidFill>
                                <a:srgbClr val="FF0000"/>
                              </a:solidFill>
                              <a:latin typeface="Cambria Math"/>
                            </a:rPr>
                            <m:t>𝐿</m:t>
                          </m:r>
                        </m:e>
                        <m:sub>
                          <m:r>
                            <a:rPr lang="en-US" sz="2000" i="1">
                              <a:solidFill>
                                <a:srgbClr val="FF0000"/>
                              </a:solidFill>
                              <a:latin typeface="Cambria Math"/>
                            </a:rPr>
                            <m:t>𝑖</m:t>
                          </m:r>
                        </m:sub>
                        <m:sup>
                          <m:sSub>
                            <m:sSubPr>
                              <m:ctrlPr>
                                <a:rPr lang="zh-CN" sz="2000" i="1">
                                  <a:solidFill>
                                    <a:srgbClr val="FF0000"/>
                                  </a:solidFill>
                                  <a:latin typeface="Cambria Math" panose="02040503050406030204" pitchFamily="18" charset="0"/>
                                  <a:ea typeface="Cambria Math"/>
                                  <a:cs typeface="Cambria Math"/>
                                </a:rPr>
                              </m:ctrlPr>
                            </m:sSubPr>
                            <m:e>
                              <m:r>
                                <a:rPr lang="en-US" sz="2000" i="1">
                                  <a:solidFill>
                                    <a:srgbClr val="FF0000"/>
                                  </a:solidFill>
                                  <a:latin typeface="Cambria Math"/>
                                </a:rPr>
                                <m:t>𝛼</m:t>
                              </m:r>
                            </m:e>
                            <m:sub>
                              <m:r>
                                <a:rPr lang="en-US" sz="2000" i="1">
                                  <a:solidFill>
                                    <a:srgbClr val="FF0000"/>
                                  </a:solidFill>
                                  <a:latin typeface="Cambria Math"/>
                                </a:rPr>
                                <m:t>𝐿</m:t>
                              </m:r>
                            </m:sub>
                          </m:sSub>
                          <m:r>
                            <a:rPr lang="en-US" sz="2000" i="1">
                              <a:solidFill>
                                <a:srgbClr val="FF0000"/>
                              </a:solidFill>
                              <a:latin typeface="Cambria Math"/>
                            </a:rPr>
                            <m:t>−</m:t>
                          </m:r>
                          <m:r>
                            <a:rPr lang="en-US" sz="2000" i="1">
                              <a:solidFill>
                                <a:srgbClr val="FF0000"/>
                              </a:solidFill>
                              <a:latin typeface="Cambria Math"/>
                            </a:rPr>
                            <m:t>1</m:t>
                          </m:r>
                        </m:sup>
                      </m:sSubSup>
                      <m:sSub>
                        <m:sSubPr>
                          <m:ctrlPr>
                            <a:rPr lang="zh-CN" sz="2000" i="1">
                              <a:solidFill>
                                <a:srgbClr val="FF0000"/>
                              </a:solidFill>
                              <a:latin typeface="Cambria Math" panose="02040503050406030204" pitchFamily="18" charset="0"/>
                              <a:ea typeface="Cambria Math"/>
                              <a:cs typeface="Cambria Math"/>
                            </a:rPr>
                          </m:ctrlPr>
                        </m:sSubPr>
                        <m:e>
                          <m:r>
                            <a:rPr lang="en-US" sz="2000" i="1">
                              <a:solidFill>
                                <a:srgbClr val="FF0000"/>
                              </a:solidFill>
                              <a:latin typeface="Cambria Math"/>
                            </a:rPr>
                            <m:t>𝔼</m:t>
                          </m:r>
                        </m:e>
                        <m:sub>
                          <m:r>
                            <a:rPr lang="en-US" sz="2000" i="1">
                              <a:solidFill>
                                <a:srgbClr val="FF0000"/>
                              </a:solidFill>
                              <a:latin typeface="Cambria Math"/>
                            </a:rPr>
                            <m:t>𝜀</m:t>
                          </m:r>
                        </m:sub>
                      </m:sSub>
                      <m:r>
                        <a:rPr lang="en-US" sz="2000" i="1">
                          <a:solidFill>
                            <a:srgbClr val="FF0000"/>
                          </a:solidFill>
                          <a:latin typeface="Cambria Math"/>
                        </a:rPr>
                        <m:t>{</m:t>
                      </m:r>
                      <m:sSubSup>
                        <m:sSubSupPr>
                          <m:ctrlPr>
                            <a:rPr lang="zh-CN" sz="2000" i="1">
                              <a:solidFill>
                                <a:srgbClr val="FF0000"/>
                              </a:solidFill>
                              <a:latin typeface="Cambria Math" panose="02040503050406030204" pitchFamily="18" charset="0"/>
                              <a:ea typeface="Cambria Math"/>
                              <a:cs typeface="Cambria Math"/>
                            </a:rPr>
                          </m:ctrlPr>
                        </m:sSubSupPr>
                        <m:e>
                          <m:r>
                            <a:rPr lang="en-US" sz="2000" i="1">
                              <a:solidFill>
                                <a:srgbClr val="FF0000"/>
                              </a:solidFill>
                              <a:latin typeface="Cambria Math"/>
                            </a:rPr>
                            <m:t>𝑃</m:t>
                          </m:r>
                        </m:e>
                        <m:sub>
                          <m:r>
                            <a:rPr lang="en-US" sz="2000" i="1">
                              <a:solidFill>
                                <a:srgbClr val="FF0000"/>
                              </a:solidFill>
                              <a:latin typeface="Cambria Math"/>
                            </a:rPr>
                            <m:t>𝑖</m:t>
                          </m:r>
                        </m:sub>
                        <m:sup>
                          <m:sSub>
                            <m:sSubPr>
                              <m:ctrlPr>
                                <a:rPr lang="zh-CN" sz="2000" i="1">
                                  <a:solidFill>
                                    <a:srgbClr val="FF0000"/>
                                  </a:solidFill>
                                  <a:latin typeface="Cambria Math" panose="02040503050406030204" pitchFamily="18" charset="0"/>
                                  <a:ea typeface="Cambria Math"/>
                                  <a:cs typeface="Cambria Math"/>
                                </a:rPr>
                              </m:ctrlPr>
                            </m:sSubPr>
                            <m:e>
                              <m:r>
                                <a:rPr lang="en-US" sz="2000" i="1">
                                  <a:solidFill>
                                    <a:srgbClr val="FF0000"/>
                                  </a:solidFill>
                                  <a:latin typeface="Cambria Math"/>
                                </a:rPr>
                                <m:t>𝛼</m:t>
                              </m:r>
                            </m:e>
                            <m:sub>
                              <m:r>
                                <a:rPr lang="en-US" sz="2000" i="1">
                                  <a:solidFill>
                                    <a:srgbClr val="FF0000"/>
                                  </a:solidFill>
                                  <a:latin typeface="Cambria Math"/>
                                </a:rPr>
                                <m:t>𝑃</m:t>
                              </m:r>
                            </m:sub>
                          </m:sSub>
                        </m:sup>
                      </m:sSubSup>
                      <m:r>
                        <m:rPr>
                          <m:nor/>
                        </m:rPr>
                        <a:rPr lang="en-US" sz="2000">
                          <a:solidFill>
                            <a:srgbClr val="FF0000"/>
                          </a:solidFill>
                          <a:latin typeface="Times New Roman"/>
                          <a:cs typeface="Times New Roman"/>
                        </a:rPr>
                        <m:t>}</m:t>
                      </m:r>
                      <m:r>
                        <a:rPr lang="en-US" sz="2000" i="1">
                          <a:solidFill>
                            <a:schemeClr val="tx1"/>
                          </a:solidFill>
                          <a:latin typeface="Cambria Math"/>
                        </a:rPr>
                        <m:t>+</m:t>
                      </m:r>
                      <m:sSub>
                        <m:sSubPr>
                          <m:ctrlPr>
                            <a:rPr lang="zh-CN" sz="2000" i="1">
                              <a:solidFill>
                                <a:srgbClr val="0070C0"/>
                              </a:solidFill>
                              <a:latin typeface="Cambria Math" panose="02040503050406030204" pitchFamily="18" charset="0"/>
                              <a:ea typeface="Cambria Math"/>
                              <a:cs typeface="Cambria Math"/>
                            </a:rPr>
                          </m:ctrlPr>
                        </m:sSubPr>
                        <m:e>
                          <m:r>
                            <a:rPr lang="en-US" sz="2000" i="1">
                              <a:solidFill>
                                <a:srgbClr val="0070C0"/>
                              </a:solidFill>
                              <a:latin typeface="Cambria Math"/>
                            </a:rPr>
                            <m:t>𝛼</m:t>
                          </m:r>
                        </m:e>
                        <m:sub>
                          <m:r>
                            <a:rPr lang="en-US" sz="2000" i="1">
                              <a:solidFill>
                                <a:srgbClr val="0070C0"/>
                              </a:solidFill>
                              <a:latin typeface="Cambria Math"/>
                            </a:rPr>
                            <m:t>𝑤</m:t>
                          </m:r>
                        </m:sub>
                      </m:sSub>
                      <m:sSubSup>
                        <m:sSubSupPr>
                          <m:ctrlPr>
                            <a:rPr lang="zh-CN" sz="2000" i="1">
                              <a:solidFill>
                                <a:srgbClr val="0070C0"/>
                              </a:solidFill>
                              <a:latin typeface="Cambria Math" panose="02040503050406030204" pitchFamily="18" charset="0"/>
                              <a:ea typeface="Cambria Math"/>
                              <a:cs typeface="Cambria Math"/>
                            </a:rPr>
                          </m:ctrlPr>
                        </m:sSubSupPr>
                        <m:e>
                          <m:r>
                            <a:rPr lang="en-US" sz="2000" i="1">
                              <a:solidFill>
                                <a:srgbClr val="0070C0"/>
                              </a:solidFill>
                              <a:latin typeface="Cambria Math"/>
                            </a:rPr>
                            <m:t>𝐿</m:t>
                          </m:r>
                        </m:e>
                        <m:sub>
                          <m:r>
                            <a:rPr lang="en-US" sz="2000" i="1">
                              <a:solidFill>
                                <a:srgbClr val="0070C0"/>
                              </a:solidFill>
                              <a:latin typeface="Cambria Math"/>
                            </a:rPr>
                            <m:t>𝑖</m:t>
                          </m:r>
                        </m:sub>
                        <m:sup>
                          <m:sSub>
                            <m:sSubPr>
                              <m:ctrlPr>
                                <a:rPr lang="zh-CN" sz="2000" i="1">
                                  <a:solidFill>
                                    <a:srgbClr val="0070C0"/>
                                  </a:solidFill>
                                  <a:latin typeface="Cambria Math" panose="02040503050406030204" pitchFamily="18" charset="0"/>
                                  <a:ea typeface="Cambria Math"/>
                                  <a:cs typeface="Cambria Math"/>
                                </a:rPr>
                              </m:ctrlPr>
                            </m:sSubPr>
                            <m:e>
                              <m:r>
                                <a:rPr lang="en-US" sz="2000" i="1">
                                  <a:solidFill>
                                    <a:srgbClr val="0070C0"/>
                                  </a:solidFill>
                                  <a:latin typeface="Cambria Math"/>
                                </a:rPr>
                                <m:t>𝛼</m:t>
                              </m:r>
                            </m:e>
                            <m:sub>
                              <m:r>
                                <a:rPr lang="en-US" sz="2000" i="1">
                                  <a:solidFill>
                                    <a:srgbClr val="0070C0"/>
                                  </a:solidFill>
                                  <a:latin typeface="Cambria Math"/>
                                </a:rPr>
                                <m:t>𝐿</m:t>
                              </m:r>
                            </m:sub>
                          </m:sSub>
                        </m:sup>
                      </m:sSubSup>
                      <m:f>
                        <m:fPr>
                          <m:ctrlPr>
                            <a:rPr lang="en-US" sz="2000" i="1">
                              <a:solidFill>
                                <a:srgbClr val="0070C0"/>
                              </a:solidFill>
                              <a:latin typeface="Cambria Math" panose="02040503050406030204" pitchFamily="18" charset="0"/>
                              <a:ea typeface="Cambria Math"/>
                              <a:cs typeface="Cambria Math"/>
                            </a:rPr>
                          </m:ctrlPr>
                        </m:fPr>
                        <m:num>
                          <m:sSub>
                            <m:sSubPr>
                              <m:ctrlPr>
                                <a:rPr lang="zh-CN" sz="2000" i="1">
                                  <a:solidFill>
                                    <a:srgbClr val="0070C0"/>
                                  </a:solidFill>
                                  <a:latin typeface="Cambria Math" panose="02040503050406030204" pitchFamily="18" charset="0"/>
                                  <a:ea typeface="Cambria Math"/>
                                  <a:cs typeface="Cambria Math"/>
                                </a:rPr>
                              </m:ctrlPr>
                            </m:sSubPr>
                            <m:e>
                              <m:r>
                                <a:rPr lang="zh-CN" sz="2000" i="1">
                                  <a:solidFill>
                                    <a:srgbClr val="0070C0"/>
                                  </a:solidFill>
                                  <a:latin typeface="Cambria Math"/>
                                </a:rPr>
                                <m:t>𝜕</m:t>
                              </m:r>
                              <m:r>
                                <a:rPr lang="en-US" sz="2000" i="1">
                                  <a:solidFill>
                                    <a:srgbClr val="0070C0"/>
                                  </a:solidFill>
                                  <a:latin typeface="Cambria Math"/>
                                </a:rPr>
                                <m:t>𝔼</m:t>
                              </m:r>
                            </m:e>
                            <m:sub>
                              <m:r>
                                <a:rPr lang="en-US" sz="2000" i="1">
                                  <a:solidFill>
                                    <a:srgbClr val="0070C0"/>
                                  </a:solidFill>
                                  <a:latin typeface="Cambria Math"/>
                                </a:rPr>
                                <m:t>𝜀</m:t>
                              </m:r>
                            </m:sub>
                          </m:sSub>
                          <m:r>
                            <a:rPr lang="en-US" sz="2000" i="1">
                              <a:solidFill>
                                <a:srgbClr val="0070C0"/>
                              </a:solidFill>
                              <a:latin typeface="Cambria Math"/>
                            </a:rPr>
                            <m:t>{</m:t>
                          </m:r>
                          <m:sSubSup>
                            <m:sSubSupPr>
                              <m:ctrlPr>
                                <a:rPr lang="zh-CN" sz="2000" i="1">
                                  <a:solidFill>
                                    <a:srgbClr val="0070C0"/>
                                  </a:solidFill>
                                  <a:latin typeface="Cambria Math" panose="02040503050406030204" pitchFamily="18" charset="0"/>
                                  <a:ea typeface="Cambria Math"/>
                                  <a:cs typeface="Cambria Math"/>
                                </a:rPr>
                              </m:ctrlPr>
                            </m:sSubSupPr>
                            <m:e>
                              <m:r>
                                <a:rPr lang="en-US" sz="2000" i="1">
                                  <a:solidFill>
                                    <a:srgbClr val="0070C0"/>
                                  </a:solidFill>
                                  <a:latin typeface="Cambria Math"/>
                                </a:rPr>
                                <m:t>𝑃</m:t>
                              </m:r>
                            </m:e>
                            <m:sub>
                              <m:r>
                                <a:rPr lang="en-US" sz="2000" i="1">
                                  <a:solidFill>
                                    <a:srgbClr val="0070C0"/>
                                  </a:solidFill>
                                  <a:latin typeface="Cambria Math"/>
                                </a:rPr>
                                <m:t>𝑖</m:t>
                              </m:r>
                            </m:sub>
                            <m:sup>
                              <m:sSub>
                                <m:sSubPr>
                                  <m:ctrlPr>
                                    <a:rPr lang="zh-CN" sz="2000" i="1">
                                      <a:solidFill>
                                        <a:srgbClr val="0070C0"/>
                                      </a:solidFill>
                                      <a:latin typeface="Cambria Math" panose="02040503050406030204" pitchFamily="18" charset="0"/>
                                      <a:ea typeface="Cambria Math"/>
                                      <a:cs typeface="Cambria Math"/>
                                    </a:rPr>
                                  </m:ctrlPr>
                                </m:sSubPr>
                                <m:e>
                                  <m:r>
                                    <a:rPr lang="en-US" sz="2000" i="1">
                                      <a:solidFill>
                                        <a:srgbClr val="0070C0"/>
                                      </a:solidFill>
                                      <a:latin typeface="Cambria Math"/>
                                    </a:rPr>
                                    <m:t>𝛼</m:t>
                                  </m:r>
                                </m:e>
                                <m:sub>
                                  <m:r>
                                    <a:rPr lang="en-US" sz="2000" i="1">
                                      <a:solidFill>
                                        <a:srgbClr val="0070C0"/>
                                      </a:solidFill>
                                      <a:latin typeface="Cambria Math"/>
                                    </a:rPr>
                                    <m:t>𝑃</m:t>
                                  </m:r>
                                </m:sub>
                              </m:sSub>
                            </m:sup>
                          </m:sSubSup>
                          <m:r>
                            <m:rPr>
                              <m:nor/>
                            </m:rPr>
                            <a:rPr lang="en-US" sz="2000">
                              <a:solidFill>
                                <a:srgbClr val="0070C0"/>
                              </a:solidFill>
                              <a:latin typeface="Times New Roman"/>
                              <a:cs typeface="Times New Roman"/>
                            </a:rPr>
                            <m:t>}</m:t>
                          </m:r>
                        </m:num>
                        <m:den>
                          <m:r>
                            <a:rPr lang="zh-CN" sz="2000" i="1">
                              <a:solidFill>
                                <a:srgbClr val="0070C0"/>
                              </a:solidFill>
                              <a:latin typeface="Cambria Math"/>
                            </a:rPr>
                            <m:t>𝜕</m:t>
                          </m:r>
                          <m:sSub>
                            <m:sSubPr>
                              <m:ctrlPr>
                                <a:rPr lang="en-US" sz="2000" i="1">
                                  <a:solidFill>
                                    <a:srgbClr val="0070C0"/>
                                  </a:solidFill>
                                  <a:latin typeface="Cambria Math" panose="02040503050406030204" pitchFamily="18" charset="0"/>
                                  <a:ea typeface="Cambria Math"/>
                                  <a:cs typeface="Cambria Math"/>
                                </a:rPr>
                              </m:ctrlPr>
                            </m:sSubPr>
                            <m:e>
                              <m:r>
                                <a:rPr lang="en-US" sz="2000" b="0" i="1">
                                  <a:solidFill>
                                    <a:srgbClr val="0070C0"/>
                                  </a:solidFill>
                                  <a:latin typeface="Cambria Math"/>
                                </a:rPr>
                                <m:t>𝐿</m:t>
                              </m:r>
                            </m:e>
                            <m:sub>
                              <m:r>
                                <a:rPr lang="en-US" sz="2000" b="0" i="1">
                                  <a:solidFill>
                                    <a:srgbClr val="0070C0"/>
                                  </a:solidFill>
                                  <a:latin typeface="Cambria Math"/>
                                </a:rPr>
                                <m:t>𝑖</m:t>
                              </m:r>
                            </m:sub>
                          </m:sSub>
                        </m:den>
                      </m:f>
                    </m:oMath>
                  </m:oMathPara>
                </a14:m>
                <a:endParaRPr lang="en-US" sz="2000" b="0" i="1" dirty="0">
                  <a:solidFill>
                    <a:srgbClr val="0070C0"/>
                  </a:solidFill>
                  <a:latin typeface="Times New Roman"/>
                </a:endParaRPr>
              </a:p>
              <a:p>
                <a:pPr marL="285750" indent="-285750">
                  <a:lnSpc>
                    <a:spcPct val="100000"/>
                  </a:lnSpc>
                  <a:buFont typeface="Arial"/>
                  <a:buChar char="•"/>
                  <a:defRPr/>
                </a:pPr>
                <a:r>
                  <a:rPr lang="en-US" sz="2000" b="1" dirty="0">
                    <a:solidFill>
                      <a:srgbClr val="FF0000"/>
                    </a:solidFill>
                    <a:latin typeface="Times New Roman"/>
                    <a:cs typeface="Times New Roman"/>
                  </a:rPr>
                  <a:t>Productive Channel </a:t>
                </a:r>
                <a:r>
                  <a:rPr lang="en-US" sz="2000" dirty="0">
                    <a:solidFill>
                      <a:schemeClr val="tx1"/>
                    </a:solidFill>
                    <a:latin typeface="Times New Roman"/>
                    <a:cs typeface="Times New Roman"/>
                  </a:rPr>
                  <a:t>of HC investment: </a:t>
                </a:r>
                <a:r>
                  <a:rPr lang="en-US" altLang="zh-CN" sz="2000" dirty="0">
                    <a:solidFill>
                      <a:schemeClr val="tx1"/>
                    </a:solidFill>
                    <a:latin typeface="Times New Roman"/>
                    <a:cs typeface="Times New Roman"/>
                  </a:rPr>
                  <a:t> </a:t>
                </a:r>
                <a:endParaRPr lang="en-US" sz="2000" dirty="0">
                  <a:solidFill>
                    <a:schemeClr val="tx1"/>
                  </a:solidFill>
                  <a:latin typeface="Times New Roman"/>
                  <a:cs typeface="Times New Roman"/>
                </a:endParaRPr>
              </a:p>
              <a:p>
                <a:pPr marL="0" indent="0" algn="ctr">
                  <a:lnSpc>
                    <a:spcPct val="100000"/>
                  </a:lnSpc>
                  <a:buNone/>
                  <a:defRPr/>
                </a:pPr>
                <a14:m>
                  <m:oMathPara xmlns:m="http://schemas.openxmlformats.org/officeDocument/2006/math">
                    <m:oMathParaPr>
                      <m:jc m:val="centerGroup"/>
                    </m:oMathParaPr>
                    <m:oMath xmlns:m="http://schemas.openxmlformats.org/officeDocument/2006/math">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rPr>
                            <m:t>𝑀𝑅</m:t>
                          </m:r>
                        </m:e>
                        <m:sub>
                          <m:r>
                            <a:rPr lang="ar-AE" sz="2000" i="1">
                              <a:solidFill>
                                <a:srgbClr val="FF0000"/>
                              </a:solidFill>
                              <a:latin typeface="Cambria Math"/>
                            </a:rPr>
                            <m:t>𝑝</m:t>
                          </m:r>
                        </m:sub>
                      </m:sSub>
                      <m:r>
                        <a:rPr lang="ar-AE" sz="2000">
                          <a:solidFill>
                            <a:srgbClr val="FF0000"/>
                          </a:solidFill>
                          <a:latin typeface="Cambria Math"/>
                        </a:rPr>
                        <m:t>=</m:t>
                      </m:r>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rPr>
                            <m:t>𝛼</m:t>
                          </m:r>
                        </m:e>
                        <m:sub>
                          <m:r>
                            <a:rPr lang="ar-AE" sz="2000" i="1">
                              <a:solidFill>
                                <a:srgbClr val="FF0000"/>
                              </a:solidFill>
                              <a:latin typeface="Cambria Math"/>
                            </a:rPr>
                            <m:t>𝐿</m:t>
                          </m:r>
                        </m:sub>
                      </m:sSub>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rPr>
                            <m:t>𝛼</m:t>
                          </m:r>
                        </m:e>
                        <m:sub>
                          <m:r>
                            <a:rPr lang="ar-AE" sz="2000" i="1">
                              <a:solidFill>
                                <a:srgbClr val="FF0000"/>
                              </a:solidFill>
                              <a:latin typeface="Cambria Math"/>
                            </a:rPr>
                            <m:t>𝑤</m:t>
                          </m:r>
                        </m:sub>
                      </m:sSub>
                      <m:sSubSup>
                        <m:sSubSupPr>
                          <m:ctrlPr>
                            <a:rPr lang="ar-AE" altLang="zh-CN" sz="2000" i="1">
                              <a:solidFill>
                                <a:srgbClr val="FF0000"/>
                              </a:solidFill>
                              <a:latin typeface="Cambria Math" panose="02040503050406030204" pitchFamily="18" charset="0"/>
                              <a:ea typeface="Cambria Math"/>
                              <a:cs typeface="Cambria Math"/>
                            </a:rPr>
                          </m:ctrlPr>
                        </m:sSubSupPr>
                        <m:e>
                          <m:r>
                            <a:rPr lang="ar-AE" sz="2000" i="1">
                              <a:solidFill>
                                <a:srgbClr val="FF0000"/>
                              </a:solidFill>
                              <a:latin typeface="Cambria Math"/>
                            </a:rPr>
                            <m:t>𝐿</m:t>
                          </m:r>
                        </m:e>
                        <m:sub>
                          <m:r>
                            <a:rPr lang="ar-AE" sz="2000" i="1">
                              <a:solidFill>
                                <a:srgbClr val="FF0000"/>
                              </a:solidFill>
                              <a:latin typeface="Cambria Math"/>
                            </a:rPr>
                            <m:t>𝑖</m:t>
                          </m:r>
                        </m:sub>
                        <m:sup>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rPr>
                                <m:t>𝛼</m:t>
                              </m:r>
                            </m:e>
                            <m:sub>
                              <m:r>
                                <a:rPr lang="ar-AE" sz="2000" i="1">
                                  <a:solidFill>
                                    <a:srgbClr val="FF0000"/>
                                  </a:solidFill>
                                  <a:latin typeface="Cambria Math"/>
                                </a:rPr>
                                <m:t>𝐿</m:t>
                              </m:r>
                            </m:sub>
                          </m:sSub>
                          <m:r>
                            <a:rPr lang="ar-AE" sz="2000" i="1">
                              <a:solidFill>
                                <a:srgbClr val="FF0000"/>
                              </a:solidFill>
                              <a:latin typeface="Cambria Math"/>
                            </a:rPr>
                            <m:t>−</m:t>
                          </m:r>
                          <m:r>
                            <a:rPr lang="ar-AE" sz="2000" i="1">
                              <a:solidFill>
                                <a:srgbClr val="FF0000"/>
                              </a:solidFill>
                              <a:latin typeface="Cambria Math"/>
                            </a:rPr>
                            <m:t>1</m:t>
                          </m:r>
                        </m:sup>
                      </m:sSubSup>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rPr>
                            <m:t>𝔼</m:t>
                          </m:r>
                        </m:e>
                        <m:sub>
                          <m:r>
                            <a:rPr lang="ar-AE" sz="2000" i="1">
                              <a:solidFill>
                                <a:srgbClr val="FF0000"/>
                              </a:solidFill>
                              <a:latin typeface="Cambria Math"/>
                            </a:rPr>
                            <m:t>𝜀</m:t>
                          </m:r>
                        </m:sub>
                      </m:sSub>
                      <m:r>
                        <a:rPr lang="ar-AE" sz="2000" i="1">
                          <a:solidFill>
                            <a:srgbClr val="FF0000"/>
                          </a:solidFill>
                          <a:latin typeface="Cambria Math"/>
                        </a:rPr>
                        <m:t>{</m:t>
                      </m:r>
                      <m:sSubSup>
                        <m:sSubSupPr>
                          <m:ctrlPr>
                            <a:rPr lang="ar-AE" altLang="zh-CN" sz="2000" i="1">
                              <a:solidFill>
                                <a:srgbClr val="FF0000"/>
                              </a:solidFill>
                              <a:latin typeface="Cambria Math" panose="02040503050406030204" pitchFamily="18" charset="0"/>
                              <a:ea typeface="Cambria Math"/>
                              <a:cs typeface="Cambria Math"/>
                            </a:rPr>
                          </m:ctrlPr>
                        </m:sSubSupPr>
                        <m:e>
                          <m:r>
                            <a:rPr lang="ar-AE" sz="2000" i="1">
                              <a:solidFill>
                                <a:srgbClr val="FF0000"/>
                              </a:solidFill>
                              <a:latin typeface="Cambria Math"/>
                            </a:rPr>
                            <m:t>𝑃</m:t>
                          </m:r>
                        </m:e>
                        <m:sub>
                          <m:r>
                            <a:rPr lang="ar-AE" sz="2000" i="1">
                              <a:solidFill>
                                <a:srgbClr val="FF0000"/>
                              </a:solidFill>
                              <a:latin typeface="Cambria Math"/>
                            </a:rPr>
                            <m:t>𝑖</m:t>
                          </m:r>
                        </m:sub>
                        <m:sup>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rPr>
                                <m:t>𝛼</m:t>
                              </m:r>
                            </m:e>
                            <m:sub>
                              <m:r>
                                <a:rPr lang="ar-AE" sz="2000" i="1">
                                  <a:solidFill>
                                    <a:srgbClr val="FF0000"/>
                                  </a:solidFill>
                                  <a:latin typeface="Cambria Math"/>
                                </a:rPr>
                                <m:t>𝑃</m:t>
                              </m:r>
                            </m:sub>
                          </m:sSub>
                        </m:sup>
                      </m:sSubSup>
                      <m:r>
                        <m:rPr>
                          <m:nor/>
                        </m:rPr>
                        <a:rPr lang="ar-AE" sz="2000">
                          <a:solidFill>
                            <a:srgbClr val="FF0000"/>
                          </a:solidFill>
                          <a:latin typeface="Times New Roman"/>
                          <a:cs typeface="Times New Roman"/>
                        </a:rPr>
                        <m:t>}</m:t>
                      </m:r>
                    </m:oMath>
                  </m:oMathPara>
                </a14:m>
                <a:endParaRPr lang="ar-AE" sz="2000" dirty="0">
                  <a:solidFill>
                    <a:schemeClr val="tx1"/>
                  </a:solidFill>
                  <a:latin typeface="Times New Roman"/>
                  <a:cs typeface="Times New Roman"/>
                </a:endParaRPr>
              </a:p>
              <a:p>
                <a:pPr marL="285750" indent="-285750">
                  <a:lnSpc>
                    <a:spcPct val="100000"/>
                  </a:lnSpc>
                  <a:defRPr/>
                </a:pPr>
                <a:r>
                  <a:rPr lang="en-US" sz="2000" b="1" dirty="0">
                    <a:solidFill>
                      <a:srgbClr val="0070C0"/>
                    </a:solidFill>
                    <a:latin typeface="Times New Roman"/>
                    <a:cs typeface="Times New Roman"/>
                  </a:rPr>
                  <a:t>Competitive channel </a:t>
                </a:r>
                <a:r>
                  <a:rPr lang="en-US" sz="2000" dirty="0">
                    <a:solidFill>
                      <a:schemeClr val="tx1"/>
                    </a:solidFill>
                    <a:latin typeface="Times New Roman"/>
                    <a:cs typeface="Times New Roman"/>
                  </a:rPr>
                  <a:t>of HC investment:  </a:t>
                </a:r>
                <a:endParaRPr lang="en-US" sz="3200" dirty="0"/>
              </a:p>
              <a:p>
                <a:pPr marL="0" indent="0" algn="ctr">
                  <a:lnSpc>
                    <a:spcPct val="100000"/>
                  </a:lnSpc>
                  <a:buNone/>
                  <a:defRPr/>
                </a:pPr>
                <a14:m>
                  <m:oMathPara xmlns:m="http://schemas.openxmlformats.org/officeDocument/2006/math">
                    <m:oMathParaPr>
                      <m:jc m:val="centerGroup"/>
                    </m:oMathParaPr>
                    <m:oMath xmlns:m="http://schemas.openxmlformats.org/officeDocument/2006/math">
                      <m:sSub>
                        <m:sSubPr>
                          <m:ctrlPr>
                            <a:rPr lang="ar-AE" altLang="zh-CN" sz="2000" i="1">
                              <a:solidFill>
                                <a:srgbClr val="0070C0"/>
                              </a:solidFill>
                              <a:latin typeface="Cambria Math" panose="02040503050406030204" pitchFamily="18" charset="0"/>
                              <a:ea typeface="Cambria Math"/>
                              <a:cs typeface="Cambria Math"/>
                            </a:rPr>
                          </m:ctrlPr>
                        </m:sSubPr>
                        <m:e>
                          <m:r>
                            <a:rPr lang="ar-AE" sz="2000" i="1">
                              <a:solidFill>
                                <a:srgbClr val="0070C0"/>
                              </a:solidFill>
                              <a:latin typeface="Cambria Math"/>
                            </a:rPr>
                            <m:t>𝑀𝑅</m:t>
                          </m:r>
                        </m:e>
                        <m:sub>
                          <m:r>
                            <a:rPr lang="ar-AE" sz="2000" i="1">
                              <a:solidFill>
                                <a:srgbClr val="0070C0"/>
                              </a:solidFill>
                              <a:latin typeface="Cambria Math"/>
                            </a:rPr>
                            <m:t>𝑐</m:t>
                          </m:r>
                        </m:sub>
                      </m:sSub>
                      <m:r>
                        <a:rPr lang="ar-AE" sz="2000">
                          <a:solidFill>
                            <a:srgbClr val="0070C0"/>
                          </a:solidFill>
                          <a:latin typeface="Cambria Math"/>
                        </a:rPr>
                        <m:t>=</m:t>
                      </m:r>
                      <m:sSub>
                        <m:sSubPr>
                          <m:ctrlPr>
                            <a:rPr lang="ar-AE" altLang="zh-CN" sz="2000" i="1">
                              <a:solidFill>
                                <a:srgbClr val="0070C0"/>
                              </a:solidFill>
                              <a:latin typeface="Cambria Math" panose="02040503050406030204" pitchFamily="18" charset="0"/>
                              <a:ea typeface="Cambria Math"/>
                              <a:cs typeface="Cambria Math"/>
                            </a:rPr>
                          </m:ctrlPr>
                        </m:sSubPr>
                        <m:e>
                          <m:r>
                            <a:rPr lang="ar-AE" sz="2000" i="1">
                              <a:solidFill>
                                <a:srgbClr val="0070C0"/>
                              </a:solidFill>
                              <a:latin typeface="Cambria Math"/>
                            </a:rPr>
                            <m:t>𝛼</m:t>
                          </m:r>
                        </m:e>
                        <m:sub>
                          <m:r>
                            <a:rPr lang="ar-AE" sz="2000" i="1">
                              <a:solidFill>
                                <a:srgbClr val="0070C0"/>
                              </a:solidFill>
                              <a:latin typeface="Cambria Math"/>
                            </a:rPr>
                            <m:t>𝑤</m:t>
                          </m:r>
                        </m:sub>
                      </m:sSub>
                      <m:sSubSup>
                        <m:sSubSupPr>
                          <m:ctrlPr>
                            <a:rPr lang="ar-AE" altLang="zh-CN" sz="2000" i="1">
                              <a:solidFill>
                                <a:srgbClr val="0070C0"/>
                              </a:solidFill>
                              <a:latin typeface="Cambria Math" panose="02040503050406030204" pitchFamily="18" charset="0"/>
                              <a:ea typeface="Cambria Math"/>
                              <a:cs typeface="Cambria Math"/>
                            </a:rPr>
                          </m:ctrlPr>
                        </m:sSubSupPr>
                        <m:e>
                          <m:r>
                            <a:rPr lang="ar-AE" sz="2000" i="1">
                              <a:solidFill>
                                <a:srgbClr val="0070C0"/>
                              </a:solidFill>
                              <a:latin typeface="Cambria Math"/>
                            </a:rPr>
                            <m:t>𝐿</m:t>
                          </m:r>
                        </m:e>
                        <m:sub>
                          <m:r>
                            <a:rPr lang="ar-AE" sz="2000" i="1">
                              <a:solidFill>
                                <a:srgbClr val="0070C0"/>
                              </a:solidFill>
                              <a:latin typeface="Cambria Math"/>
                            </a:rPr>
                            <m:t>𝑖</m:t>
                          </m:r>
                        </m:sub>
                        <m:sup>
                          <m:sSub>
                            <m:sSubPr>
                              <m:ctrlPr>
                                <a:rPr lang="ar-AE" altLang="zh-CN" sz="2000" i="1">
                                  <a:solidFill>
                                    <a:srgbClr val="0070C0"/>
                                  </a:solidFill>
                                  <a:latin typeface="Cambria Math" panose="02040503050406030204" pitchFamily="18" charset="0"/>
                                  <a:ea typeface="Cambria Math"/>
                                  <a:cs typeface="Cambria Math"/>
                                </a:rPr>
                              </m:ctrlPr>
                            </m:sSubPr>
                            <m:e>
                              <m:r>
                                <a:rPr lang="ar-AE" sz="2000" i="1">
                                  <a:solidFill>
                                    <a:srgbClr val="0070C0"/>
                                  </a:solidFill>
                                  <a:latin typeface="Cambria Math"/>
                                </a:rPr>
                                <m:t>𝛼</m:t>
                              </m:r>
                            </m:e>
                            <m:sub>
                              <m:r>
                                <a:rPr lang="ar-AE" sz="2000" i="1">
                                  <a:solidFill>
                                    <a:srgbClr val="0070C0"/>
                                  </a:solidFill>
                                  <a:latin typeface="Cambria Math"/>
                                </a:rPr>
                                <m:t>𝐿</m:t>
                              </m:r>
                            </m:sub>
                          </m:sSub>
                        </m:sup>
                      </m:sSubSup>
                      <m:f>
                        <m:fPr>
                          <m:ctrlPr>
                            <a:rPr lang="ar-AE" sz="2000" i="1">
                              <a:solidFill>
                                <a:srgbClr val="0070C0"/>
                              </a:solidFill>
                              <a:latin typeface="Cambria Math" panose="02040503050406030204" pitchFamily="18" charset="0"/>
                              <a:ea typeface="Cambria Math"/>
                              <a:cs typeface="Cambria Math"/>
                            </a:rPr>
                          </m:ctrlPr>
                        </m:fPr>
                        <m:num>
                          <m:sSub>
                            <m:sSubPr>
                              <m:ctrlPr>
                                <a:rPr lang="ar-AE" altLang="zh-CN" sz="2000" i="1">
                                  <a:solidFill>
                                    <a:srgbClr val="0070C0"/>
                                  </a:solidFill>
                                  <a:latin typeface="Cambria Math" panose="02040503050406030204" pitchFamily="18" charset="0"/>
                                  <a:ea typeface="Cambria Math"/>
                                  <a:cs typeface="Cambria Math"/>
                                </a:rPr>
                              </m:ctrlPr>
                            </m:sSubPr>
                            <m:e>
                              <m:r>
                                <a:rPr lang="zh-CN" altLang="ar-AE" sz="2000" i="1">
                                  <a:solidFill>
                                    <a:srgbClr val="0070C0"/>
                                  </a:solidFill>
                                  <a:latin typeface="Cambria Math"/>
                                </a:rPr>
                                <m:t>𝜕</m:t>
                              </m:r>
                              <m:r>
                                <a:rPr lang="ar-AE" sz="2000" i="1">
                                  <a:solidFill>
                                    <a:srgbClr val="0070C0"/>
                                  </a:solidFill>
                                  <a:latin typeface="Cambria Math"/>
                                </a:rPr>
                                <m:t>𝔼</m:t>
                              </m:r>
                            </m:e>
                            <m:sub>
                              <m:r>
                                <a:rPr lang="ar-AE" sz="2000" i="1">
                                  <a:solidFill>
                                    <a:srgbClr val="0070C0"/>
                                  </a:solidFill>
                                  <a:latin typeface="Cambria Math"/>
                                </a:rPr>
                                <m:t>𝜀</m:t>
                              </m:r>
                            </m:sub>
                          </m:sSub>
                          <m:r>
                            <a:rPr lang="ar-AE" sz="2000" i="1">
                              <a:solidFill>
                                <a:srgbClr val="0070C0"/>
                              </a:solidFill>
                              <a:latin typeface="Cambria Math"/>
                            </a:rPr>
                            <m:t>{</m:t>
                          </m:r>
                          <m:sSubSup>
                            <m:sSubSupPr>
                              <m:ctrlPr>
                                <a:rPr lang="ar-AE" altLang="zh-CN" sz="2000" i="1">
                                  <a:solidFill>
                                    <a:srgbClr val="0070C0"/>
                                  </a:solidFill>
                                  <a:latin typeface="Cambria Math" panose="02040503050406030204" pitchFamily="18" charset="0"/>
                                  <a:ea typeface="Cambria Math"/>
                                  <a:cs typeface="Cambria Math"/>
                                </a:rPr>
                              </m:ctrlPr>
                            </m:sSubSupPr>
                            <m:e>
                              <m:r>
                                <a:rPr lang="ar-AE" sz="2000" i="1">
                                  <a:solidFill>
                                    <a:srgbClr val="0070C0"/>
                                  </a:solidFill>
                                  <a:latin typeface="Cambria Math"/>
                                </a:rPr>
                                <m:t>𝑃</m:t>
                              </m:r>
                            </m:e>
                            <m:sub>
                              <m:r>
                                <a:rPr lang="ar-AE" sz="2000" i="1">
                                  <a:solidFill>
                                    <a:srgbClr val="0070C0"/>
                                  </a:solidFill>
                                  <a:latin typeface="Cambria Math"/>
                                </a:rPr>
                                <m:t>𝑖</m:t>
                              </m:r>
                            </m:sub>
                            <m:sup>
                              <m:sSub>
                                <m:sSubPr>
                                  <m:ctrlPr>
                                    <a:rPr lang="ar-AE" altLang="zh-CN" sz="2000" i="1">
                                      <a:solidFill>
                                        <a:srgbClr val="0070C0"/>
                                      </a:solidFill>
                                      <a:latin typeface="Cambria Math" panose="02040503050406030204" pitchFamily="18" charset="0"/>
                                      <a:ea typeface="Cambria Math"/>
                                      <a:cs typeface="Cambria Math"/>
                                    </a:rPr>
                                  </m:ctrlPr>
                                </m:sSubPr>
                                <m:e>
                                  <m:r>
                                    <a:rPr lang="ar-AE" sz="2000" i="1">
                                      <a:solidFill>
                                        <a:srgbClr val="0070C0"/>
                                      </a:solidFill>
                                      <a:latin typeface="Cambria Math"/>
                                    </a:rPr>
                                    <m:t>𝛼</m:t>
                                  </m:r>
                                </m:e>
                                <m:sub>
                                  <m:r>
                                    <a:rPr lang="ar-AE" sz="2000" i="1">
                                      <a:solidFill>
                                        <a:srgbClr val="0070C0"/>
                                      </a:solidFill>
                                      <a:latin typeface="Cambria Math"/>
                                    </a:rPr>
                                    <m:t>𝑃</m:t>
                                  </m:r>
                                </m:sub>
                              </m:sSub>
                            </m:sup>
                          </m:sSubSup>
                          <m:r>
                            <m:rPr>
                              <m:nor/>
                            </m:rPr>
                            <a:rPr lang="ar-AE" sz="2000">
                              <a:solidFill>
                                <a:srgbClr val="0070C0"/>
                              </a:solidFill>
                              <a:latin typeface="Times New Roman"/>
                              <a:cs typeface="Times New Roman"/>
                            </a:rPr>
                            <m:t>}</m:t>
                          </m:r>
                        </m:num>
                        <m:den>
                          <m:r>
                            <a:rPr lang="zh-CN" altLang="ar-AE" sz="2000" i="1">
                              <a:solidFill>
                                <a:srgbClr val="0070C0"/>
                              </a:solidFill>
                              <a:latin typeface="Cambria Math"/>
                            </a:rPr>
                            <m:t>𝜕</m:t>
                          </m:r>
                          <m:sSub>
                            <m:sSubPr>
                              <m:ctrlPr>
                                <a:rPr lang="ar-AE" sz="2000" i="1">
                                  <a:solidFill>
                                    <a:srgbClr val="0070C0"/>
                                  </a:solidFill>
                                  <a:latin typeface="Cambria Math" panose="02040503050406030204" pitchFamily="18" charset="0"/>
                                  <a:ea typeface="Cambria Math"/>
                                  <a:cs typeface="Cambria Math"/>
                                </a:rPr>
                              </m:ctrlPr>
                            </m:sSubPr>
                            <m:e>
                              <m:r>
                                <a:rPr lang="ar-AE" sz="2000" i="1">
                                  <a:solidFill>
                                    <a:srgbClr val="0070C0"/>
                                  </a:solidFill>
                                  <a:latin typeface="Cambria Math"/>
                                </a:rPr>
                                <m:t>𝐿</m:t>
                              </m:r>
                            </m:e>
                            <m:sub>
                              <m:r>
                                <a:rPr lang="ar-AE" sz="2000" i="1">
                                  <a:solidFill>
                                    <a:srgbClr val="0070C0"/>
                                  </a:solidFill>
                                  <a:latin typeface="Cambria Math"/>
                                </a:rPr>
                                <m:t>𝑖</m:t>
                              </m:r>
                            </m:sub>
                          </m:sSub>
                        </m:den>
                      </m:f>
                    </m:oMath>
                  </m:oMathPara>
                </a14:m>
                <a:endParaRPr lang="ar-AE" sz="2000" dirty="0">
                  <a:solidFill>
                    <a:schemeClr val="tx1"/>
                  </a:solidFill>
                  <a:latin typeface="Times New Roman"/>
                  <a:cs typeface="Times New Roman"/>
                </a:endParaRPr>
              </a:p>
              <a:p>
                <a:pPr marL="285750" indent="-285750">
                  <a:lnSpc>
                    <a:spcPct val="100000"/>
                  </a:lnSpc>
                  <a:defRPr/>
                </a:pPr>
                <a:r>
                  <a:rPr lang="en-US" sz="2000" dirty="0">
                    <a:latin typeface="Times New Roman"/>
                    <a:cs typeface="Times New Roman"/>
                  </a:rPr>
                  <a:t>The relative strength of the competitive channel is called the </a:t>
                </a:r>
                <a:r>
                  <a:rPr lang="en-US" sz="2000" b="1" dirty="0">
                    <a:latin typeface="Times New Roman"/>
                    <a:cs typeface="Times New Roman"/>
                  </a:rPr>
                  <a:t>competitive channel ratio</a:t>
                </a:r>
                <a:r>
                  <a:rPr lang="en-US" sz="2000" dirty="0">
                    <a:latin typeface="Times New Roman"/>
                    <a:cs typeface="Times New Roman"/>
                  </a:rPr>
                  <a:t>:</a:t>
                </a:r>
              </a:p>
              <a:p>
                <a:pPr marL="0" indent="0" algn="ctr">
                  <a:lnSpc>
                    <a:spcPct val="100000"/>
                  </a:lnSpc>
                  <a:buNone/>
                  <a:defRPr/>
                </a:pPr>
                <a14:m>
                  <m:oMathPara xmlns:m="http://schemas.openxmlformats.org/officeDocument/2006/math">
                    <m:oMathParaPr>
                      <m:jc m:val="centerGroup"/>
                    </m:oMathParaPr>
                    <m:oMath xmlns:m="http://schemas.openxmlformats.org/officeDocument/2006/math">
                      <m:r>
                        <a:rPr lang="en-US" sz="2000" b="0" i="0">
                          <a:solidFill>
                            <a:schemeClr val="tx1"/>
                          </a:solidFill>
                          <a:latin typeface="Cambria Math"/>
                        </a:rPr>
                        <m:t> </m:t>
                      </m:r>
                      <m:sSub>
                        <m:sSubPr>
                          <m:ctrlPr>
                            <a:rPr lang="ar-AE" altLang="zh-CN" sz="2000" b="1" i="1">
                              <a:solidFill>
                                <a:schemeClr val="tx1"/>
                              </a:solidFill>
                              <a:latin typeface="Cambria Math" panose="02040503050406030204" pitchFamily="18" charset="0"/>
                              <a:ea typeface="Cambria Math"/>
                              <a:cs typeface="Cambria Math"/>
                            </a:rPr>
                          </m:ctrlPr>
                        </m:sSubPr>
                        <m:e>
                          <m:r>
                            <a:rPr lang="ar-AE" sz="2000" b="1" i="1">
                              <a:solidFill>
                                <a:schemeClr val="tx1"/>
                              </a:solidFill>
                              <a:latin typeface="Cambria Math"/>
                            </a:rPr>
                            <m:t>𝑹𝒂𝒕𝒊𝒐</m:t>
                          </m:r>
                        </m:e>
                        <m:sub>
                          <m:r>
                            <a:rPr lang="ar-AE" sz="2000" b="1" i="1">
                              <a:solidFill>
                                <a:schemeClr val="tx1"/>
                              </a:solidFill>
                              <a:latin typeface="Cambria Math"/>
                            </a:rPr>
                            <m:t>𝒄</m:t>
                          </m:r>
                        </m:sub>
                      </m:sSub>
                      <m:r>
                        <a:rPr lang="ar-AE" sz="2000" b="1" i="1">
                          <a:solidFill>
                            <a:schemeClr val="tx1"/>
                          </a:solidFill>
                          <a:latin typeface="Cambria Math"/>
                        </a:rPr>
                        <m:t>=</m:t>
                      </m:r>
                      <m:f>
                        <m:fPr>
                          <m:ctrlPr>
                            <a:rPr lang="ar-AE" altLang="zh-CN" sz="2000" b="1" i="1">
                              <a:solidFill>
                                <a:schemeClr val="tx1"/>
                              </a:solidFill>
                              <a:latin typeface="Cambria Math" panose="02040503050406030204" pitchFamily="18" charset="0"/>
                              <a:ea typeface="Cambria Math"/>
                              <a:cs typeface="Cambria Math"/>
                            </a:rPr>
                          </m:ctrlPr>
                        </m:fPr>
                        <m:num>
                          <m:sSub>
                            <m:sSubPr>
                              <m:ctrlPr>
                                <a:rPr lang="ar-AE" altLang="zh-CN" sz="2000" b="1" i="1">
                                  <a:solidFill>
                                    <a:schemeClr val="tx1"/>
                                  </a:solidFill>
                                  <a:latin typeface="Cambria Math" panose="02040503050406030204" pitchFamily="18" charset="0"/>
                                  <a:ea typeface="Cambria Math"/>
                                  <a:cs typeface="Cambria Math"/>
                                </a:rPr>
                              </m:ctrlPr>
                            </m:sSubPr>
                            <m:e>
                              <m:r>
                                <a:rPr lang="ar-AE" sz="2000" b="1" i="1">
                                  <a:solidFill>
                                    <a:schemeClr val="tx1"/>
                                  </a:solidFill>
                                  <a:latin typeface="Cambria Math"/>
                                </a:rPr>
                                <m:t>𝑴𝑹</m:t>
                              </m:r>
                            </m:e>
                            <m:sub>
                              <m:r>
                                <a:rPr lang="ar-AE" sz="2000" b="1" i="1">
                                  <a:solidFill>
                                    <a:schemeClr val="tx1"/>
                                  </a:solidFill>
                                  <a:latin typeface="Cambria Math"/>
                                </a:rPr>
                                <m:t>𝒄</m:t>
                              </m:r>
                            </m:sub>
                          </m:sSub>
                        </m:num>
                        <m:den>
                          <m:r>
                            <a:rPr lang="ar-AE" sz="2000" b="1" i="1">
                              <a:solidFill>
                                <a:schemeClr val="tx1"/>
                              </a:solidFill>
                              <a:latin typeface="Cambria Math"/>
                            </a:rPr>
                            <m:t>𝑴𝑹</m:t>
                          </m:r>
                        </m:den>
                      </m:f>
                    </m:oMath>
                  </m:oMathPara>
                </a14:m>
                <a:endParaRPr lang="ar-AE" sz="2000" b="1" i="1" dirty="0">
                  <a:solidFill>
                    <a:schemeClr val="tx1"/>
                  </a:solidFill>
                  <a:latin typeface="Times New Roman"/>
                  <a:cs typeface="Times New Roman"/>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bwMode="auto">
              <a:xfrm>
                <a:off x="835833" y="1124744"/>
                <a:ext cx="10515600" cy="5596731"/>
              </a:xfrm>
              <a:blipFill>
                <a:blip r:embed="rId2"/>
                <a:stretch>
                  <a:fillRect l="-522" t="-65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21</a:t>
            </a:fld>
            <a:endParaRPr 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normAutofit/>
          </a:bodyPr>
          <a:lstStyle/>
          <a:p>
            <a:pPr algn="ctr">
              <a:defRPr/>
            </a:pPr>
            <a:r>
              <a:rPr lang="en-US" sz="3600" dirty="0">
                <a:latin typeface="Times New Roman"/>
                <a:cs typeface="Times New Roman"/>
              </a:rPr>
              <a:t>Competitive Equilibrium: With Random Perturbation</a:t>
            </a:r>
            <a:endParaRPr lang="zh-CN" sz="3600" dirty="0"/>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22</a:t>
            </a:fld>
            <a:endParaRPr lang="zh-CN"/>
          </a:p>
        </p:txBody>
      </p:sp>
      <p:pic>
        <p:nvPicPr>
          <p:cNvPr id="5" name="图片 4"/>
          <p:cNvPicPr/>
          <p:nvPr/>
        </p:nvPicPr>
        <p:blipFill>
          <a:blip r:embed="rId2"/>
          <a:srcRect l="4946" t="5426" r="6968"/>
          <a:stretch/>
        </p:blipFill>
        <p:spPr bwMode="auto">
          <a:xfrm>
            <a:off x="263352" y="2111957"/>
            <a:ext cx="2880320" cy="2678424"/>
          </a:xfrm>
          <a:prstGeom prst="rect">
            <a:avLst/>
          </a:prstGeom>
          <a:noFill/>
          <a:ln>
            <a:noFill/>
          </a:ln>
        </p:spPr>
      </p:pic>
      <p:pic>
        <p:nvPicPr>
          <p:cNvPr id="6" name="图片 5"/>
          <p:cNvPicPr/>
          <p:nvPr/>
        </p:nvPicPr>
        <p:blipFill>
          <a:blip r:embed="rId3"/>
          <a:srcRect l="4933" t="4119" r="7519"/>
          <a:stretch/>
        </p:blipFill>
        <p:spPr bwMode="auto">
          <a:xfrm>
            <a:off x="3127715" y="2106279"/>
            <a:ext cx="2880320" cy="2678423"/>
          </a:xfrm>
          <a:prstGeom prst="rect">
            <a:avLst/>
          </a:prstGeom>
          <a:noFill/>
          <a:ln>
            <a:noFill/>
          </a:ln>
        </p:spPr>
      </p:pic>
      <p:pic>
        <p:nvPicPr>
          <p:cNvPr id="7" name="图片 6"/>
          <p:cNvPicPr/>
          <p:nvPr/>
        </p:nvPicPr>
        <p:blipFill>
          <a:blip r:embed="rId4"/>
          <a:srcRect l="3119" t="4873" r="7310"/>
          <a:stretch/>
        </p:blipFill>
        <p:spPr bwMode="auto">
          <a:xfrm>
            <a:off x="5962066" y="2118577"/>
            <a:ext cx="2880321" cy="2650826"/>
          </a:xfrm>
          <a:prstGeom prst="rect">
            <a:avLst/>
          </a:prstGeom>
          <a:noFill/>
          <a:ln>
            <a:noFill/>
          </a:ln>
        </p:spPr>
      </p:pic>
      <p:sp>
        <p:nvSpPr>
          <p:cNvPr id="8" name="文本框 7"/>
          <p:cNvSpPr txBox="1"/>
          <p:nvPr/>
        </p:nvSpPr>
        <p:spPr bwMode="auto">
          <a:xfrm>
            <a:off x="1182399" y="4857424"/>
            <a:ext cx="1046120" cy="369332"/>
          </a:xfrm>
          <a:prstGeom prst="rect">
            <a:avLst/>
          </a:prstGeom>
          <a:noFill/>
        </p:spPr>
        <p:txBody>
          <a:bodyPr wrap="none" rtlCol="0">
            <a:spAutoFit/>
          </a:bodyPr>
          <a:lstStyle/>
          <a:p>
            <a:pPr>
              <a:defRPr/>
            </a:pPr>
            <a:r>
              <a:rPr lang="en-US" dirty="0">
                <a:latin typeface="Times New Roman"/>
                <a:cs typeface="Times New Roman"/>
              </a:rPr>
              <a:t>(a) effort</a:t>
            </a:r>
            <a:endParaRPr lang="zh-CN" dirty="0">
              <a:latin typeface="Times New Roman"/>
              <a:cs typeface="Times New Roman"/>
            </a:endParaRPr>
          </a:p>
        </p:txBody>
      </p:sp>
      <p:sp>
        <p:nvSpPr>
          <p:cNvPr id="9" name="文本框 8"/>
          <p:cNvSpPr txBox="1"/>
          <p:nvPr/>
        </p:nvSpPr>
        <p:spPr bwMode="auto">
          <a:xfrm>
            <a:off x="3575720" y="4841944"/>
            <a:ext cx="2608406" cy="369332"/>
          </a:xfrm>
          <a:prstGeom prst="rect">
            <a:avLst/>
          </a:prstGeom>
          <a:noFill/>
        </p:spPr>
        <p:txBody>
          <a:bodyPr wrap="none" rtlCol="0">
            <a:spAutoFit/>
          </a:bodyPr>
          <a:lstStyle/>
          <a:p>
            <a:pPr>
              <a:defRPr/>
            </a:pPr>
            <a:r>
              <a:rPr lang="en-US">
                <a:latin typeface="Times New Roman"/>
                <a:cs typeface="Times New Roman"/>
              </a:rPr>
              <a:t>(b) score(pre-college HC)</a:t>
            </a:r>
            <a:endParaRPr lang="zh-CN">
              <a:latin typeface="Times New Roman"/>
              <a:cs typeface="Times New Roman"/>
            </a:endParaRPr>
          </a:p>
        </p:txBody>
      </p:sp>
      <p:sp>
        <p:nvSpPr>
          <p:cNvPr id="10" name="文本框 9"/>
          <p:cNvSpPr txBox="1"/>
          <p:nvPr/>
        </p:nvSpPr>
        <p:spPr bwMode="auto">
          <a:xfrm>
            <a:off x="6877082" y="4856459"/>
            <a:ext cx="1050288" cy="369332"/>
          </a:xfrm>
          <a:prstGeom prst="rect">
            <a:avLst/>
          </a:prstGeom>
          <a:noFill/>
        </p:spPr>
        <p:txBody>
          <a:bodyPr wrap="none" rtlCol="0">
            <a:spAutoFit/>
          </a:bodyPr>
          <a:lstStyle/>
          <a:p>
            <a:pPr>
              <a:defRPr/>
            </a:pPr>
            <a:r>
              <a:rPr lang="en-US" dirty="0">
                <a:latin typeface="Times New Roman"/>
                <a:cs typeface="Times New Roman"/>
              </a:rPr>
              <a:t>(c) utility</a:t>
            </a:r>
            <a:endParaRPr lang="zh-CN" dirty="0">
              <a:latin typeface="Times New Roman"/>
              <a:cs typeface="Times New Roman"/>
            </a:endParaRPr>
          </a:p>
        </p:txBody>
      </p:sp>
      <p:sp>
        <p:nvSpPr>
          <p:cNvPr id="11" name="文本框 10"/>
          <p:cNvSpPr txBox="1"/>
          <p:nvPr/>
        </p:nvSpPr>
        <p:spPr bwMode="auto">
          <a:xfrm>
            <a:off x="2169933" y="5537437"/>
            <a:ext cx="7622600" cy="369332"/>
          </a:xfrm>
          <a:prstGeom prst="rect">
            <a:avLst/>
          </a:prstGeom>
          <a:noFill/>
        </p:spPr>
        <p:txBody>
          <a:bodyPr wrap="none" rtlCol="0">
            <a:spAutoFit/>
          </a:bodyPr>
          <a:lstStyle/>
          <a:p>
            <a:pPr>
              <a:defRPr/>
            </a:pPr>
            <a:r>
              <a:rPr lang="en-US" sz="1800" dirty="0">
                <a:latin typeface="Times New Roman"/>
                <a:ea typeface="宋体"/>
              </a:rPr>
              <a:t>Figure 3 Competitive equilibrium outcome (without/</a:t>
            </a:r>
            <a:r>
              <a:rPr lang="en-US" sz="1800" dirty="0">
                <a:solidFill>
                  <a:srgbClr val="FF0000"/>
                </a:solidFill>
                <a:latin typeface="Times New Roman"/>
                <a:ea typeface="宋体"/>
              </a:rPr>
              <a:t>with</a:t>
            </a:r>
            <a:r>
              <a:rPr lang="en-US" sz="1800" dirty="0">
                <a:latin typeface="Times New Roman"/>
                <a:ea typeface="宋体"/>
              </a:rPr>
              <a:t> random perturbation</a:t>
            </a:r>
            <a:r>
              <a:rPr lang="en-US" sz="1800" dirty="0">
                <a:latin typeface="Times New Roman"/>
                <a:ea typeface="等线"/>
              </a:rPr>
              <a:t>)</a:t>
            </a:r>
            <a:endParaRPr lang="zh-CN" dirty="0"/>
          </a:p>
        </p:txBody>
      </p:sp>
      <p:pic>
        <p:nvPicPr>
          <p:cNvPr id="12" name="图片 11">
            <a:extLst>
              <a:ext uri="{FF2B5EF4-FFF2-40B4-BE49-F238E27FC236}">
                <a16:creationId xmlns:a16="http://schemas.microsoft.com/office/drawing/2014/main" id="{C926DD8D-5981-4CA9-A8EB-AD7EFFDF5C70}"/>
              </a:ext>
            </a:extLst>
          </p:cNvPr>
          <p:cNvPicPr/>
          <p:nvPr/>
        </p:nvPicPr>
        <p:blipFill rotWithShape="1">
          <a:blip r:embed="rId5" cstate="print">
            <a:extLst>
              <a:ext uri="{28A0092B-C50C-407E-A947-70E740481C1C}">
                <a14:useLocalDpi xmlns:a14="http://schemas.microsoft.com/office/drawing/2010/main" val="0"/>
              </a:ext>
            </a:extLst>
          </a:blip>
          <a:srcRect l="4086" t="5445" r="7643"/>
          <a:stretch/>
        </p:blipFill>
        <p:spPr bwMode="auto">
          <a:xfrm>
            <a:off x="8809662" y="2155827"/>
            <a:ext cx="2743200" cy="2613575"/>
          </a:xfrm>
          <a:prstGeom prst="rect">
            <a:avLst/>
          </a:prstGeom>
          <a:noFill/>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565E08C2-CE4C-404B-8EA8-1F5C1A4D7DF0}"/>
              </a:ext>
            </a:extLst>
          </p:cNvPr>
          <p:cNvSpPr txBox="1"/>
          <p:nvPr/>
        </p:nvSpPr>
        <p:spPr bwMode="auto">
          <a:xfrm>
            <a:off x="8675080" y="4841944"/>
            <a:ext cx="3012363" cy="369332"/>
          </a:xfrm>
          <a:prstGeom prst="rect">
            <a:avLst/>
          </a:prstGeom>
          <a:noFill/>
        </p:spPr>
        <p:txBody>
          <a:bodyPr wrap="none" rtlCol="0">
            <a:spAutoFit/>
          </a:bodyPr>
          <a:lstStyle/>
          <a:p>
            <a:pPr>
              <a:defRPr/>
            </a:pPr>
            <a:r>
              <a:rPr lang="en-US" dirty="0">
                <a:latin typeface="Times New Roman"/>
                <a:cs typeface="Times New Roman"/>
              </a:rPr>
              <a:t>(d) Competitive channel ratio</a:t>
            </a:r>
            <a:endParaRPr lang="zh-CN" dirty="0">
              <a:latin typeface="Times New Roman"/>
              <a:cs typeface="Times New Roman"/>
            </a:endParaRPr>
          </a:p>
        </p:txBody>
      </p:sp>
      <p:sp>
        <p:nvSpPr>
          <p:cNvPr id="3" name="文本框 2">
            <a:extLst>
              <a:ext uri="{FF2B5EF4-FFF2-40B4-BE49-F238E27FC236}">
                <a16:creationId xmlns:a16="http://schemas.microsoft.com/office/drawing/2014/main" id="{2EB7BF76-5969-418D-9416-AD17E78EE24F}"/>
              </a:ext>
            </a:extLst>
          </p:cNvPr>
          <p:cNvSpPr txBox="1"/>
          <p:nvPr/>
        </p:nvSpPr>
        <p:spPr>
          <a:xfrm>
            <a:off x="4906671" y="5958332"/>
            <a:ext cx="1970411" cy="369332"/>
          </a:xfrm>
          <a:prstGeom prst="rect">
            <a:avLst/>
          </a:prstGeom>
          <a:noFill/>
        </p:spPr>
        <p:txBody>
          <a:bodyPr wrap="none" rtlCol="0">
            <a:spAutoFit/>
          </a:bodyPr>
          <a:lstStyle/>
          <a:p>
            <a:r>
              <a:rPr lang="en-US" altLang="zh-CN" dirty="0">
                <a:hlinkClick r:id="rId6" action="ppaction://hlinksldjump"/>
              </a:rPr>
              <a:t>Graph Parameters</a:t>
            </a:r>
            <a:endParaRPr lang="zh-CN" altLang="en-US" dirty="0"/>
          </a:p>
        </p:txBody>
      </p:sp>
    </p:spTree>
    <p:extLst>
      <p:ext uri="{BB962C8B-B14F-4D97-AF65-F5344CB8AC3E}">
        <p14:creationId xmlns:p14="http://schemas.microsoft.com/office/powerpoint/2010/main" val="414635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p:nvPr>
        </p:nvSpPr>
        <p:spPr bwMode="auto"/>
        <p:txBody>
          <a:bodyPr/>
          <a:lstStyle/>
          <a:p>
            <a:pPr>
              <a:defRPr/>
            </a:pPr>
            <a:r>
              <a:rPr lang="en-US" dirty="0">
                <a:latin typeface="Times New Roman"/>
                <a:cs typeface="Times New Roman"/>
              </a:rPr>
              <a:t>Empirical Calibration</a:t>
            </a:r>
            <a:endParaRPr lang="zh-CN" dirty="0">
              <a:latin typeface="Times New Roman"/>
              <a:cs typeface="Times New Roman"/>
            </a:endParaRPr>
          </a:p>
        </p:txBody>
      </p:sp>
      <p:sp>
        <p:nvSpPr>
          <p:cNvPr id="6" name="文本占位符 5"/>
          <p:cNvSpPr>
            <a:spLocks noGrp="1"/>
          </p:cNvSpPr>
          <p:nvPr>
            <p:ph type="body" idx="1"/>
          </p:nvPr>
        </p:nvSpPr>
        <p:spPr bwMode="auto"/>
        <p:txBody>
          <a:bodyPr/>
          <a:lstStyle/>
          <a:p>
            <a:pPr>
              <a:defRPr/>
            </a:pPr>
            <a:r>
              <a:rPr lang="en-US">
                <a:latin typeface="Times New Roman"/>
                <a:cs typeface="Times New Roman"/>
              </a:rPr>
              <a:t>Part 3</a:t>
            </a:r>
            <a:endParaRPr lang="zh-CN">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23</a:t>
            </a:fld>
            <a:endParaRPr 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p:nvPr>
        </p:nvSpPr>
        <p:spPr bwMode="auto"/>
        <p:txBody>
          <a:bodyPr/>
          <a:lstStyle/>
          <a:p>
            <a:pPr>
              <a:defRPr/>
            </a:pPr>
            <a:r>
              <a:rPr lang="en-US" dirty="0">
                <a:latin typeface="Times New Roman"/>
                <a:cs typeface="Times New Roman"/>
              </a:rPr>
              <a:t>Data Source</a:t>
            </a:r>
            <a:endParaRPr lang="zh-CN" dirty="0">
              <a:latin typeface="Times New Roman"/>
              <a:cs typeface="Times New Roman"/>
            </a:endParaRPr>
          </a:p>
        </p:txBody>
      </p:sp>
      <p:sp>
        <p:nvSpPr>
          <p:cNvPr id="6" name="内容占位符 5"/>
          <p:cNvSpPr>
            <a:spLocks noGrp="1"/>
          </p:cNvSpPr>
          <p:nvPr>
            <p:ph idx="1"/>
          </p:nvPr>
        </p:nvSpPr>
        <p:spPr bwMode="auto">
          <a:xfrm>
            <a:off x="838200" y="1600200"/>
            <a:ext cx="10515600" cy="4892675"/>
          </a:xfrm>
        </p:spPr>
        <p:txBody>
          <a:bodyPr>
            <a:normAutofit fontScale="92500" lnSpcReduction="10000"/>
          </a:bodyPr>
          <a:lstStyle/>
          <a:p>
            <a:pPr>
              <a:lnSpc>
                <a:spcPct val="120000"/>
              </a:lnSpc>
              <a:defRPr/>
            </a:pPr>
            <a:r>
              <a:rPr lang="en-US" dirty="0">
                <a:latin typeface="Times New Roman"/>
                <a:cs typeface="Times New Roman"/>
              </a:rPr>
              <a:t>China Family Panel Survey (CFPS, 2010-2020) (see </a:t>
            </a:r>
            <a:r>
              <a:rPr lang="en-US" dirty="0">
                <a:latin typeface="Times New Roman"/>
                <a:cs typeface="Times New Roman"/>
                <a:hlinkClick r:id="rId2" action="ppaction://hlinksldjump"/>
              </a:rPr>
              <a:t>Table A7</a:t>
            </a:r>
            <a:r>
              <a:rPr lang="en-US" dirty="0">
                <a:latin typeface="Times New Roman"/>
                <a:cs typeface="Times New Roman"/>
              </a:rPr>
              <a:t>)</a:t>
            </a:r>
            <a:endParaRPr dirty="0"/>
          </a:p>
          <a:p>
            <a:pPr lvl="1">
              <a:lnSpc>
                <a:spcPct val="120000"/>
              </a:lnSpc>
              <a:defRPr/>
            </a:pPr>
            <a:r>
              <a:rPr lang="en-US" dirty="0">
                <a:latin typeface="Times New Roman"/>
                <a:cs typeface="Times New Roman"/>
              </a:rPr>
              <a:t>25 provinces, 14,960 households, six rounds(biennial)</a:t>
            </a:r>
            <a:endParaRPr dirty="0"/>
          </a:p>
          <a:p>
            <a:pPr lvl="1">
              <a:lnSpc>
                <a:spcPct val="120000"/>
              </a:lnSpc>
              <a:defRPr/>
            </a:pPr>
            <a:r>
              <a:rPr lang="en-US" dirty="0">
                <a:latin typeface="Times New Roman"/>
                <a:cs typeface="Times New Roman"/>
              </a:rPr>
              <a:t>Including measures of students' abilities and human capital (by </a:t>
            </a:r>
            <a:r>
              <a:rPr lang="en-US" dirty="0">
                <a:solidFill>
                  <a:srgbClr val="FF0000"/>
                </a:solidFill>
                <a:latin typeface="Times New Roman"/>
                <a:cs typeface="Times New Roman"/>
              </a:rPr>
              <a:t>cognitive ability tests, CAT</a:t>
            </a:r>
            <a:r>
              <a:rPr lang="en-US" dirty="0">
                <a:latin typeface="Times New Roman"/>
                <a:cs typeface="Times New Roman"/>
              </a:rPr>
              <a:t>), daily study time, and socioeconomic status</a:t>
            </a:r>
          </a:p>
          <a:p>
            <a:pPr lvl="1">
              <a:lnSpc>
                <a:spcPct val="120000"/>
              </a:lnSpc>
              <a:defRPr/>
            </a:pPr>
            <a:r>
              <a:rPr lang="en-US" dirty="0">
                <a:latin typeface="Times New Roman" panose="02020603050405020304" pitchFamily="18" charset="0"/>
                <a:cs typeface="Times New Roman" panose="02020603050405020304" pitchFamily="18" charset="0"/>
              </a:rPr>
              <a:t>In our sample: </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a:cs typeface="Times New Roman"/>
              </a:rPr>
              <a:t>1,200-4,700 high school students</a:t>
            </a:r>
            <a:endParaRPr dirty="0"/>
          </a:p>
          <a:p>
            <a:pPr>
              <a:lnSpc>
                <a:spcPct val="120000"/>
              </a:lnSpc>
              <a:defRPr/>
            </a:pPr>
            <a:r>
              <a:rPr lang="en-US" dirty="0">
                <a:latin typeface="Times New Roman"/>
                <a:cs typeface="Times New Roman"/>
              </a:rPr>
              <a:t>China College Student Survey (CCSS 2013) (see </a:t>
            </a:r>
            <a:r>
              <a:rPr lang="en-US" dirty="0">
                <a:latin typeface="Times New Roman"/>
                <a:cs typeface="Times New Roman"/>
                <a:hlinkClick r:id="rId3" action="ppaction://hlinksldjump"/>
              </a:rPr>
              <a:t>Table A8</a:t>
            </a:r>
            <a:r>
              <a:rPr lang="en-US" dirty="0">
                <a:latin typeface="Times New Roman"/>
                <a:cs typeface="Times New Roman"/>
              </a:rPr>
              <a:t>)</a:t>
            </a:r>
            <a:endParaRPr dirty="0"/>
          </a:p>
          <a:p>
            <a:pPr lvl="1">
              <a:lnSpc>
                <a:spcPct val="120000"/>
              </a:lnSpc>
              <a:defRPr/>
            </a:pPr>
            <a:r>
              <a:rPr lang="en-US" dirty="0">
                <a:latin typeface="Times New Roman"/>
                <a:cs typeface="Times New Roman"/>
              </a:rPr>
              <a:t>Stratified random sampling, 65 colleges of all levels located in 23 provinces.</a:t>
            </a:r>
            <a:br>
              <a:rPr lang="en-US" dirty="0">
                <a:latin typeface="Times New Roman"/>
                <a:cs typeface="Times New Roman"/>
              </a:rPr>
            </a:br>
            <a:r>
              <a:rPr lang="en-US" dirty="0">
                <a:latin typeface="Times New Roman"/>
                <a:cs typeface="Times New Roman"/>
              </a:rPr>
              <a:t>Including measures of </a:t>
            </a:r>
            <a:r>
              <a:rPr lang="en-US" dirty="0">
                <a:solidFill>
                  <a:srgbClr val="FF0000"/>
                </a:solidFill>
                <a:latin typeface="Times New Roman"/>
                <a:cs typeface="Times New Roman"/>
              </a:rPr>
              <a:t>college entrance examination(</a:t>
            </a:r>
            <a:r>
              <a:rPr lang="en-US" dirty="0" err="1">
                <a:solidFill>
                  <a:srgbClr val="FF0000"/>
                </a:solidFill>
                <a:latin typeface="Times New Roman"/>
                <a:cs typeface="Times New Roman"/>
              </a:rPr>
              <a:t>Gaokao</a:t>
            </a:r>
            <a:r>
              <a:rPr lang="en-US" dirty="0">
                <a:solidFill>
                  <a:srgbClr val="FF0000"/>
                </a:solidFill>
                <a:latin typeface="Times New Roman"/>
                <a:cs typeface="Times New Roman"/>
              </a:rPr>
              <a:t>) scores</a:t>
            </a:r>
            <a:r>
              <a:rPr lang="en-US" dirty="0">
                <a:latin typeface="Times New Roman"/>
                <a:cs typeface="Times New Roman"/>
              </a:rPr>
              <a:t>, </a:t>
            </a:r>
            <a:r>
              <a:rPr lang="en-US" dirty="0">
                <a:solidFill>
                  <a:srgbClr val="FF0000"/>
                </a:solidFill>
                <a:latin typeface="Times New Roman"/>
                <a:cs typeface="Times New Roman"/>
              </a:rPr>
              <a:t>college GPA</a:t>
            </a:r>
            <a:r>
              <a:rPr lang="en-US" dirty="0">
                <a:latin typeface="Times New Roman"/>
                <a:cs typeface="Times New Roman"/>
              </a:rPr>
              <a:t>, post-graduation wages, and socioeconomic characteristics</a:t>
            </a:r>
            <a:endParaRPr dirty="0"/>
          </a:p>
          <a:p>
            <a:pPr lvl="1">
              <a:lnSpc>
                <a:spcPct val="120000"/>
              </a:lnSpc>
              <a:defRPr/>
            </a:pPr>
            <a:r>
              <a:rPr lang="en-US" dirty="0">
                <a:latin typeface="Times New Roman"/>
                <a:cs typeface="Times New Roman"/>
              </a:rPr>
              <a:t>In our sample: 5,929 college students from 30 residential provinces, taking </a:t>
            </a:r>
            <a:r>
              <a:rPr lang="en-US" dirty="0" err="1">
                <a:latin typeface="Times New Roman"/>
                <a:cs typeface="Times New Roman"/>
              </a:rPr>
              <a:t>Gaokao</a:t>
            </a:r>
            <a:r>
              <a:rPr lang="en-US" dirty="0">
                <a:latin typeface="Times New Roman"/>
                <a:cs typeface="Times New Roman"/>
              </a:rPr>
              <a:t> in 2009</a:t>
            </a:r>
            <a:endParaRPr dirty="0"/>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24</a:t>
            </a:fld>
            <a:endParaRPr 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标题 3"/>
          <p:cNvSpPr>
            <a:spLocks noGrp="1"/>
          </p:cNvSpPr>
          <p:nvPr>
            <p:ph type="title"/>
          </p:nvPr>
        </p:nvSpPr>
        <p:spPr bwMode="auto">
          <a:xfrm>
            <a:off x="868287" y="66819"/>
            <a:ext cx="10515600" cy="1325563"/>
          </a:xfrm>
        </p:spPr>
        <p:txBody>
          <a:bodyPr/>
          <a:lstStyle/>
          <a:p>
            <a:pPr>
              <a:defRPr/>
            </a:pPr>
            <a:r>
              <a:rPr lang="en-US" dirty="0">
                <a:latin typeface="Times New Roman"/>
                <a:cs typeface="Times New Roman"/>
              </a:rPr>
              <a:t>Model Estimation</a:t>
            </a:r>
            <a:endParaRPr lang="zh-CN" dirty="0">
              <a:latin typeface="Times New Roman"/>
              <a:cs typeface="Times New Roman"/>
            </a:endParaRPr>
          </a:p>
        </p:txBody>
      </p:sp>
      <mc:AlternateContent xmlns:mc="http://schemas.openxmlformats.org/markup-compatibility/2006">
        <mc:Choice xmlns:a14="http://schemas.microsoft.com/office/drawing/2010/main" Requires="a14">
          <p:sp>
            <p:nvSpPr>
              <p:cNvPr id="5" name="内容占位符 4"/>
              <p:cNvSpPr>
                <a:spLocks noGrp="1"/>
              </p:cNvSpPr>
              <p:nvPr>
                <p:ph idx="1"/>
              </p:nvPr>
            </p:nvSpPr>
            <p:spPr bwMode="auto">
              <a:xfrm>
                <a:off x="838200" y="1392383"/>
                <a:ext cx="10515600" cy="4628906"/>
              </a:xfrm>
            </p:spPr>
            <p:txBody>
              <a:bodyPr>
                <a:normAutofit/>
              </a:bodyPr>
              <a:lstStyle/>
              <a:p>
                <a:pPr marL="342900" indent="-342900">
                  <a:lnSpc>
                    <a:spcPct val="100000"/>
                  </a:lnSpc>
                  <a:buAutoNum type="arabicPeriod"/>
                  <a:defRPr/>
                </a:pPr>
                <a:r>
                  <a:rPr lang="en-US" sz="2000" b="1" dirty="0">
                    <a:latin typeface="Times New Roman"/>
                    <a:ea typeface="微软雅黑"/>
                    <a:cs typeface="Times New Roman"/>
                  </a:rPr>
                  <a:t>Human capital Production Function (from CFPS):</a:t>
                </a:r>
                <a:endParaRPr lang="en-US" dirty="0"/>
              </a:p>
              <a:p>
                <a:pPr marL="0" indent="0" algn="ctr">
                  <a:lnSpc>
                    <a:spcPct val="100000"/>
                  </a:lnSpc>
                  <a:buNone/>
                  <a:defRPr/>
                </a:pPr>
                <a14:m>
                  <m:oMathPara xmlns:m="http://schemas.openxmlformats.org/officeDocument/2006/math">
                    <m:oMathParaPr>
                      <m:jc m:val="centerGroup"/>
                    </m:oMathParaPr>
                    <m:oMath xmlns:m="http://schemas.openxmlformats.org/officeDocument/2006/math">
                      <m:sSub>
                        <m:sSubPr>
                          <m:ctrlPr>
                            <a:rPr lang="ar-AE" altLang="zh-CN" sz="2000" i="1" smtClean="0">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ea typeface="Times New Roman"/>
                              <a:cs typeface="Times New Roman"/>
                            </a:rPr>
                            <m:t>𝑙𝑛</m:t>
                          </m:r>
                          <m:r>
                            <a:rPr lang="ar-AE" sz="2000" i="1">
                              <a:solidFill>
                                <a:srgbClr val="FF0000"/>
                              </a:solidFill>
                              <a:latin typeface="Cambria Math"/>
                              <a:ea typeface="Times New Roman"/>
                              <a:cs typeface="Times New Roman"/>
                            </a:rPr>
                            <m:t>⁡(</m:t>
                          </m:r>
                          <m:acc>
                            <m:accPr>
                              <m:chr m:val="̃"/>
                              <m:ctrlPr>
                                <a:rPr lang="ar-AE" altLang="zh-CN" sz="2000" i="1">
                                  <a:solidFill>
                                    <a:srgbClr val="FF0000"/>
                                  </a:solidFill>
                                  <a:latin typeface="Cambria Math" panose="02040503050406030204" pitchFamily="18" charset="0"/>
                                  <a:ea typeface="Cambria Math"/>
                                  <a:cs typeface="Cambria Math"/>
                                </a:rPr>
                              </m:ctrlPr>
                            </m:accPr>
                            <m:e>
                              <m:r>
                                <a:rPr lang="ar-AE" sz="2000" i="1">
                                  <a:solidFill>
                                    <a:srgbClr val="FF0000"/>
                                  </a:solidFill>
                                  <a:latin typeface="Cambria Math"/>
                                  <a:ea typeface="Times New Roman"/>
                                  <a:cs typeface="Times New Roman"/>
                                </a:rPr>
                                <m:t>𝑆</m:t>
                              </m:r>
                            </m:e>
                          </m:acc>
                        </m:e>
                        <m:sub>
                          <m:r>
                            <a:rPr lang="ar-AE" sz="2000" i="1">
                              <a:solidFill>
                                <a:srgbClr val="FF0000"/>
                              </a:solidFill>
                              <a:latin typeface="Cambria Math"/>
                              <a:ea typeface="Times New Roman"/>
                              <a:cs typeface="Times New Roman"/>
                            </a:rPr>
                            <m:t>𝑖</m:t>
                          </m:r>
                        </m:sub>
                      </m:sSub>
                      <m:r>
                        <a:rPr lang="ar-AE" sz="2000" i="1">
                          <a:solidFill>
                            <a:srgbClr val="FF0000"/>
                          </a:solidFill>
                          <a:latin typeface="Cambria Math"/>
                          <a:ea typeface="Times New Roman"/>
                          <a:cs typeface="Times New Roman"/>
                        </a:rPr>
                        <m:t>)</m:t>
                      </m:r>
                      <m:r>
                        <a:rPr lang="ar-AE" sz="2000" i="1">
                          <a:latin typeface="Cambria Math"/>
                          <a:ea typeface="Times New Roman"/>
                          <a:cs typeface="Times New Roman"/>
                        </a:rPr>
                        <m:t>=</m:t>
                      </m:r>
                      <m:r>
                        <a:rPr lang="ar-AE" sz="2000" i="1">
                          <a:latin typeface="Cambria Math"/>
                          <a:ea typeface="Times New Roman"/>
                          <a:cs typeface="Times New Roman"/>
                        </a:rPr>
                        <m:t>𝑙𝑛</m:t>
                      </m:r>
                      <m:d>
                        <m:dPr>
                          <m:ctrlPr>
                            <a:rPr lang="ar-AE" altLang="zh-CN" sz="2000" i="1">
                              <a:latin typeface="Cambria Math" panose="02040503050406030204" pitchFamily="18" charset="0"/>
                              <a:ea typeface="Cambria Math"/>
                              <a:cs typeface="Cambria Math"/>
                            </a:rPr>
                          </m:ctrlPr>
                        </m:dPr>
                        <m:e>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𝛼</m:t>
                              </m:r>
                            </m:e>
                            <m:sub>
                              <m:r>
                                <a:rPr lang="ar-AE" sz="2000" i="1">
                                  <a:latin typeface="Cambria Math"/>
                                  <a:ea typeface="Times New Roman"/>
                                  <a:cs typeface="Times New Roman"/>
                                </a:rPr>
                                <m:t>0</m:t>
                              </m:r>
                            </m:sub>
                          </m:sSub>
                        </m:e>
                      </m:d>
                      <m:r>
                        <a:rPr lang="ar-AE" sz="2000" i="1">
                          <a:latin typeface="Cambria Math"/>
                          <a:ea typeface="Times New Roman"/>
                          <a:cs typeface="Times New Roman"/>
                        </a:rPr>
                        <m:t>+</m:t>
                      </m:r>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𝛼</m:t>
                          </m:r>
                        </m:e>
                        <m:sub>
                          <m:r>
                            <a:rPr lang="ar-AE" sz="2000" i="1">
                              <a:latin typeface="Cambria Math"/>
                              <a:ea typeface="Times New Roman"/>
                              <a:cs typeface="Times New Roman"/>
                            </a:rPr>
                            <m:t>1</m:t>
                          </m:r>
                        </m:sub>
                      </m:sSub>
                      <m:func>
                        <m:funcPr>
                          <m:ctrlPr>
                            <a:rPr lang="ar-AE" altLang="zh-CN" sz="2000" i="1">
                              <a:solidFill>
                                <a:srgbClr val="FF0000"/>
                              </a:solidFill>
                              <a:latin typeface="Cambria Math" panose="02040503050406030204" pitchFamily="18" charset="0"/>
                              <a:ea typeface="Cambria Math"/>
                              <a:cs typeface="Cambria Math"/>
                            </a:rPr>
                          </m:ctrlPr>
                        </m:funcPr>
                        <m:fName>
                          <m:r>
                            <a:rPr lang="ar-AE" sz="2000" i="1">
                              <a:solidFill>
                                <a:srgbClr val="FF0000"/>
                              </a:solidFill>
                              <a:latin typeface="Cambria Math"/>
                              <a:ea typeface="Times New Roman"/>
                              <a:cs typeface="Times New Roman"/>
                            </a:rPr>
                            <m:t>𝑙𝑛</m:t>
                          </m:r>
                        </m:fName>
                        <m:e>
                          <m:d>
                            <m:dPr>
                              <m:ctrlPr>
                                <a:rPr lang="ar-AE" altLang="zh-CN" sz="2000" i="1">
                                  <a:solidFill>
                                    <a:srgbClr val="FF0000"/>
                                  </a:solidFill>
                                  <a:latin typeface="Cambria Math" panose="02040503050406030204" pitchFamily="18" charset="0"/>
                                  <a:ea typeface="Cambria Math"/>
                                  <a:cs typeface="Cambria Math"/>
                                </a:rPr>
                              </m:ctrlPr>
                            </m:dPr>
                            <m:e>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ea typeface="Times New Roman"/>
                                      <a:cs typeface="Times New Roman"/>
                                    </a:rPr>
                                    <m:t>𝐴</m:t>
                                  </m:r>
                                </m:e>
                                <m:sub>
                                  <m:r>
                                    <a:rPr lang="ar-AE" sz="2000" i="1">
                                      <a:solidFill>
                                        <a:srgbClr val="FF0000"/>
                                      </a:solidFill>
                                      <a:latin typeface="Cambria Math"/>
                                      <a:ea typeface="Times New Roman"/>
                                      <a:cs typeface="Times New Roman"/>
                                    </a:rPr>
                                    <m:t>𝑖</m:t>
                                  </m:r>
                                </m:sub>
                              </m:sSub>
                            </m:e>
                          </m:d>
                        </m:e>
                      </m:func>
                      <m:r>
                        <a:rPr lang="ar-AE" sz="2000" i="1">
                          <a:latin typeface="Cambria Math"/>
                          <a:ea typeface="Times New Roman"/>
                          <a:cs typeface="Times New Roman"/>
                        </a:rPr>
                        <m:t>+</m:t>
                      </m:r>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𝛼</m:t>
                          </m:r>
                        </m:e>
                        <m:sub>
                          <m:r>
                            <a:rPr lang="ar-AE" sz="2000" i="1">
                              <a:latin typeface="Cambria Math"/>
                              <a:ea typeface="Times New Roman"/>
                              <a:cs typeface="Times New Roman"/>
                            </a:rPr>
                            <m:t>2</m:t>
                          </m:r>
                        </m:sub>
                      </m:sSub>
                      <m:func>
                        <m:funcPr>
                          <m:ctrlPr>
                            <a:rPr lang="ar-AE" altLang="zh-CN" sz="2000" i="1">
                              <a:solidFill>
                                <a:srgbClr val="FF0000"/>
                              </a:solidFill>
                              <a:latin typeface="Cambria Math" panose="02040503050406030204" pitchFamily="18" charset="0"/>
                              <a:ea typeface="Cambria Math"/>
                              <a:cs typeface="Cambria Math"/>
                            </a:rPr>
                          </m:ctrlPr>
                        </m:funcPr>
                        <m:fName>
                          <m:r>
                            <a:rPr lang="ar-AE" sz="2000" i="1">
                              <a:solidFill>
                                <a:srgbClr val="FF0000"/>
                              </a:solidFill>
                              <a:latin typeface="Cambria Math"/>
                              <a:ea typeface="Times New Roman"/>
                              <a:cs typeface="Times New Roman"/>
                            </a:rPr>
                            <m:t>𝑙𝑛</m:t>
                          </m:r>
                        </m:fName>
                        <m:e>
                          <m:d>
                            <m:dPr>
                              <m:ctrlPr>
                                <a:rPr lang="ar-AE" altLang="zh-CN" sz="2000" i="1">
                                  <a:solidFill>
                                    <a:srgbClr val="FF0000"/>
                                  </a:solidFill>
                                  <a:latin typeface="Cambria Math" panose="02040503050406030204" pitchFamily="18" charset="0"/>
                                  <a:ea typeface="Cambria Math"/>
                                  <a:cs typeface="Cambria Math"/>
                                </a:rPr>
                              </m:ctrlPr>
                            </m:dPr>
                            <m:e>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ea typeface="Times New Roman"/>
                                      <a:cs typeface="Times New Roman"/>
                                    </a:rPr>
                                    <m:t>𝐸</m:t>
                                  </m:r>
                                </m:e>
                                <m:sub>
                                  <m:r>
                                    <a:rPr lang="ar-AE" sz="2000" i="1">
                                      <a:solidFill>
                                        <a:srgbClr val="FF0000"/>
                                      </a:solidFill>
                                      <a:latin typeface="Cambria Math"/>
                                      <a:ea typeface="Times New Roman"/>
                                      <a:cs typeface="Times New Roman"/>
                                    </a:rPr>
                                    <m:t>𝑖</m:t>
                                  </m:r>
                                </m:sub>
                              </m:sSub>
                            </m:e>
                          </m:d>
                        </m:e>
                      </m:func>
                      <m:r>
                        <a:rPr lang="ar-AE" sz="2000" i="1">
                          <a:latin typeface="Cambria Math"/>
                          <a:ea typeface="Times New Roman"/>
                          <a:cs typeface="Times New Roman"/>
                        </a:rPr>
                        <m:t>+</m:t>
                      </m:r>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𝛼</m:t>
                          </m:r>
                        </m:e>
                        <m:sub>
                          <m:r>
                            <a:rPr lang="ar-AE" sz="2000" i="1">
                              <a:latin typeface="Cambria Math"/>
                              <a:ea typeface="Times New Roman"/>
                              <a:cs typeface="Times New Roman"/>
                            </a:rPr>
                            <m:t>3</m:t>
                          </m:r>
                          <m:r>
                            <a:rPr lang="ar-AE" sz="2000" i="1">
                              <a:latin typeface="Cambria Math"/>
                              <a:ea typeface="Times New Roman"/>
                              <a:cs typeface="Times New Roman"/>
                            </a:rPr>
                            <m:t>𝑘</m:t>
                          </m:r>
                        </m:sub>
                      </m:sSub>
                      <m:func>
                        <m:funcPr>
                          <m:ctrlPr>
                            <a:rPr lang="ar-AE" altLang="zh-CN" sz="2000" i="1">
                              <a:latin typeface="Cambria Math" panose="02040503050406030204" pitchFamily="18" charset="0"/>
                              <a:ea typeface="Cambria Math"/>
                              <a:cs typeface="Cambria Math"/>
                            </a:rPr>
                          </m:ctrlPr>
                        </m:funcPr>
                        <m:fName>
                          <m:r>
                            <a:rPr lang="ar-AE" sz="2000" i="1">
                              <a:latin typeface="Cambria Math"/>
                              <a:ea typeface="Times New Roman"/>
                              <a:cs typeface="Times New Roman"/>
                            </a:rPr>
                            <m:t>𝑙𝑛</m:t>
                          </m:r>
                        </m:fName>
                        <m:e>
                          <m:d>
                            <m:dPr>
                              <m:ctrlPr>
                                <a:rPr lang="ar-AE" altLang="zh-CN" sz="2000" i="1">
                                  <a:latin typeface="Cambria Math" panose="02040503050406030204" pitchFamily="18" charset="0"/>
                                  <a:ea typeface="Cambria Math"/>
                                  <a:cs typeface="Cambria Math"/>
                                </a:rPr>
                              </m:ctrlPr>
                            </m:dPr>
                            <m:e>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𝑄</m:t>
                                  </m:r>
                                </m:e>
                                <m:sub>
                                  <m:r>
                                    <a:rPr lang="ar-AE" sz="2000" i="1">
                                      <a:latin typeface="Cambria Math"/>
                                      <a:ea typeface="Times New Roman"/>
                                      <a:cs typeface="Times New Roman"/>
                                    </a:rPr>
                                    <m:t>𝑘𝑖</m:t>
                                  </m:r>
                                </m:sub>
                              </m:sSub>
                            </m:e>
                          </m:d>
                        </m:e>
                      </m:func>
                      <m:r>
                        <a:rPr lang="ar-AE" sz="2000" i="1">
                          <a:latin typeface="Cambria Math"/>
                          <a:ea typeface="Times New Roman"/>
                          <a:cs typeface="Times New Roman"/>
                        </a:rPr>
                        <m:t>+</m:t>
                      </m:r>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𝜀</m:t>
                          </m:r>
                        </m:e>
                        <m:sub>
                          <m:r>
                            <a:rPr lang="ar-AE" sz="2000" i="1">
                              <a:latin typeface="Cambria Math"/>
                              <a:ea typeface="Times New Roman"/>
                              <a:cs typeface="Times New Roman"/>
                            </a:rPr>
                            <m:t>𝑖</m:t>
                          </m:r>
                        </m:sub>
                      </m:sSub>
                      <m:r>
                        <a:rPr lang="en-US" sz="2000" b="0" i="1" smtClean="0">
                          <a:latin typeface="Cambria Math" panose="02040503050406030204" pitchFamily="18" charset="0"/>
                          <a:ea typeface="Times New Roman"/>
                          <a:cs typeface="Times New Roman"/>
                        </a:rPr>
                        <m:t>,</m:t>
                      </m:r>
                    </m:oMath>
                  </m:oMathPara>
                </a14:m>
                <a:endParaRPr lang="ar-AE" sz="2000" b="1" dirty="0">
                  <a:latin typeface="Times New Roman"/>
                  <a:ea typeface="微软雅黑"/>
                  <a:cs typeface="Times New Roman"/>
                </a:endParaRPr>
              </a:p>
              <a:p>
                <a:pPr indent="0">
                  <a:lnSpc>
                    <a:spcPct val="100000"/>
                  </a:lnSpc>
                  <a:buNone/>
                  <a:defRPr/>
                </a:pPr>
                <a:r>
                  <a:rPr lang="en-US" sz="2000" dirty="0">
                    <a:latin typeface="Times New Roman"/>
                    <a:cs typeface="Times New Roman"/>
                  </a:rPr>
                  <a:t>where </a:t>
                </a:r>
                <a14:m>
                  <m:oMath xmlns:m="http://schemas.openxmlformats.org/officeDocument/2006/math">
                    <m:sSub>
                      <m:sSubPr>
                        <m:ctrlPr>
                          <a:rPr lang="ar-AE" sz="2000" i="1">
                            <a:latin typeface="Cambria Math" panose="02040503050406030204" pitchFamily="18" charset="0"/>
                            <a:ea typeface="Cambria Math"/>
                            <a:cs typeface="Cambria Math"/>
                          </a:rPr>
                        </m:ctrlPr>
                      </m:sSubPr>
                      <m:e>
                        <m:acc>
                          <m:accPr>
                            <m:chr m:val="̃"/>
                            <m:ctrlPr>
                              <a:rPr lang="ar-AE" sz="2000" i="1">
                                <a:latin typeface="Cambria Math" panose="02040503050406030204" pitchFamily="18" charset="0"/>
                                <a:ea typeface="Cambria Math"/>
                                <a:cs typeface="Cambria Math"/>
                              </a:rPr>
                            </m:ctrlPr>
                          </m:accPr>
                          <m:e>
                            <m:r>
                              <a:rPr lang="ar-AE" sz="2000" i="1">
                                <a:latin typeface="Cambria Math"/>
                                <a:cs typeface="Cambria Math"/>
                              </a:rPr>
                              <m:t>𝑆</m:t>
                            </m:r>
                          </m:e>
                        </m:acc>
                      </m:e>
                      <m:sub>
                        <m:r>
                          <a:rPr lang="ar-AE" sz="2000" i="1">
                            <a:latin typeface="Cambria Math"/>
                            <a:cs typeface="Cambria Math"/>
                          </a:rPr>
                          <m:t>𝑖</m:t>
                        </m:r>
                      </m:sub>
                    </m:sSub>
                  </m:oMath>
                </a14:m>
                <a:r>
                  <a:rPr lang="ar-AE" sz="2000" dirty="0">
                    <a:latin typeface="Times New Roman"/>
                    <a:cs typeface="Times New Roman"/>
                  </a:rPr>
                  <a:t> </a:t>
                </a:r>
                <a:r>
                  <a:rPr lang="en-US" sz="2000" dirty="0">
                    <a:latin typeface="Times New Roman"/>
                    <a:cs typeface="Times New Roman"/>
                  </a:rPr>
                  <a:t>is </a:t>
                </a:r>
                <a:r>
                  <a:rPr lang="en-US" sz="2000" dirty="0">
                    <a:solidFill>
                      <a:srgbClr val="FF0000"/>
                    </a:solidFill>
                    <a:latin typeface="Times New Roman"/>
                    <a:cs typeface="Times New Roman"/>
                  </a:rPr>
                  <a:t>cognitive ability test (CAT) </a:t>
                </a:r>
                <a:r>
                  <a:rPr lang="en-US" sz="2000" dirty="0">
                    <a:latin typeface="Times New Roman"/>
                    <a:cs typeface="Times New Roman"/>
                  </a:rPr>
                  <a:t>scores of high school graduates;</a:t>
                </a:r>
                <a:r>
                  <a:rPr lang="ar-AE" altLang="zh-CN" sz="2000" dirty="0">
                    <a:solidFill>
                      <a:srgbClr val="FF0000"/>
                    </a:solidFill>
                    <a:ea typeface="Cambria Math"/>
                    <a:cs typeface="Cambria Math"/>
                  </a:rPr>
                  <a:t> </a:t>
                </a:r>
                <a14:m>
                  <m:oMath xmlns:m="http://schemas.openxmlformats.org/officeDocument/2006/math">
                    <m:sSub>
                      <m:sSubPr>
                        <m:ctrlPr>
                          <a:rPr lang="ar-AE" altLang="zh-CN" sz="2000" i="1">
                            <a:solidFill>
                              <a:srgbClr val="FF0000"/>
                            </a:solidFill>
                            <a:latin typeface="Cambria Math" panose="02040503050406030204" pitchFamily="18" charset="0"/>
                            <a:ea typeface="Cambria Math"/>
                            <a:cs typeface="Cambria Math"/>
                          </a:rPr>
                        </m:ctrlPr>
                      </m:sSubPr>
                      <m:e>
                        <m:r>
                          <a:rPr lang="ar-AE" altLang="zh-CN" sz="2000" i="1">
                            <a:solidFill>
                              <a:srgbClr val="FF0000"/>
                            </a:solidFill>
                            <a:latin typeface="Cambria Math"/>
                            <a:ea typeface="Times New Roman"/>
                            <a:cs typeface="Times New Roman"/>
                          </a:rPr>
                          <m:t>𝐴</m:t>
                        </m:r>
                      </m:e>
                      <m:sub>
                        <m:r>
                          <a:rPr lang="ar-AE" altLang="zh-CN" sz="2000" i="1">
                            <a:solidFill>
                              <a:srgbClr val="FF0000"/>
                            </a:solidFill>
                            <a:latin typeface="Cambria Math"/>
                            <a:ea typeface="Times New Roman"/>
                            <a:cs typeface="Times New Roman"/>
                          </a:rPr>
                          <m:t>𝑖</m:t>
                        </m:r>
                      </m:sub>
                    </m:sSub>
                  </m:oMath>
                </a14:m>
                <a:r>
                  <a:rPr lang="en-US" sz="2000" dirty="0">
                    <a:latin typeface="Times New Roman"/>
                    <a:cs typeface="Times New Roman"/>
                  </a:rPr>
                  <a:t> is an early CAT scores; </a:t>
                </a:r>
                <a14:m>
                  <m:oMath xmlns:m="http://schemas.openxmlformats.org/officeDocument/2006/math">
                    <m:sSub>
                      <m:sSubPr>
                        <m:ctrlPr>
                          <a:rPr lang="ar-AE" altLang="zh-CN" sz="2000" i="1" smtClean="0">
                            <a:solidFill>
                              <a:schemeClr val="tx1"/>
                            </a:solidFill>
                            <a:latin typeface="Cambria Math" panose="02040503050406030204" pitchFamily="18" charset="0"/>
                            <a:ea typeface="Cambria Math"/>
                            <a:cs typeface="Cambria Math"/>
                          </a:rPr>
                        </m:ctrlPr>
                      </m:sSubPr>
                      <m:e>
                        <m:r>
                          <a:rPr lang="ar-AE" altLang="zh-CN" sz="2000" i="1">
                            <a:solidFill>
                              <a:schemeClr val="tx1"/>
                            </a:solidFill>
                            <a:latin typeface="Cambria Math"/>
                            <a:ea typeface="Times New Roman"/>
                            <a:cs typeface="Times New Roman"/>
                          </a:rPr>
                          <m:t>𝐸</m:t>
                        </m:r>
                      </m:e>
                      <m:sub>
                        <m:r>
                          <a:rPr lang="ar-AE" altLang="zh-CN" sz="2000" i="1">
                            <a:solidFill>
                              <a:schemeClr val="tx1"/>
                            </a:solidFill>
                            <a:latin typeface="Cambria Math"/>
                            <a:ea typeface="Times New Roman"/>
                            <a:cs typeface="Times New Roman"/>
                          </a:rPr>
                          <m:t>𝑖</m:t>
                        </m:r>
                      </m:sub>
                    </m:sSub>
                  </m:oMath>
                </a14:m>
                <a:r>
                  <a:rPr lang="en-US" sz="2000" dirty="0">
                    <a:solidFill>
                      <a:schemeClr val="tx1"/>
                    </a:solidFill>
                    <a:latin typeface="Times New Roman"/>
                    <a:cs typeface="Times New Roman"/>
                  </a:rPr>
                  <a:t> </a:t>
                </a:r>
                <a:r>
                  <a:rPr lang="en-US" sz="2000" dirty="0">
                    <a:latin typeface="Times New Roman"/>
                    <a:cs typeface="Times New Roman"/>
                  </a:rPr>
                  <a:t>is study time in high school; </a:t>
                </a:r>
                <a14:m>
                  <m:oMath xmlns:m="http://schemas.openxmlformats.org/officeDocument/2006/math">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𝑄</m:t>
                        </m:r>
                      </m:e>
                      <m:sub>
                        <m:r>
                          <a:rPr lang="ar-AE" sz="2000" i="1">
                            <a:latin typeface="Cambria Math"/>
                            <a:ea typeface="Times New Roman"/>
                            <a:cs typeface="Times New Roman"/>
                          </a:rPr>
                          <m:t>𝑘𝑖</m:t>
                        </m:r>
                      </m:sub>
                    </m:sSub>
                  </m:oMath>
                </a14:m>
                <a:r>
                  <a:rPr lang="ar-AE" sz="2000" dirty="0">
                    <a:latin typeface="Times New Roman"/>
                    <a:cs typeface="Times New Roman"/>
                  </a:rPr>
                  <a:t> </a:t>
                </a:r>
                <a:r>
                  <a:rPr lang="en-US" sz="2000" dirty="0">
                    <a:latin typeface="Times New Roman"/>
                    <a:cs typeface="Times New Roman"/>
                  </a:rPr>
                  <a:t>are student SES variables (as controls), </a:t>
                </a:r>
                <a14:m>
                  <m:oMath xmlns:m="http://schemas.openxmlformats.org/officeDocument/2006/math">
                    <m:sSub>
                      <m:sSubPr>
                        <m:ctrlPr>
                          <a:rPr lang="ar-AE" sz="2000" i="1">
                            <a:latin typeface="Cambria Math" panose="02040503050406030204" pitchFamily="18" charset="0"/>
                            <a:ea typeface="Cambria Math"/>
                            <a:cs typeface="Cambria Math"/>
                          </a:rPr>
                        </m:ctrlPr>
                      </m:sSubPr>
                      <m:e>
                        <m:r>
                          <a:rPr lang="ar-AE" sz="2000" i="1">
                            <a:latin typeface="Cambria Math"/>
                            <a:cs typeface="Cambria Math"/>
                          </a:rPr>
                          <m:t>𝜀</m:t>
                        </m:r>
                      </m:e>
                      <m:sub>
                        <m:r>
                          <a:rPr lang="ar-AE" sz="2000" i="1">
                            <a:latin typeface="Cambria Math"/>
                            <a:cs typeface="Cambria Math"/>
                          </a:rPr>
                          <m:t>𝑖</m:t>
                        </m:r>
                      </m:sub>
                    </m:sSub>
                  </m:oMath>
                </a14:m>
                <a:r>
                  <a:rPr lang="ar-AE" sz="2000" dirty="0">
                    <a:latin typeface="Times New Roman"/>
                    <a:cs typeface="Times New Roman"/>
                  </a:rPr>
                  <a:t> </a:t>
                </a:r>
                <a:r>
                  <a:rPr lang="en-US" sz="2000" dirty="0">
                    <a:latin typeface="Times New Roman"/>
                    <a:cs typeface="Times New Roman"/>
                  </a:rPr>
                  <a:t>is the residuals.</a:t>
                </a:r>
                <a:endParaRPr lang="en-US" dirty="0"/>
              </a:p>
              <a:p>
                <a:pPr marL="0" indent="0">
                  <a:lnSpc>
                    <a:spcPct val="100000"/>
                  </a:lnSpc>
                  <a:buNone/>
                  <a:defRPr/>
                </a:pPr>
                <a:r>
                  <a:rPr lang="en-US" sz="2000" b="1" dirty="0">
                    <a:latin typeface="Times New Roman"/>
                    <a:ea typeface="微软雅黑"/>
                    <a:cs typeface="Times New Roman"/>
                  </a:rPr>
                  <a:t>2. Wage Equation (from CCSS):</a:t>
                </a:r>
                <a:endParaRPr lang="en-US" dirty="0"/>
              </a:p>
              <a:p>
                <a:pPr marL="0" indent="0" algn="ctr">
                  <a:lnSpc>
                    <a:spcPct val="100000"/>
                  </a:lnSpc>
                  <a:spcAft>
                    <a:spcPts val="600"/>
                  </a:spcAft>
                  <a:buNone/>
                  <a:defRPr/>
                </a:pPr>
                <a14:m>
                  <m:oMath xmlns:m="http://schemas.openxmlformats.org/officeDocument/2006/math">
                    <m:func>
                      <m:funcPr>
                        <m:ctrlPr>
                          <a:rPr lang="ar-AE" altLang="zh-CN" sz="2000" i="1">
                            <a:latin typeface="Cambria Math" panose="02040503050406030204" pitchFamily="18" charset="0"/>
                            <a:ea typeface="Cambria Math"/>
                            <a:cs typeface="Times New Roman"/>
                          </a:rPr>
                        </m:ctrlPr>
                      </m:funcPr>
                      <m:fName>
                        <m:r>
                          <a:rPr lang="ar-AE" sz="2000" i="1">
                            <a:latin typeface="Cambria Math"/>
                            <a:ea typeface="Times New Roman"/>
                            <a:cs typeface="Times New Roman"/>
                          </a:rPr>
                          <m:t>𝑙𝑛</m:t>
                        </m:r>
                      </m:fName>
                      <m:e>
                        <m:d>
                          <m:dPr>
                            <m:ctrlPr>
                              <a:rPr lang="ar-AE" altLang="zh-CN" sz="2000" i="1">
                                <a:latin typeface="Cambria Math" panose="02040503050406030204" pitchFamily="18" charset="0"/>
                                <a:ea typeface="Cambria Math"/>
                                <a:cs typeface="Times New Roman"/>
                              </a:rPr>
                            </m:ctrlPr>
                          </m:dPr>
                          <m:e>
                            <m:sSub>
                              <m:sSubPr>
                                <m:ctrlPr>
                                  <a:rPr lang="ar-AE" altLang="zh-CN" sz="2000" i="1">
                                    <a:latin typeface="Cambria Math" panose="02040503050406030204" pitchFamily="18" charset="0"/>
                                    <a:ea typeface="Cambria Math"/>
                                    <a:cs typeface="Times New Roman"/>
                                  </a:rPr>
                                </m:ctrlPr>
                              </m:sSubPr>
                              <m:e>
                                <m:r>
                                  <a:rPr lang="ar-AE" sz="2000" i="1">
                                    <a:latin typeface="Cambria Math"/>
                                    <a:ea typeface="Times New Roman"/>
                                    <a:cs typeface="Times New Roman"/>
                                  </a:rPr>
                                  <m:t>𝑤</m:t>
                                </m:r>
                              </m:e>
                              <m:sub>
                                <m:r>
                                  <a:rPr lang="ar-AE" sz="2000" i="1">
                                    <a:latin typeface="Cambria Math"/>
                                    <a:ea typeface="Times New Roman"/>
                                    <a:cs typeface="Times New Roman"/>
                                  </a:rPr>
                                  <m:t>𝑖</m:t>
                                </m:r>
                              </m:sub>
                            </m:sSub>
                          </m:e>
                        </m:d>
                      </m:e>
                    </m:func>
                    <m:r>
                      <a:rPr lang="ar-AE" sz="2000" i="1">
                        <a:latin typeface="Cambria Math"/>
                        <a:ea typeface="Times New Roman"/>
                        <a:cs typeface="Times New Roman"/>
                      </a:rPr>
                      <m:t>=</m:t>
                    </m:r>
                    <m:func>
                      <m:funcPr>
                        <m:ctrlPr>
                          <a:rPr lang="ar-AE" altLang="zh-CN" sz="2000" i="1">
                            <a:latin typeface="Cambria Math" panose="02040503050406030204" pitchFamily="18" charset="0"/>
                            <a:ea typeface="Cambria Math"/>
                            <a:cs typeface="Cambria Math"/>
                          </a:rPr>
                        </m:ctrlPr>
                      </m:funcPr>
                      <m:fName>
                        <m:r>
                          <a:rPr lang="ar-AE" sz="2000" i="1">
                            <a:latin typeface="Cambria Math"/>
                            <a:ea typeface="Times New Roman"/>
                            <a:cs typeface="Times New Roman"/>
                          </a:rPr>
                          <m:t>𝑙𝑛</m:t>
                        </m:r>
                      </m:fName>
                      <m:e>
                        <m:d>
                          <m:dPr>
                            <m:ctrlPr>
                              <a:rPr lang="ar-AE" altLang="zh-CN" sz="2000" i="1">
                                <a:latin typeface="Cambria Math" panose="02040503050406030204" pitchFamily="18" charset="0"/>
                                <a:ea typeface="Cambria Math"/>
                                <a:cs typeface="Cambria Math"/>
                              </a:rPr>
                            </m:ctrlPr>
                          </m:dPr>
                          <m:e>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𝛼</m:t>
                                </m:r>
                              </m:e>
                              <m:sub>
                                <m:r>
                                  <a:rPr lang="ar-AE" sz="2000" i="1">
                                    <a:latin typeface="Cambria Math"/>
                                    <a:ea typeface="Times New Roman"/>
                                    <a:cs typeface="Times New Roman"/>
                                  </a:rPr>
                                  <m:t>𝑤</m:t>
                                </m:r>
                              </m:sub>
                            </m:sSub>
                          </m:e>
                        </m:d>
                      </m:e>
                    </m:func>
                    <m:r>
                      <a:rPr lang="ar-AE" sz="2000" i="1">
                        <a:latin typeface="Cambria Math"/>
                        <a:ea typeface="Times New Roman"/>
                        <a:cs typeface="Times New Roman"/>
                      </a:rPr>
                      <m:t>+</m:t>
                    </m:r>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𝛼</m:t>
                        </m:r>
                      </m:e>
                      <m:sub>
                        <m:r>
                          <a:rPr lang="ar-AE" sz="2000" i="1">
                            <a:latin typeface="Cambria Math"/>
                            <a:ea typeface="Times New Roman"/>
                            <a:cs typeface="Times New Roman"/>
                          </a:rPr>
                          <m:t>𝑃</m:t>
                        </m:r>
                        <m:r>
                          <a:rPr lang="ar-AE" sz="2000" i="1">
                            <a:latin typeface="Cambria Math"/>
                            <a:ea typeface="Times New Roman"/>
                            <a:cs typeface="Times New Roman"/>
                          </a:rPr>
                          <m:t>1</m:t>
                        </m:r>
                      </m:sub>
                    </m:sSub>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ea typeface="Times New Roman"/>
                            <a:cs typeface="Times New Roman"/>
                          </a:rPr>
                          <m:t>𝐶𝑜𝑙𝑙𝑒𝑔𝑒</m:t>
                        </m:r>
                        <m:r>
                          <a:rPr lang="ar-AE" sz="2000" i="1">
                            <a:solidFill>
                              <a:srgbClr val="FF0000"/>
                            </a:solidFill>
                            <a:latin typeface="Cambria Math"/>
                            <a:ea typeface="Times New Roman"/>
                            <a:cs typeface="Times New Roman"/>
                          </a:rPr>
                          <m:t>211</m:t>
                        </m:r>
                      </m:e>
                      <m:sub>
                        <m:r>
                          <a:rPr lang="ar-AE" sz="2000" i="1">
                            <a:solidFill>
                              <a:srgbClr val="FF0000"/>
                            </a:solidFill>
                            <a:latin typeface="Cambria Math"/>
                            <a:ea typeface="Times New Roman"/>
                            <a:cs typeface="Times New Roman"/>
                          </a:rPr>
                          <m:t>𝑖</m:t>
                        </m:r>
                      </m:sub>
                    </m:sSub>
                    <m:r>
                      <a:rPr lang="ar-AE" sz="2000" i="1">
                        <a:latin typeface="Cambria Math"/>
                        <a:ea typeface="Times New Roman"/>
                        <a:cs typeface="Times New Roman"/>
                      </a:rPr>
                      <m:t>+</m:t>
                    </m:r>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𝛼</m:t>
                        </m:r>
                      </m:e>
                      <m:sub>
                        <m:r>
                          <a:rPr lang="ar-AE" sz="2000" i="1">
                            <a:latin typeface="Cambria Math"/>
                            <a:ea typeface="Times New Roman"/>
                            <a:cs typeface="Times New Roman"/>
                          </a:rPr>
                          <m:t>𝑃</m:t>
                        </m:r>
                        <m:r>
                          <a:rPr lang="ar-AE" sz="2000" i="1">
                            <a:latin typeface="Cambria Math"/>
                            <a:ea typeface="Times New Roman"/>
                            <a:cs typeface="Times New Roman"/>
                          </a:rPr>
                          <m:t>2</m:t>
                        </m:r>
                      </m:sub>
                    </m:sSub>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ea typeface="Times New Roman"/>
                            <a:cs typeface="Times New Roman"/>
                          </a:rPr>
                          <m:t>𝑇𝑖𝑒𝑟</m:t>
                        </m:r>
                        <m:r>
                          <a:rPr lang="ar-AE" sz="2000" i="1">
                            <a:solidFill>
                              <a:srgbClr val="FF0000"/>
                            </a:solidFill>
                            <a:latin typeface="Cambria Math"/>
                            <a:ea typeface="Times New Roman"/>
                            <a:cs typeface="Times New Roman"/>
                          </a:rPr>
                          <m:t>1</m:t>
                        </m:r>
                      </m:e>
                      <m:sub>
                        <m:r>
                          <a:rPr lang="ar-AE" sz="2000" i="1">
                            <a:solidFill>
                              <a:srgbClr val="FF0000"/>
                            </a:solidFill>
                            <a:latin typeface="Cambria Math"/>
                            <a:ea typeface="Times New Roman"/>
                            <a:cs typeface="Times New Roman"/>
                          </a:rPr>
                          <m:t>𝑖</m:t>
                        </m:r>
                      </m:sub>
                    </m:sSub>
                    <m:r>
                      <a:rPr lang="ar-AE" sz="2000" i="1">
                        <a:solidFill>
                          <a:schemeClr val="tx1"/>
                        </a:solidFill>
                        <a:latin typeface="Cambria Math"/>
                        <a:ea typeface="Times New Roman"/>
                        <a:cs typeface="Times New Roman"/>
                      </a:rPr>
                      <m:t>+</m:t>
                    </m:r>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𝛼</m:t>
                        </m:r>
                      </m:e>
                      <m:sub>
                        <m:r>
                          <a:rPr lang="ar-AE" sz="2000" i="1">
                            <a:latin typeface="Cambria Math"/>
                            <a:ea typeface="Times New Roman"/>
                            <a:cs typeface="Times New Roman"/>
                          </a:rPr>
                          <m:t>𝑃</m:t>
                        </m:r>
                        <m:r>
                          <a:rPr lang="ar-AE" sz="2000" i="1">
                            <a:latin typeface="Cambria Math"/>
                            <a:ea typeface="Times New Roman"/>
                            <a:cs typeface="Times New Roman"/>
                          </a:rPr>
                          <m:t>3</m:t>
                        </m:r>
                      </m:sub>
                    </m:sSub>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ea typeface="Times New Roman"/>
                            <a:cs typeface="Times New Roman"/>
                          </a:rPr>
                          <m:t>𝑇𝑖𝑒𝑟</m:t>
                        </m:r>
                        <m:r>
                          <a:rPr lang="ar-AE" sz="2000" i="1">
                            <a:solidFill>
                              <a:srgbClr val="FF0000"/>
                            </a:solidFill>
                            <a:latin typeface="Cambria Math"/>
                            <a:ea typeface="Times New Roman"/>
                            <a:cs typeface="Times New Roman"/>
                          </a:rPr>
                          <m:t>23</m:t>
                        </m:r>
                      </m:e>
                      <m:sub>
                        <m:r>
                          <a:rPr lang="ar-AE" sz="2000" i="1">
                            <a:solidFill>
                              <a:srgbClr val="FF0000"/>
                            </a:solidFill>
                            <a:latin typeface="Cambria Math"/>
                            <a:ea typeface="Times New Roman"/>
                            <a:cs typeface="Times New Roman"/>
                          </a:rPr>
                          <m:t>𝑖</m:t>
                        </m:r>
                      </m:sub>
                    </m:sSub>
                    <m:r>
                      <a:rPr lang="ar-AE" sz="2000" i="1">
                        <a:latin typeface="Cambria Math"/>
                        <a:ea typeface="Times New Roman"/>
                        <a:cs typeface="Times New Roman"/>
                      </a:rPr>
                      <m:t>+</m:t>
                    </m:r>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𝛼</m:t>
                        </m:r>
                      </m:e>
                      <m:sub>
                        <m:r>
                          <a:rPr lang="ar-AE" sz="2000" i="1">
                            <a:latin typeface="Cambria Math"/>
                            <a:ea typeface="Times New Roman"/>
                            <a:cs typeface="Times New Roman"/>
                          </a:rPr>
                          <m:t>𝐿</m:t>
                        </m:r>
                      </m:sub>
                    </m:sSub>
                    <m:func>
                      <m:funcPr>
                        <m:ctrlPr>
                          <a:rPr lang="ar-AE" altLang="zh-CN" sz="2000" i="1">
                            <a:solidFill>
                              <a:srgbClr val="FF0000"/>
                            </a:solidFill>
                            <a:latin typeface="Cambria Math" panose="02040503050406030204" pitchFamily="18" charset="0"/>
                            <a:ea typeface="Cambria Math"/>
                            <a:cs typeface="Cambria Math"/>
                          </a:rPr>
                        </m:ctrlPr>
                      </m:funcPr>
                      <m:fName>
                        <m:r>
                          <a:rPr lang="ar-AE" sz="2000" i="1">
                            <a:solidFill>
                              <a:srgbClr val="FF0000"/>
                            </a:solidFill>
                            <a:latin typeface="Cambria Math"/>
                            <a:ea typeface="Times New Roman"/>
                            <a:cs typeface="Times New Roman"/>
                          </a:rPr>
                          <m:t>𝑙𝑛</m:t>
                        </m:r>
                      </m:fName>
                      <m:e>
                        <m:d>
                          <m:dPr>
                            <m:ctrlPr>
                              <a:rPr lang="ar-AE" altLang="zh-CN" sz="2000" i="1">
                                <a:solidFill>
                                  <a:srgbClr val="FF0000"/>
                                </a:solidFill>
                                <a:latin typeface="Cambria Math" panose="02040503050406030204" pitchFamily="18" charset="0"/>
                                <a:ea typeface="Cambria Math"/>
                                <a:cs typeface="Cambria Math"/>
                              </a:rPr>
                            </m:ctrlPr>
                          </m:dPr>
                          <m:e>
                            <m:sSub>
                              <m:sSubPr>
                                <m:ctrlPr>
                                  <a:rPr lang="ar-AE" altLang="zh-CN" sz="2000" i="1">
                                    <a:solidFill>
                                      <a:srgbClr val="FF0000"/>
                                    </a:solidFill>
                                    <a:latin typeface="Cambria Math" panose="02040503050406030204" pitchFamily="18" charset="0"/>
                                    <a:ea typeface="Cambria Math"/>
                                    <a:cs typeface="Cambria Math"/>
                                  </a:rPr>
                                </m:ctrlPr>
                              </m:sSubPr>
                              <m:e>
                                <m:r>
                                  <a:rPr lang="ar-AE" sz="2000" i="1">
                                    <a:solidFill>
                                      <a:srgbClr val="FF0000"/>
                                    </a:solidFill>
                                    <a:latin typeface="Cambria Math"/>
                                    <a:ea typeface="Times New Roman"/>
                                    <a:cs typeface="Times New Roman"/>
                                  </a:rPr>
                                  <m:t>𝐿</m:t>
                                </m:r>
                              </m:e>
                              <m:sub>
                                <m:r>
                                  <a:rPr lang="ar-AE" sz="2000" i="1">
                                    <a:solidFill>
                                      <a:srgbClr val="FF0000"/>
                                    </a:solidFill>
                                    <a:latin typeface="Cambria Math"/>
                                    <a:ea typeface="Times New Roman"/>
                                    <a:cs typeface="Times New Roman"/>
                                  </a:rPr>
                                  <m:t>𝑖</m:t>
                                </m:r>
                              </m:sub>
                            </m:sSub>
                          </m:e>
                        </m:d>
                      </m:e>
                    </m:func>
                    <m:r>
                      <a:rPr lang="ar-AE" sz="2000" i="1">
                        <a:latin typeface="Cambria Math"/>
                        <a:ea typeface="Times New Roman"/>
                        <a:cs typeface="Times New Roman"/>
                      </a:rPr>
                      <m:t>+</m:t>
                    </m:r>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𝛼</m:t>
                        </m:r>
                      </m:e>
                      <m:sub>
                        <m:r>
                          <a:rPr lang="ar-AE" sz="2000" i="1">
                            <a:latin typeface="Cambria Math"/>
                            <a:ea typeface="Times New Roman"/>
                            <a:cs typeface="Times New Roman"/>
                          </a:rPr>
                          <m:t>𝑄𝑘</m:t>
                        </m:r>
                      </m:sub>
                    </m:sSub>
                    <m:sSub>
                      <m:sSubPr>
                        <m:ctrlPr>
                          <a:rPr lang="ar-AE" altLang="zh-CN" sz="2000" i="1">
                            <a:latin typeface="Cambria Math" panose="02040503050406030204" pitchFamily="18" charset="0"/>
                            <a:ea typeface="Cambria Math"/>
                            <a:cs typeface="Cambria Math"/>
                          </a:rPr>
                        </m:ctrlPr>
                      </m:sSubPr>
                      <m:e>
                        <m:r>
                          <m:rPr>
                            <m:sty m:val="p"/>
                          </m:rPr>
                          <a:rPr lang="en-US" altLang="zh-CN" sz="2000" b="0" i="0" smtClean="0">
                            <a:latin typeface="Cambria Math" panose="02040503050406030204" pitchFamily="18" charset="0"/>
                            <a:ea typeface="Cambria Math"/>
                            <a:cs typeface="Cambria Math"/>
                          </a:rPr>
                          <m:t>ln</m:t>
                        </m:r>
                        <m:r>
                          <a:rPr lang="en-US" altLang="zh-CN" sz="2000" b="0" i="1" smtClean="0">
                            <a:latin typeface="Cambria Math" panose="02040503050406030204" pitchFamily="18" charset="0"/>
                            <a:ea typeface="Cambria Math"/>
                            <a:cs typeface="Cambria Math"/>
                          </a:rPr>
                          <m:t>⁡(</m:t>
                        </m:r>
                        <m:r>
                          <a:rPr lang="ar-AE" sz="2000" i="1">
                            <a:latin typeface="Cambria Math"/>
                            <a:ea typeface="Times New Roman"/>
                            <a:cs typeface="Times New Roman"/>
                          </a:rPr>
                          <m:t>𝑄</m:t>
                        </m:r>
                      </m:e>
                      <m:sub>
                        <m:r>
                          <a:rPr lang="ar-AE" sz="2000" i="1">
                            <a:latin typeface="Cambria Math"/>
                            <a:ea typeface="Times New Roman"/>
                            <a:cs typeface="Times New Roman"/>
                          </a:rPr>
                          <m:t>𝑘𝑖</m:t>
                        </m:r>
                      </m:sub>
                    </m:sSub>
                    <m:r>
                      <a:rPr lang="en-US" sz="2000" b="0" i="1" smtClean="0">
                        <a:latin typeface="Cambria Math" panose="02040503050406030204" pitchFamily="18" charset="0"/>
                        <a:ea typeface="Times New Roman"/>
                        <a:cs typeface="Times New Roman"/>
                      </a:rPr>
                      <m:t>)</m:t>
                    </m:r>
                    <m:r>
                      <a:rPr lang="ar-AE" sz="2000" i="1">
                        <a:latin typeface="Cambria Math"/>
                        <a:ea typeface="Times New Roman"/>
                        <a:cs typeface="Times New Roman"/>
                      </a:rPr>
                      <m:t>+</m:t>
                    </m:r>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𝜂</m:t>
                        </m:r>
                      </m:e>
                      <m:sub>
                        <m:r>
                          <a:rPr lang="ar-AE" sz="2000" i="1">
                            <a:latin typeface="Cambria Math"/>
                            <a:ea typeface="Times New Roman"/>
                            <a:cs typeface="Times New Roman"/>
                          </a:rPr>
                          <m:t>𝑖</m:t>
                        </m:r>
                      </m:sub>
                    </m:sSub>
                  </m:oMath>
                </a14:m>
                <a:r>
                  <a:rPr lang="ar-AE" sz="2000" dirty="0">
                    <a:latin typeface="Times New Roman"/>
                    <a:ea typeface="等线"/>
                  </a:rPr>
                  <a:t>.</a:t>
                </a:r>
                <a:endParaRPr lang="ar-AE" sz="2000" b="1" dirty="0">
                  <a:latin typeface="Times New Roman"/>
                  <a:ea typeface="微软雅黑"/>
                  <a:cs typeface="Times New Roman"/>
                </a:endParaRPr>
              </a:p>
              <a:p>
                <a:pPr marL="176213" indent="0">
                  <a:lnSpc>
                    <a:spcPct val="100000"/>
                  </a:lnSpc>
                  <a:buNone/>
                  <a:defRPr/>
                </a:pPr>
                <a:r>
                  <a:rPr lang="en-US" sz="2000" dirty="0">
                    <a:latin typeface="Times New Roman"/>
                    <a:cs typeface="Times New Roman"/>
                  </a:rPr>
                  <a:t>Where </a:t>
                </a:r>
                <a14:m>
                  <m:oMath xmlns:m="http://schemas.openxmlformats.org/officeDocument/2006/math">
                    <m:sSub>
                      <m:sSubPr>
                        <m:ctrlPr>
                          <a:rPr lang="ar-AE" altLang="zh-CN" sz="2000" i="1">
                            <a:latin typeface="Cambria Math" panose="02040503050406030204" pitchFamily="18" charset="0"/>
                            <a:ea typeface="Cambria Math"/>
                            <a:cs typeface="Times New Roman"/>
                          </a:rPr>
                        </m:ctrlPr>
                      </m:sSubPr>
                      <m:e>
                        <m:r>
                          <a:rPr lang="ar-AE" altLang="zh-CN" sz="2000" i="1">
                            <a:latin typeface="Cambria Math"/>
                            <a:ea typeface="Times New Roman"/>
                            <a:cs typeface="Times New Roman"/>
                          </a:rPr>
                          <m:t>𝑤</m:t>
                        </m:r>
                      </m:e>
                      <m:sub>
                        <m:r>
                          <a:rPr lang="ar-AE" altLang="zh-CN" sz="2000" i="1">
                            <a:latin typeface="Cambria Math"/>
                            <a:ea typeface="Times New Roman"/>
                            <a:cs typeface="Times New Roman"/>
                          </a:rPr>
                          <m:t>𝑖</m:t>
                        </m:r>
                      </m:sub>
                    </m:sSub>
                    <m:r>
                      <a:rPr lang="ar-AE" altLang="zh-CN" sz="2000" i="1">
                        <a:latin typeface="Cambria Math" panose="02040503050406030204" pitchFamily="18" charset="0"/>
                        <a:ea typeface="Times New Roman"/>
                        <a:cs typeface="Times New Roman"/>
                      </a:rPr>
                      <m:t> </m:t>
                    </m:r>
                  </m:oMath>
                </a14:m>
                <a:r>
                  <a:rPr lang="en-US" sz="2000" dirty="0">
                    <a:latin typeface="Times New Roman"/>
                    <a:cs typeface="Times New Roman"/>
                  </a:rPr>
                  <a:t>is monthly wage offer after college graduation; college quality are </a:t>
                </a:r>
                <a:r>
                  <a:rPr lang="en-US" sz="2000" dirty="0">
                    <a:solidFill>
                      <a:srgbClr val="FF0000"/>
                    </a:solidFill>
                    <a:latin typeface="Times New Roman"/>
                    <a:cs typeface="Times New Roman"/>
                  </a:rPr>
                  <a:t>categorical variables (with 4 tiers) </a:t>
                </a:r>
                <a:r>
                  <a:rPr lang="en-US" sz="2000" dirty="0">
                    <a:latin typeface="Times New Roman"/>
                    <a:cs typeface="Times New Roman"/>
                  </a:rPr>
                  <a:t>, and </a:t>
                </a:r>
                <a14:m>
                  <m:oMath xmlns:m="http://schemas.openxmlformats.org/officeDocument/2006/math">
                    <m:sSub>
                      <m:sSubPr>
                        <m:ctrlPr>
                          <a:rPr lang="ar-AE" altLang="zh-CN" sz="2000" i="1">
                            <a:latin typeface="Cambria Math" panose="02040503050406030204" pitchFamily="18" charset="0"/>
                            <a:ea typeface="Cambria Math"/>
                            <a:cs typeface="Cambria Math"/>
                          </a:rPr>
                        </m:ctrlPr>
                      </m:sSubPr>
                      <m:e>
                        <m:r>
                          <a:rPr lang="ar-AE" sz="2000" i="1">
                            <a:latin typeface="Cambria Math"/>
                            <a:ea typeface="Times New Roman"/>
                            <a:cs typeface="Times New Roman"/>
                          </a:rPr>
                          <m:t>𝐿</m:t>
                        </m:r>
                      </m:e>
                      <m:sub>
                        <m:r>
                          <a:rPr lang="ar-AE" sz="2000" i="1">
                            <a:latin typeface="Cambria Math"/>
                            <a:ea typeface="Times New Roman"/>
                            <a:cs typeface="Times New Roman"/>
                          </a:rPr>
                          <m:t>𝑖</m:t>
                        </m:r>
                      </m:sub>
                    </m:sSub>
                  </m:oMath>
                </a14:m>
                <a:r>
                  <a:rPr lang="ar-AE" altLang="zh-CN" sz="2000" dirty="0">
                    <a:latin typeface="Times New Roman"/>
                    <a:cs typeface="Times New Roman"/>
                  </a:rPr>
                  <a:t> </a:t>
                </a:r>
                <a:r>
                  <a:rPr lang="en-US" sz="2000" dirty="0">
                    <a:latin typeface="Times New Roman"/>
                    <a:cs typeface="Times New Roman"/>
                  </a:rPr>
                  <a:t>is inter-provincially comparable pre-college HC.</a:t>
                </a:r>
                <a:endParaRPr lang="en-US" dirty="0"/>
              </a:p>
              <a:p>
                <a:pPr marL="0" indent="0">
                  <a:lnSpc>
                    <a:spcPct val="100000"/>
                  </a:lnSpc>
                  <a:buNone/>
                  <a:defRPr/>
                </a:pPr>
                <a:r>
                  <a:rPr lang="en-US" sz="2000" b="1" dirty="0">
                    <a:latin typeface="Times New Roman"/>
                    <a:ea typeface="微软雅黑"/>
                    <a:cs typeface="Times New Roman"/>
                  </a:rPr>
                  <a:t>3. Cost Function (</a:t>
                </a:r>
                <a:r>
                  <a:rPr lang="el-GR" sz="2000" dirty="0">
                    <a:latin typeface="Times New Roman"/>
                    <a:ea typeface="微软雅黑"/>
                    <a:cs typeface="Times New Roman"/>
                  </a:rPr>
                  <a:t>μ)</a:t>
                </a:r>
                <a:r>
                  <a:rPr lang="el-GR" sz="2000" b="1" dirty="0">
                    <a:latin typeface="Times New Roman"/>
                    <a:ea typeface="微软雅黑"/>
                    <a:cs typeface="Times New Roman"/>
                  </a:rPr>
                  <a:t>: </a:t>
                </a:r>
                <a:endParaRPr lang="el-GR" dirty="0"/>
              </a:p>
              <a:p>
                <a:pPr marL="0" indent="0">
                  <a:lnSpc>
                    <a:spcPct val="100000"/>
                  </a:lnSpc>
                  <a:buNone/>
                  <a:defRPr/>
                </a:pPr>
                <a:r>
                  <a:rPr lang="en-US" sz="2000" dirty="0">
                    <a:latin typeface="Times New Roman"/>
                    <a:ea typeface="微软雅黑"/>
                    <a:cs typeface="Times New Roman"/>
                  </a:rPr>
                  <a:t>derived from minimizing the sum of squared distance between the predicted equilibrium effort (given </a:t>
                </a:r>
                <a:r>
                  <a:rPr lang="el-GR" sz="2000" dirty="0">
                    <a:latin typeface="Times New Roman"/>
                    <a:ea typeface="微软雅黑"/>
                    <a:cs typeface="Times New Roman"/>
                  </a:rPr>
                  <a:t>μ) </a:t>
                </a:r>
                <a:r>
                  <a:rPr lang="en-US" sz="2000" dirty="0">
                    <a:latin typeface="Times New Roman"/>
                    <a:ea typeface="微软雅黑"/>
                    <a:cs typeface="Times New Roman"/>
                  </a:rPr>
                  <a:t>and the actual equilibrium effort, i.e., </a:t>
                </a:r>
                <a14:m>
                  <m:oMath xmlns:m="http://schemas.openxmlformats.org/officeDocument/2006/math">
                    <m:r>
                      <a:rPr lang="en-US" sz="1800" i="1">
                        <a:solidFill>
                          <a:srgbClr val="FF0000"/>
                        </a:solidFill>
                        <a:latin typeface="Cambria Math"/>
                        <a:ea typeface="Times New Roman"/>
                        <a:cs typeface="Times New Roman"/>
                      </a:rPr>
                      <m:t>𝜇</m:t>
                    </m:r>
                    <m:r>
                      <a:rPr lang="en-US" sz="1800" i="1">
                        <a:latin typeface="Cambria Math"/>
                        <a:ea typeface="Times New Roman"/>
                        <a:cs typeface="Times New Roman"/>
                      </a:rPr>
                      <m:t>=</m:t>
                    </m:r>
                    <m:r>
                      <a:rPr lang="en-US" sz="1800" i="1">
                        <a:latin typeface="Cambria Math"/>
                        <a:ea typeface="Times New Roman"/>
                        <a:cs typeface="Times New Roman"/>
                      </a:rPr>
                      <m:t>𝑎𝑟𝑔𝑚𝑖𝑛</m:t>
                    </m:r>
                    <m:nary>
                      <m:naryPr>
                        <m:chr m:val="∑"/>
                        <m:limLoc m:val="subSup"/>
                        <m:ctrlPr>
                          <a:rPr lang="ar-AE" altLang="zh-CN" sz="1400" i="1">
                            <a:latin typeface="Cambria Math" panose="02040503050406030204" pitchFamily="18" charset="0"/>
                            <a:ea typeface="Cambria Math"/>
                            <a:cs typeface="Cambria Math"/>
                          </a:rPr>
                        </m:ctrlPr>
                      </m:naryPr>
                      <m:sub>
                        <m:r>
                          <a:rPr lang="ar-AE" sz="1800" i="1">
                            <a:latin typeface="Cambria Math"/>
                            <a:ea typeface="Times New Roman"/>
                            <a:cs typeface="Times New Roman"/>
                          </a:rPr>
                          <m:t>𝑖</m:t>
                        </m:r>
                        <m:r>
                          <a:rPr lang="ar-AE" sz="1800" i="1">
                            <a:latin typeface="Cambria Math"/>
                            <a:ea typeface="Times New Roman"/>
                            <a:cs typeface="Times New Roman"/>
                          </a:rPr>
                          <m:t>=</m:t>
                        </m:r>
                        <m:r>
                          <a:rPr lang="ar-AE" sz="1800" i="1">
                            <a:latin typeface="Cambria Math"/>
                            <a:ea typeface="Times New Roman"/>
                            <a:cs typeface="Times New Roman"/>
                          </a:rPr>
                          <m:t>1</m:t>
                        </m:r>
                      </m:sub>
                      <m:sup>
                        <m:r>
                          <a:rPr lang="ar-AE" sz="1800" i="1">
                            <a:latin typeface="Cambria Math"/>
                            <a:ea typeface="Times New Roman"/>
                            <a:cs typeface="Times New Roman"/>
                          </a:rPr>
                          <m:t>𝑁</m:t>
                        </m:r>
                      </m:sup>
                      <m:e>
                        <m:sSup>
                          <m:sSupPr>
                            <m:ctrlPr>
                              <a:rPr lang="ar-AE" altLang="zh-CN" sz="1400" i="1">
                                <a:latin typeface="Cambria Math" panose="02040503050406030204" pitchFamily="18" charset="0"/>
                                <a:ea typeface="Cambria Math"/>
                                <a:cs typeface="Cambria Math"/>
                              </a:rPr>
                            </m:ctrlPr>
                          </m:sSupPr>
                          <m:e>
                            <m:d>
                              <m:dPr>
                                <m:ctrlPr>
                                  <a:rPr lang="ar-AE" altLang="zh-CN" sz="1400" i="1">
                                    <a:latin typeface="Cambria Math" panose="02040503050406030204" pitchFamily="18" charset="0"/>
                                    <a:ea typeface="Cambria Math"/>
                                    <a:cs typeface="Cambria Math"/>
                                  </a:rPr>
                                </m:ctrlPr>
                              </m:dPr>
                              <m:e>
                                <m:sSub>
                                  <m:sSubPr>
                                    <m:ctrlPr>
                                      <a:rPr lang="ar-AE" altLang="zh-CN" sz="1400" i="1">
                                        <a:latin typeface="Cambria Math" panose="02040503050406030204" pitchFamily="18" charset="0"/>
                                        <a:ea typeface="Cambria Math"/>
                                        <a:cs typeface="Cambria Math"/>
                                      </a:rPr>
                                    </m:ctrlPr>
                                  </m:sSubPr>
                                  <m:e>
                                    <m:acc>
                                      <m:accPr>
                                        <m:chr m:val="̂"/>
                                        <m:ctrlPr>
                                          <a:rPr lang="ar-AE" altLang="zh-CN" sz="1400" i="1">
                                            <a:latin typeface="Cambria Math" panose="02040503050406030204" pitchFamily="18" charset="0"/>
                                            <a:ea typeface="Cambria Math"/>
                                            <a:cs typeface="Cambria Math"/>
                                          </a:rPr>
                                        </m:ctrlPr>
                                      </m:accPr>
                                      <m:e>
                                        <m:r>
                                          <a:rPr lang="ar-AE" sz="1800" i="1">
                                            <a:latin typeface="Cambria Math"/>
                                            <a:ea typeface="Times New Roman"/>
                                            <a:cs typeface="Times New Roman"/>
                                          </a:rPr>
                                          <m:t>𝐸</m:t>
                                        </m:r>
                                      </m:e>
                                    </m:acc>
                                  </m:e>
                                  <m:sub>
                                    <m:r>
                                      <a:rPr lang="ar-AE" sz="1800" i="1">
                                        <a:latin typeface="Cambria Math"/>
                                        <a:ea typeface="Times New Roman"/>
                                        <a:cs typeface="Times New Roman"/>
                                      </a:rPr>
                                      <m:t>𝑖</m:t>
                                    </m:r>
                                  </m:sub>
                                </m:sSub>
                                <m:d>
                                  <m:dPr>
                                    <m:ctrlPr>
                                      <a:rPr lang="ar-AE" altLang="zh-CN" sz="1400" i="1">
                                        <a:latin typeface="Cambria Math" panose="02040503050406030204" pitchFamily="18" charset="0"/>
                                        <a:ea typeface="Cambria Math"/>
                                        <a:cs typeface="Cambria Math"/>
                                      </a:rPr>
                                    </m:ctrlPr>
                                  </m:dPr>
                                  <m:e>
                                    <m:r>
                                      <a:rPr lang="ar-AE" sz="1800" i="1">
                                        <a:latin typeface="Cambria Math"/>
                                        <a:ea typeface="Times New Roman"/>
                                        <a:cs typeface="Times New Roman"/>
                                      </a:rPr>
                                      <m:t>𝜇</m:t>
                                    </m:r>
                                  </m:e>
                                </m:d>
                                <m:r>
                                  <a:rPr lang="ar-AE" sz="1800" i="1">
                                    <a:latin typeface="Cambria Math"/>
                                    <a:ea typeface="Times New Roman"/>
                                    <a:cs typeface="Times New Roman"/>
                                  </a:rPr>
                                  <m:t>−</m:t>
                                </m:r>
                                <m:sSub>
                                  <m:sSubPr>
                                    <m:ctrlPr>
                                      <a:rPr lang="ar-AE" altLang="zh-CN" sz="1400" i="1">
                                        <a:latin typeface="Cambria Math" panose="02040503050406030204" pitchFamily="18" charset="0"/>
                                        <a:ea typeface="Cambria Math"/>
                                        <a:cs typeface="Cambria Math"/>
                                      </a:rPr>
                                    </m:ctrlPr>
                                  </m:sSubPr>
                                  <m:e>
                                    <m:r>
                                      <a:rPr lang="ar-AE" sz="1800" i="1">
                                        <a:latin typeface="Cambria Math"/>
                                        <a:ea typeface="Times New Roman"/>
                                        <a:cs typeface="Times New Roman"/>
                                      </a:rPr>
                                      <m:t>𝐸</m:t>
                                    </m:r>
                                  </m:e>
                                  <m:sub>
                                    <m:r>
                                      <a:rPr lang="ar-AE" sz="1800" i="1">
                                        <a:latin typeface="Cambria Math"/>
                                        <a:ea typeface="Times New Roman"/>
                                        <a:cs typeface="Times New Roman"/>
                                      </a:rPr>
                                      <m:t>𝑖</m:t>
                                    </m:r>
                                  </m:sub>
                                </m:sSub>
                              </m:e>
                            </m:d>
                          </m:e>
                          <m:sup>
                            <m:r>
                              <a:rPr lang="ar-AE" sz="1800" i="1">
                                <a:latin typeface="Cambria Math"/>
                                <a:ea typeface="Times New Roman"/>
                                <a:cs typeface="Times New Roman"/>
                              </a:rPr>
                              <m:t>2</m:t>
                            </m:r>
                          </m:sup>
                        </m:sSup>
                      </m:e>
                    </m:nary>
                    <m:r>
                      <a:rPr lang="ar-AE" sz="1800" b="0" i="0">
                        <a:latin typeface="Cambria Math"/>
                        <a:ea typeface="Times New Roman"/>
                        <a:cs typeface="Times New Roman"/>
                      </a:rPr>
                      <m:t>.</m:t>
                    </m:r>
                  </m:oMath>
                </a14:m>
                <a:endParaRPr lang="zh-CN" sz="2000" dirty="0">
                  <a:latin typeface="Times New Roman"/>
                  <a:ea typeface="微软雅黑"/>
                  <a:cs typeface="Times New Roman"/>
                </a:endParaRPr>
              </a:p>
            </p:txBody>
          </p:sp>
        </mc:Choice>
        <mc:Fallback>
          <p:sp>
            <p:nvSpPr>
              <p:cNvPr id="5" name="内容占位符 4"/>
              <p:cNvSpPr>
                <a:spLocks noGrp="1" noRot="1" noChangeAspect="1" noMove="1" noResize="1" noEditPoints="1" noAdjustHandles="1" noChangeArrowheads="1" noChangeShapeType="1" noTextEdit="1"/>
              </p:cNvSpPr>
              <p:nvPr>
                <p:ph idx="1"/>
              </p:nvPr>
            </p:nvSpPr>
            <p:spPr bwMode="auto">
              <a:xfrm>
                <a:off x="838200" y="1392383"/>
                <a:ext cx="10515600" cy="4628906"/>
              </a:xfrm>
              <a:blipFill>
                <a:blip r:embed="rId2"/>
                <a:stretch>
                  <a:fillRect l="-638" t="-789" r="-812" b="-315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bwMode="auto"/>
        <p:txBody>
          <a:bodyPr/>
          <a:lstStyle/>
          <a:p>
            <a:pPr>
              <a:defRPr/>
            </a:pPr>
            <a:fld id="{35E42EC9-0CEB-42CC-B6D9-589A1CB849B7}" type="slidenum">
              <a:rPr lang="en-US" altLang="zh-CN"/>
              <a:t>25</a:t>
            </a:fld>
            <a:endParaRPr 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38200" y="88557"/>
            <a:ext cx="10515600" cy="676147"/>
          </a:xfrm>
        </p:spPr>
        <p:txBody>
          <a:bodyPr>
            <a:noAutofit/>
          </a:bodyPr>
          <a:lstStyle/>
          <a:p>
            <a:pPr>
              <a:defRPr/>
            </a:pPr>
            <a:r>
              <a:rPr lang="en-US" sz="3600" dirty="0">
                <a:latin typeface="Times New Roman"/>
                <a:cs typeface="Times New Roman"/>
              </a:rPr>
              <a:t>Model Estimation: Human Capital Production Function</a:t>
            </a:r>
            <a:endParaRPr lang="zh-CN" sz="3600" dirty="0">
              <a:latin typeface="Times New Roman"/>
              <a:cs typeface="Times New Roman"/>
            </a:endParaRPr>
          </a:p>
        </p:txBody>
      </p:sp>
      <p:sp>
        <p:nvSpPr>
          <p:cNvPr id="3" name="灯片编号占位符 2"/>
          <p:cNvSpPr>
            <a:spLocks noGrp="1"/>
          </p:cNvSpPr>
          <p:nvPr>
            <p:ph type="sldNum" sz="quarter" idx="12"/>
          </p:nvPr>
        </p:nvSpPr>
        <p:spPr bwMode="auto"/>
        <p:txBody>
          <a:bodyPr/>
          <a:lstStyle/>
          <a:p>
            <a:pPr>
              <a:defRPr/>
            </a:pPr>
            <a:fld id="{35E42EC9-0CEB-42CC-B6D9-589A1CB849B7}" type="slidenum">
              <a:rPr lang="en-US" altLang="zh-CN"/>
              <a:t>26</a:t>
            </a:fld>
            <a:endParaRPr lang="zh-CN"/>
          </a:p>
        </p:txBody>
      </p:sp>
      <p:sp>
        <p:nvSpPr>
          <p:cNvPr id="6" name="文本框 5"/>
          <p:cNvSpPr txBox="1"/>
          <p:nvPr/>
        </p:nvSpPr>
        <p:spPr bwMode="auto">
          <a:xfrm flipH="1">
            <a:off x="2855640" y="778995"/>
            <a:ext cx="6879637" cy="369332"/>
          </a:xfrm>
          <a:prstGeom prst="rect">
            <a:avLst/>
          </a:prstGeom>
          <a:noFill/>
        </p:spPr>
        <p:txBody>
          <a:bodyPr wrap="square" rtlCol="0">
            <a:spAutoFit/>
          </a:bodyPr>
          <a:lstStyle/>
          <a:p>
            <a:pPr>
              <a:defRPr/>
            </a:pPr>
            <a:r>
              <a:rPr lang="en-US" sz="1800" dirty="0">
                <a:latin typeface="Times New Roman"/>
                <a:ea typeface="宋体"/>
              </a:rPr>
              <a:t>Table 4 Estimating human capital production function (CFPS data)</a:t>
            </a:r>
            <a:endParaRPr lang="zh-CN" dirty="0"/>
          </a:p>
        </p:txBody>
      </p:sp>
      <p:graphicFrame>
        <p:nvGraphicFramePr>
          <p:cNvPr id="4" name="表格 3">
            <a:extLst>
              <a:ext uri="{FF2B5EF4-FFF2-40B4-BE49-F238E27FC236}">
                <a16:creationId xmlns:a16="http://schemas.microsoft.com/office/drawing/2014/main" id="{31B92605-B518-42F5-8C61-8CCE7FCD0B57}"/>
              </a:ext>
            </a:extLst>
          </p:cNvPr>
          <p:cNvGraphicFramePr>
            <a:graphicFrameLocks noGrp="1"/>
          </p:cNvGraphicFramePr>
          <p:nvPr>
            <p:extLst>
              <p:ext uri="{D42A27DB-BD31-4B8C-83A1-F6EECF244321}">
                <p14:modId xmlns:p14="http://schemas.microsoft.com/office/powerpoint/2010/main" val="2908152015"/>
              </p:ext>
            </p:extLst>
          </p:nvPr>
        </p:nvGraphicFramePr>
        <p:xfrm>
          <a:off x="479376" y="1203560"/>
          <a:ext cx="11091666" cy="5619061"/>
        </p:xfrm>
        <a:graphic>
          <a:graphicData uri="http://schemas.openxmlformats.org/drawingml/2006/table">
            <a:tbl>
              <a:tblPr firstRow="1" firstCol="1" bandRow="1"/>
              <a:tblGrid>
                <a:gridCol w="1848611">
                  <a:extLst>
                    <a:ext uri="{9D8B030D-6E8A-4147-A177-3AD203B41FA5}">
                      <a16:colId xmlns:a16="http://schemas.microsoft.com/office/drawing/2014/main" val="3386945195"/>
                    </a:ext>
                  </a:extLst>
                </a:gridCol>
                <a:gridCol w="1848611">
                  <a:extLst>
                    <a:ext uri="{9D8B030D-6E8A-4147-A177-3AD203B41FA5}">
                      <a16:colId xmlns:a16="http://schemas.microsoft.com/office/drawing/2014/main" val="3428406221"/>
                    </a:ext>
                  </a:extLst>
                </a:gridCol>
                <a:gridCol w="1848611">
                  <a:extLst>
                    <a:ext uri="{9D8B030D-6E8A-4147-A177-3AD203B41FA5}">
                      <a16:colId xmlns:a16="http://schemas.microsoft.com/office/drawing/2014/main" val="1640449288"/>
                    </a:ext>
                  </a:extLst>
                </a:gridCol>
                <a:gridCol w="1848611">
                  <a:extLst>
                    <a:ext uri="{9D8B030D-6E8A-4147-A177-3AD203B41FA5}">
                      <a16:colId xmlns:a16="http://schemas.microsoft.com/office/drawing/2014/main" val="1717629609"/>
                    </a:ext>
                  </a:extLst>
                </a:gridCol>
                <a:gridCol w="1848611">
                  <a:extLst>
                    <a:ext uri="{9D8B030D-6E8A-4147-A177-3AD203B41FA5}">
                      <a16:colId xmlns:a16="http://schemas.microsoft.com/office/drawing/2014/main" val="3965040428"/>
                    </a:ext>
                  </a:extLst>
                </a:gridCol>
                <a:gridCol w="1848611">
                  <a:extLst>
                    <a:ext uri="{9D8B030D-6E8A-4147-A177-3AD203B41FA5}">
                      <a16:colId xmlns:a16="http://schemas.microsoft.com/office/drawing/2014/main" val="2473600254"/>
                    </a:ext>
                  </a:extLst>
                </a:gridCol>
              </a:tblGrid>
              <a:tr h="180553">
                <a:tc>
                  <a:txBody>
                    <a:bodyPr/>
                    <a:lstStyle/>
                    <a:p>
                      <a:pPr indent="127000" algn="ctr">
                        <a:lnSpc>
                          <a:spcPct val="125000"/>
                        </a:lnSpc>
                        <a:spcAft>
                          <a:spcPts val="250"/>
                        </a:spcAft>
                      </a:pPr>
                      <a:r>
                        <a:rPr lang="en-US" sz="1400" b="1"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indent="127000" algn="ctr">
                        <a:lnSpc>
                          <a:spcPct val="125000"/>
                        </a:lnSpc>
                        <a:spcAft>
                          <a:spcPts val="250"/>
                        </a:spcAft>
                      </a:pPr>
                      <a:r>
                        <a:rPr lang="en-US" sz="1400" b="1"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Dependent variable: Ln(S)</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83509393"/>
                  </a:ext>
                </a:extLst>
              </a:tr>
              <a:tr h="677075">
                <a:tc rowSpan="2">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All students</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 last CAT test in middle school as ability(A)</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Years between two CAT tests </a:t>
                      </a:r>
                      <a:r>
                        <a:rPr lang="en-US" sz="1400" kern="0" dirty="0">
                          <a:solidFill>
                            <a:srgbClr val="FF0000"/>
                          </a:solidFill>
                          <a:effectLst/>
                          <a:latin typeface="Symbol" panose="05050102010706020507" pitchFamily="18" charset="2"/>
                          <a:ea typeface="等线" panose="02010600030101010101" pitchFamily="2" charset="-122"/>
                          <a:cs typeface="Times New Roman" panose="02020603050405020304" pitchFamily="18" charset="0"/>
                        </a:rPr>
                        <a:t> ³</a:t>
                      </a: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 6</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23796201"/>
                  </a:ext>
                </a:extLst>
              </a:tr>
              <a:tr h="189581">
                <a:tc vMerge="1">
                  <a:txBody>
                    <a:bodyPr/>
                    <a:lstStyle/>
                    <a:p>
                      <a:endParaRPr lang="zh-CN" altLang="en-US"/>
                    </a:p>
                  </a:txBody>
                  <a:tcPr/>
                </a:tc>
                <a:tc>
                  <a:txBody>
                    <a:bodyPr/>
                    <a:lstStyle/>
                    <a:p>
                      <a:pPr indent="127000" algn="ctr">
                        <a:lnSpc>
                          <a:spcPct val="125000"/>
                        </a:lnSpc>
                        <a:spcAft>
                          <a:spcPts val="250"/>
                        </a:spcAft>
                      </a:pPr>
                      <a:r>
                        <a:rPr lang="zh-CN"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(3)</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(4)-IV</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7789948"/>
                  </a:ext>
                </a:extLst>
              </a:tr>
              <a:tr h="180553">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Ln(A)</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0.481***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0.559***</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0.132*  </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0.122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0.123*</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36095422"/>
                  </a:ext>
                </a:extLst>
              </a:tr>
              <a:tr h="180553">
                <a:tc>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(0.11)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(0.10)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(0.07)</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(0.0798)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(0.06)</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4177016654"/>
                  </a:ext>
                </a:extLst>
              </a:tr>
              <a:tr h="180553">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Ln(E)</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0.041*  </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0.034*  </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0.039***</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0.0770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0.042***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3690174053"/>
                  </a:ext>
                </a:extLst>
              </a:tr>
              <a:tr h="180553">
                <a:tc>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(0.0848)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3130363769"/>
                  </a:ext>
                </a:extLst>
              </a:tr>
              <a:tr h="180553">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Ln(Finc)</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-0.002</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-0.00156</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2464325864"/>
                  </a:ext>
                </a:extLst>
              </a:tr>
              <a:tr h="180553">
                <a:tc>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(0.00660)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3761628055"/>
                  </a:ext>
                </a:extLst>
              </a:tr>
              <a:tr h="180553">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Ln(ParentEdu)</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0.035***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0.031***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0.023***</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0.0242***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0.019***</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2708119619"/>
                  </a:ext>
                </a:extLst>
              </a:tr>
              <a:tr h="180553">
                <a:tc>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(0.00670)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1685056168"/>
                  </a:ext>
                </a:extLst>
              </a:tr>
              <a:tr h="180553">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Ln(FamEduExp)</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endParaRPr lang="zh-CN" sz="1400" kern="100" dirty="0">
                        <a:solidFill>
                          <a:srgbClr val="FF0000"/>
                        </a:solidFill>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830181190"/>
                  </a:ext>
                </a:extLst>
              </a:tr>
              <a:tr h="180553">
                <a:tc>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endParaRPr lang="zh-CN" sz="1400" kern="100">
                        <a:solidFill>
                          <a:srgbClr val="FF0000"/>
                        </a:solidFill>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906036021"/>
                  </a:ext>
                </a:extLst>
              </a:tr>
              <a:tr h="180553">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Male</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-0.009*  </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-0.009*  </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0.008</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0.00661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3449954009"/>
                  </a:ext>
                </a:extLst>
              </a:tr>
              <a:tr h="180553">
                <a:tc>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(0.00930)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830444416"/>
                  </a:ext>
                </a:extLst>
              </a:tr>
              <a:tr h="180553">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Urban</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0.007</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0.00248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2092103395"/>
                  </a:ext>
                </a:extLst>
              </a:tr>
              <a:tr h="180553">
                <a:tc>
                  <a:txBody>
                    <a:bodyPr/>
                    <a:lstStyle/>
                    <a:p>
                      <a:endParaRPr lang="zh-CN" sz="1400" kern="100">
                        <a:effectLst/>
                        <a:latin typeface="等线" panose="02010600030101010101" pitchFamily="2" charset="-122"/>
                        <a:ea typeface="等线" panose="02010600030101010101" pitchFamily="2" charset="-122"/>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(0.0135)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1346956380"/>
                  </a:ext>
                </a:extLst>
              </a:tr>
              <a:tr h="180553">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Constant</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2.121***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1.800***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3.692***</a:t>
                      </a:r>
                      <a:endParaRPr lang="zh-CN" sz="14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3.654***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3.726***</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a:noFill/>
                    </a:lnB>
                  </a:tcPr>
                </a:tc>
                <a:extLst>
                  <a:ext uri="{0D108BD9-81ED-4DB2-BD59-A6C34878D82A}">
                    <a16:rowId xmlns:a16="http://schemas.microsoft.com/office/drawing/2014/main" val="3786386927"/>
                  </a:ext>
                </a:extLst>
              </a:tr>
              <a:tr h="189581">
                <a:tc>
                  <a:txBody>
                    <a:bodyPr/>
                    <a:lstStyle/>
                    <a:p>
                      <a:pPr indent="127000" algn="ctr">
                        <a:lnSpc>
                          <a:spcPct val="125000"/>
                        </a:lnSpc>
                        <a:spcAft>
                          <a:spcPts val="250"/>
                        </a:spcAft>
                      </a:pPr>
                      <a:r>
                        <a:rPr lang="zh-CN"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(0.44)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(0.39)</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(0.31)</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(0.224)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(0.26)</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422429"/>
                  </a:ext>
                </a:extLst>
              </a:tr>
              <a:tr h="180553">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2,468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2,468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1,306</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1268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1,248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3984654"/>
                  </a:ext>
                </a:extLst>
              </a:tr>
              <a:tr h="225692">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a:t>
                      </a:r>
                      <a:r>
                        <a:rPr lang="en-US" sz="1400" kern="0" baseline="300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0.41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0.468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0.068</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0.056</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0.094</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999" marR="64999"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7573140"/>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竖排标题 1"/>
          <p:cNvSpPr>
            <a:spLocks noGrp="1"/>
          </p:cNvSpPr>
          <p:nvPr>
            <p:ph type="title" orient="vert"/>
          </p:nvPr>
        </p:nvSpPr>
        <p:spPr bwMode="auto">
          <a:xfrm>
            <a:off x="10146323" y="365125"/>
            <a:ext cx="1207476" cy="5811838"/>
          </a:xfrm>
        </p:spPr>
        <p:txBody>
          <a:bodyPr>
            <a:normAutofit fontScale="90000"/>
          </a:bodyPr>
          <a:lstStyle/>
          <a:p>
            <a:pPr>
              <a:defRPr/>
            </a:pPr>
            <a:r>
              <a:rPr lang="en-US" sz="4400" dirty="0">
                <a:latin typeface="Times New Roman"/>
                <a:cs typeface="Times New Roman"/>
              </a:rPr>
              <a:t>Model Estimation: Wage Determination Equation(CCSS)</a:t>
            </a:r>
            <a:endParaRPr lang="zh-CN" dirty="0"/>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27</a:t>
            </a:fld>
            <a:endParaRPr lang="zh-CN"/>
          </a:p>
        </p:txBody>
      </p:sp>
      <p:graphicFrame>
        <p:nvGraphicFramePr>
          <p:cNvPr id="5" name="表格 4"/>
          <p:cNvGraphicFramePr>
            <a:graphicFrameLocks noGrp="1"/>
          </p:cNvGraphicFramePr>
          <p:nvPr>
            <p:extLst>
              <p:ext uri="{D42A27DB-BD31-4B8C-83A1-F6EECF244321}">
                <p14:modId xmlns:p14="http://schemas.microsoft.com/office/powerpoint/2010/main" val="2857444870"/>
              </p:ext>
            </p:extLst>
          </p:nvPr>
        </p:nvGraphicFramePr>
        <p:xfrm>
          <a:off x="1055440" y="703547"/>
          <a:ext cx="8352929" cy="5958840"/>
        </p:xfrm>
        <a:graphic>
          <a:graphicData uri="http://schemas.openxmlformats.org/drawingml/2006/table">
            <a:tbl>
              <a:tblPr firstRow="1" firstCol="1" bandRow="1"/>
              <a:tblGrid>
                <a:gridCol w="4183441">
                  <a:extLst>
                    <a:ext uri="{9D8B030D-6E8A-4147-A177-3AD203B41FA5}">
                      <a16:colId xmlns:a16="http://schemas.microsoft.com/office/drawing/2014/main" val="20000"/>
                    </a:ext>
                  </a:extLst>
                </a:gridCol>
                <a:gridCol w="2084744">
                  <a:extLst>
                    <a:ext uri="{9D8B030D-6E8A-4147-A177-3AD203B41FA5}">
                      <a16:colId xmlns:a16="http://schemas.microsoft.com/office/drawing/2014/main" val="20001"/>
                    </a:ext>
                  </a:extLst>
                </a:gridCol>
                <a:gridCol w="2084744">
                  <a:extLst>
                    <a:ext uri="{9D8B030D-6E8A-4147-A177-3AD203B41FA5}">
                      <a16:colId xmlns:a16="http://schemas.microsoft.com/office/drawing/2014/main" val="20002"/>
                    </a:ext>
                  </a:extLst>
                </a:gridCol>
              </a:tblGrid>
              <a:tr h="181306">
                <a:tc gridSpan="3">
                  <a:txBody>
                    <a:bodyPr/>
                    <a:lstStyle/>
                    <a:p>
                      <a:pPr indent="127000" algn="ctr">
                        <a:lnSpc>
                          <a:spcPct val="100000"/>
                        </a:lnSpc>
                        <a:spcAft>
                          <a:spcPts val="0"/>
                        </a:spcAft>
                        <a:defRPr/>
                      </a:pPr>
                      <a:r>
                        <a:rPr lang="en-US" sz="1700" b="1">
                          <a:latin typeface="Times New Roman"/>
                          <a:ea typeface="Times New Roman"/>
                          <a:cs typeface="Times New Roman"/>
                        </a:rPr>
                        <a:t>Dependent variable: Ln(w)</a:t>
                      </a:r>
                      <a:endParaRPr lang="zh-CN" sz="1700">
                        <a:latin typeface="Times New Roman"/>
                        <a:ea typeface="Times New Roman"/>
                        <a:cs typeface="Times New Roman"/>
                      </a:endParaRPr>
                    </a:p>
                  </a:txBody>
                  <a:tcPr marL="34552" marR="34552" marT="0" marB="0" anchor="ctr">
                    <a:lnL w="12700" algn="ctr">
                      <a:noFill/>
                    </a:lnL>
                    <a:lnR w="12700" algn="ctr">
                      <a:noFill/>
                    </a:lnR>
                    <a:lnT w="19050" algn="ctr">
                      <a:solidFill>
                        <a:srgbClr val="000000"/>
                      </a:solidFill>
                    </a:lnT>
                    <a:lnB w="12700" algn="ctr">
                      <a:solidFill>
                        <a:srgbClr val="000000"/>
                      </a:solidFill>
                    </a:lnB>
                  </a:tcPr>
                </a:tc>
                <a:tc hMerge="1">
                  <a:txBody>
                    <a:bodyPr/>
                    <a:lstStyle/>
                    <a:p>
                      <a:endParaRPr/>
                    </a:p>
                  </a:txBody>
                  <a:tcPr/>
                </a:tc>
                <a:tc hMerge="1">
                  <a:txBody>
                    <a:bodyPr/>
                    <a:lstStyle/>
                    <a:p>
                      <a:endParaRPr/>
                    </a:p>
                  </a:txBody>
                  <a:tcPr/>
                </a:tc>
                <a:extLst>
                  <a:ext uri="{0D108BD9-81ED-4DB2-BD59-A6C34878D82A}">
                    <a16:rowId xmlns:a16="http://schemas.microsoft.com/office/drawing/2014/main" val="10000"/>
                  </a:ext>
                </a:extLst>
              </a:tr>
              <a:tr h="181306">
                <a:tc rowSpan="2">
                  <a:txBody>
                    <a:bodyPr/>
                    <a:lstStyle/>
                    <a:p>
                      <a:pPr indent="127000" algn="ctr">
                        <a:lnSpc>
                          <a:spcPct val="100000"/>
                        </a:lnSpc>
                        <a:spcAft>
                          <a:spcPts val="0"/>
                        </a:spcAft>
                        <a:defRPr/>
                      </a:pPr>
                      <a:r>
                        <a:rPr lang="en-US" sz="1700">
                          <a:latin typeface="Times New Roman"/>
                          <a:ea typeface="Times New Roman"/>
                          <a:cs typeface="Times New Roman"/>
                        </a:rPr>
                        <a:t> </a:t>
                      </a:r>
                      <a:endParaRPr lang="zh-CN" sz="1700">
                        <a:latin typeface="Times New Roman"/>
                        <a:ea typeface="Times New Roman"/>
                        <a:cs typeface="Times New Roman"/>
                      </a:endParaRPr>
                    </a:p>
                  </a:txBody>
                  <a:tcPr marL="34552" marR="34552" marT="0" marB="0" anchor="ctr">
                    <a:lnL w="12700" algn="ctr">
                      <a:noFill/>
                    </a:lnL>
                    <a:lnR w="12700" algn="ctr">
                      <a:noFill/>
                    </a:lnR>
                    <a:lnT w="12700" algn="ctr">
                      <a:solidFill>
                        <a:srgbClr val="000000"/>
                      </a:solidFill>
                    </a:lnT>
                    <a:lnB w="12700" algn="ctr">
                      <a:solidFill>
                        <a:srgbClr val="000000"/>
                      </a:solidFill>
                    </a:lnB>
                  </a:tcPr>
                </a:tc>
                <a:tc>
                  <a:txBody>
                    <a:bodyPr/>
                    <a:lstStyle/>
                    <a:p>
                      <a:pPr indent="127000" algn="ctr">
                        <a:lnSpc>
                          <a:spcPct val="100000"/>
                        </a:lnSpc>
                        <a:spcAft>
                          <a:spcPts val="0"/>
                        </a:spcAft>
                        <a:defRPr/>
                      </a:pPr>
                      <a:r>
                        <a:rPr lang="en-US" sz="1700" dirty="0">
                          <a:latin typeface="Times New Roman"/>
                          <a:ea typeface="Times New Roman"/>
                          <a:cs typeface="Times New Roman"/>
                        </a:rPr>
                        <a:t>Unweighted Sample</a:t>
                      </a:r>
                      <a:endParaRPr lang="zh-CN" sz="1700" dirty="0">
                        <a:latin typeface="Times New Roman"/>
                        <a:ea typeface="Times New Roman"/>
                        <a:cs typeface="Times New Roman"/>
                      </a:endParaRPr>
                    </a:p>
                  </a:txBody>
                  <a:tcPr marL="34552" marR="34552" marT="0" marB="0" anchor="ctr">
                    <a:lnL w="12700" algn="ctr">
                      <a:noFill/>
                    </a:lnL>
                    <a:lnR w="12700" algn="ctr">
                      <a:noFill/>
                    </a:lnR>
                    <a:lnT w="12700" algn="ctr">
                      <a:solidFill>
                        <a:srgbClr val="000000"/>
                      </a:solidFill>
                    </a:lnT>
                    <a:lnB w="12700" algn="ctr">
                      <a:solidFill>
                        <a:srgbClr val="000000"/>
                      </a:solid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Weighted Sample</a:t>
                      </a:r>
                      <a:endParaRPr lang="zh-CN" sz="1700" dirty="0">
                        <a:solidFill>
                          <a:srgbClr val="FF0000"/>
                        </a:solidFill>
                        <a:latin typeface="Times New Roman"/>
                        <a:ea typeface="Times New Roman"/>
                        <a:cs typeface="Times New Roman"/>
                      </a:endParaRPr>
                    </a:p>
                  </a:txBody>
                  <a:tcPr marL="34552" marR="34552" marT="0" marB="0" anchor="ctr">
                    <a:lnL w="12700" algn="ctr">
                      <a:noFill/>
                    </a:lnL>
                    <a:lnR w="12700" algn="ctr">
                      <a:noFill/>
                    </a:lnR>
                    <a:lnT w="12700" algn="ctr">
                      <a:solidFill>
                        <a:srgbClr val="000000"/>
                      </a:solidFill>
                    </a:lnT>
                    <a:lnB w="12700" algn="ctr">
                      <a:solidFill>
                        <a:srgbClr val="000000"/>
                      </a:solidFill>
                    </a:lnB>
                  </a:tcPr>
                </a:tc>
                <a:extLst>
                  <a:ext uri="{0D108BD9-81ED-4DB2-BD59-A6C34878D82A}">
                    <a16:rowId xmlns:a16="http://schemas.microsoft.com/office/drawing/2014/main" val="10001"/>
                  </a:ext>
                </a:extLst>
              </a:tr>
              <a:tr h="181306">
                <a:tc vMerge="1">
                  <a:txBody>
                    <a:bodyPr/>
                    <a:lstStyle/>
                    <a:p>
                      <a:pPr>
                        <a:defRPr/>
                      </a:pPr>
                      <a:endParaRPr lang="zh-CN"/>
                    </a:p>
                  </a:txBody>
                  <a:tcPr/>
                </a:tc>
                <a:tc>
                  <a:txBody>
                    <a:bodyPr/>
                    <a:lstStyle/>
                    <a:p>
                      <a:pPr indent="127000" algn="ctr">
                        <a:lnSpc>
                          <a:spcPct val="100000"/>
                        </a:lnSpc>
                        <a:spcAft>
                          <a:spcPts val="0"/>
                        </a:spcAft>
                        <a:defRPr/>
                      </a:pPr>
                      <a:r>
                        <a:rPr lang="en-US" sz="1700">
                          <a:latin typeface="Times New Roman"/>
                          <a:ea typeface="Times New Roman"/>
                          <a:cs typeface="Times New Roman"/>
                        </a:rPr>
                        <a:t>(1)</a:t>
                      </a:r>
                      <a:endParaRPr lang="zh-CN" sz="1700">
                        <a:latin typeface="Times New Roman"/>
                        <a:ea typeface="Times New Roman"/>
                        <a:cs typeface="Times New Roman"/>
                      </a:endParaRPr>
                    </a:p>
                  </a:txBody>
                  <a:tcPr marL="34552" marR="34552" marT="0" marB="0" anchor="ctr">
                    <a:lnL w="12700" algn="ctr">
                      <a:noFill/>
                    </a:lnL>
                    <a:lnR w="12700" algn="ctr">
                      <a:noFill/>
                    </a:lnR>
                    <a:lnT w="12700" algn="ctr">
                      <a:solidFill>
                        <a:srgbClr val="000000"/>
                      </a:solidFill>
                    </a:lnT>
                    <a:lnB w="12700" algn="ctr">
                      <a:solidFill>
                        <a:srgbClr val="000000"/>
                      </a:solid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(2)</a:t>
                      </a:r>
                      <a:endParaRPr lang="zh-CN" sz="1700" dirty="0">
                        <a:solidFill>
                          <a:srgbClr val="FF0000"/>
                        </a:solidFill>
                        <a:latin typeface="Times New Roman"/>
                        <a:ea typeface="Times New Roman"/>
                        <a:cs typeface="Times New Roman"/>
                      </a:endParaRPr>
                    </a:p>
                  </a:txBody>
                  <a:tcPr marL="34552" marR="34552" marT="0" marB="0" anchor="ctr">
                    <a:lnL w="12700" algn="ctr">
                      <a:noFill/>
                    </a:lnL>
                    <a:lnR w="12700" algn="ctr">
                      <a:noFill/>
                    </a:lnR>
                    <a:lnT w="12700" algn="ctr">
                      <a:solidFill>
                        <a:srgbClr val="000000"/>
                      </a:solidFill>
                    </a:lnT>
                    <a:lnB w="12700" algn="ctr">
                      <a:solidFill>
                        <a:srgbClr val="000000"/>
                      </a:solidFill>
                    </a:lnB>
                  </a:tcPr>
                </a:tc>
                <a:extLst>
                  <a:ext uri="{0D108BD9-81ED-4DB2-BD59-A6C34878D82A}">
                    <a16:rowId xmlns:a16="http://schemas.microsoft.com/office/drawing/2014/main" val="10002"/>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College211 (vs Vocational)</a:t>
                      </a:r>
                      <a:endParaRPr lang="zh-CN" sz="1700">
                        <a:latin typeface="Times New Roman"/>
                        <a:ea typeface="Times New Roman"/>
                        <a:cs typeface="Times New Roman"/>
                      </a:endParaRPr>
                    </a:p>
                  </a:txBody>
                  <a:tcPr marL="34552" marR="34552" marT="0" marB="0" anchor="ctr">
                    <a:lnL w="12700" algn="ctr">
                      <a:noFill/>
                    </a:lnL>
                    <a:lnR w="12700" algn="ctr">
                      <a:noFill/>
                    </a:lnR>
                    <a:lnT w="12700" algn="ctr">
                      <a:solidFill>
                        <a:srgbClr val="000000"/>
                      </a:solid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0.444***</a:t>
                      </a:r>
                      <a:endParaRPr lang="zh-CN" sz="1700">
                        <a:latin typeface="Times New Roman"/>
                        <a:ea typeface="Times New Roman"/>
                        <a:cs typeface="Times New Roman"/>
                      </a:endParaRPr>
                    </a:p>
                  </a:txBody>
                  <a:tcPr marL="34552" marR="34552" marT="0" marB="0">
                    <a:lnL w="12700" algn="ctr">
                      <a:noFill/>
                    </a:lnL>
                    <a:lnR w="12700" algn="ctr">
                      <a:noFill/>
                    </a:lnR>
                    <a:lnT w="12700" algn="ctr">
                      <a:solidFill>
                        <a:srgbClr val="000000"/>
                      </a:solidFill>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0.468***</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solidFill>
                        <a:srgbClr val="000000"/>
                      </a:solidFill>
                    </a:lnT>
                    <a:lnB w="12700" algn="ctr">
                      <a:noFill/>
                    </a:lnB>
                  </a:tcPr>
                </a:tc>
                <a:extLst>
                  <a:ext uri="{0D108BD9-81ED-4DB2-BD59-A6C34878D82A}">
                    <a16:rowId xmlns:a16="http://schemas.microsoft.com/office/drawing/2014/main" val="10003"/>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 </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(0.035)</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(0.040)</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04"/>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Tier1</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0.279***</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solidFill>
                            <a:srgbClr val="FF0000"/>
                          </a:solidFill>
                          <a:latin typeface="Times New Roman"/>
                          <a:ea typeface="Times New Roman"/>
                          <a:cs typeface="Times New Roman"/>
                        </a:rPr>
                        <a:t>0.297***</a:t>
                      </a:r>
                      <a:endParaRPr lang="zh-CN" sz="170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05"/>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 </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(0.034)</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(0.040)</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06"/>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Tier23</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0.162***</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solidFill>
                            <a:srgbClr val="FF0000"/>
                          </a:solidFill>
                          <a:latin typeface="Times New Roman"/>
                          <a:ea typeface="Times New Roman"/>
                          <a:cs typeface="Times New Roman"/>
                        </a:rPr>
                        <a:t>0.180***</a:t>
                      </a:r>
                      <a:endParaRPr lang="zh-CN" sz="170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07"/>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 </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dirty="0">
                          <a:latin typeface="Times New Roman"/>
                          <a:ea typeface="Times New Roman"/>
                          <a:cs typeface="Times New Roman"/>
                        </a:rPr>
                        <a:t>(0.031)</a:t>
                      </a:r>
                      <a:endParaRPr lang="zh-CN" sz="1700" dirty="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(0.038)</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08"/>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Ln(L)</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0.499***</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solidFill>
                            <a:srgbClr val="FF0000"/>
                          </a:solidFill>
                          <a:latin typeface="Times New Roman"/>
                          <a:ea typeface="Times New Roman"/>
                          <a:cs typeface="Times New Roman"/>
                        </a:rPr>
                        <a:t>0.452***</a:t>
                      </a:r>
                      <a:endParaRPr lang="zh-CN" sz="170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09"/>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 </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(0.058)</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(0.090)</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10"/>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Ln(Finc)</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0.045***</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solidFill>
                            <a:srgbClr val="FF0000"/>
                          </a:solidFill>
                          <a:latin typeface="Times New Roman"/>
                          <a:ea typeface="Times New Roman"/>
                          <a:cs typeface="Times New Roman"/>
                        </a:rPr>
                        <a:t>0.046***</a:t>
                      </a:r>
                      <a:endParaRPr lang="zh-CN" sz="170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11"/>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 </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(0.008)</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(0.010)</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12"/>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Ln(ParentEdu)</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0.027</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solidFill>
                            <a:srgbClr val="FF0000"/>
                          </a:solidFill>
                          <a:latin typeface="Times New Roman"/>
                          <a:ea typeface="Times New Roman"/>
                          <a:cs typeface="Times New Roman"/>
                        </a:rPr>
                        <a:t>0.026</a:t>
                      </a:r>
                      <a:endParaRPr lang="zh-CN" sz="170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13"/>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 </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(0.025)</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(0.023)</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14"/>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Male</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0.098***</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solidFill>
                            <a:srgbClr val="FF0000"/>
                          </a:solidFill>
                          <a:latin typeface="Times New Roman"/>
                          <a:ea typeface="Times New Roman"/>
                          <a:cs typeface="Times New Roman"/>
                        </a:rPr>
                        <a:t>0.102***</a:t>
                      </a:r>
                      <a:endParaRPr lang="zh-CN" sz="170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15"/>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 </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(0.017)</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(0.018)</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16"/>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Urban</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-0.003</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-0.004</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17"/>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 </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(0.019)</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(0.021)</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18"/>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Constant</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a:latin typeface="Times New Roman"/>
                          <a:ea typeface="Times New Roman"/>
                          <a:cs typeface="Times New Roman"/>
                        </a:rPr>
                        <a:t>5.353***</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5.526***</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noFill/>
                    </a:lnB>
                  </a:tcPr>
                </a:tc>
                <a:extLst>
                  <a:ext uri="{0D108BD9-81ED-4DB2-BD59-A6C34878D82A}">
                    <a16:rowId xmlns:a16="http://schemas.microsoft.com/office/drawing/2014/main" val="10019"/>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 </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2700" algn="ctr">
                      <a:solidFill>
                        <a:srgbClr val="000000"/>
                      </a:solidFill>
                    </a:lnB>
                  </a:tcPr>
                </a:tc>
                <a:tc>
                  <a:txBody>
                    <a:bodyPr/>
                    <a:lstStyle/>
                    <a:p>
                      <a:pPr indent="127000" algn="ctr">
                        <a:lnSpc>
                          <a:spcPct val="100000"/>
                        </a:lnSpc>
                        <a:spcAft>
                          <a:spcPts val="0"/>
                        </a:spcAft>
                        <a:defRPr/>
                      </a:pPr>
                      <a:r>
                        <a:rPr lang="en-US" sz="1700">
                          <a:latin typeface="Times New Roman"/>
                          <a:ea typeface="Times New Roman"/>
                          <a:cs typeface="Times New Roman"/>
                        </a:rPr>
                        <a:t>(0.231)</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2700" algn="ctr">
                      <a:solidFill>
                        <a:srgbClr val="000000"/>
                      </a:solid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(0.364)</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2700" algn="ctr">
                      <a:solidFill>
                        <a:srgbClr val="000000"/>
                      </a:solidFill>
                    </a:lnB>
                  </a:tcPr>
                </a:tc>
                <a:extLst>
                  <a:ext uri="{0D108BD9-81ED-4DB2-BD59-A6C34878D82A}">
                    <a16:rowId xmlns:a16="http://schemas.microsoft.com/office/drawing/2014/main" val="10020"/>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N</a:t>
                      </a:r>
                      <a:endParaRPr lang="zh-CN" sz="1700">
                        <a:latin typeface="Times New Roman"/>
                        <a:ea typeface="Times New Roman"/>
                        <a:cs typeface="Times New Roman"/>
                      </a:endParaRPr>
                    </a:p>
                  </a:txBody>
                  <a:tcPr marL="34552" marR="34552" marT="0" marB="0" anchor="ctr">
                    <a:lnL w="12700" algn="ctr">
                      <a:noFill/>
                    </a:lnL>
                    <a:lnR w="12700" algn="ctr">
                      <a:noFill/>
                    </a:lnR>
                    <a:lnT w="12700" cap="flat" cmpd="sng" algn="ctr">
                      <a:solidFill>
                        <a:srgbClr val="000000"/>
                      </a:solidFill>
                      <a:prstDash val="solid"/>
                      <a:round/>
                      <a:headEnd type="none" w="med" len="med"/>
                      <a:tailEnd type="none" w="med" len="med"/>
                    </a:lnT>
                    <a:lnB w="12700" algn="ctr">
                      <a:noFill/>
                    </a:lnB>
                  </a:tcPr>
                </a:tc>
                <a:tc>
                  <a:txBody>
                    <a:bodyPr/>
                    <a:lstStyle/>
                    <a:p>
                      <a:pPr indent="127000" algn="ctr">
                        <a:lnSpc>
                          <a:spcPct val="100000"/>
                        </a:lnSpc>
                        <a:spcAft>
                          <a:spcPts val="0"/>
                        </a:spcAft>
                        <a:defRPr/>
                      </a:pPr>
                      <a:r>
                        <a:rPr lang="en-US" sz="1700" dirty="0">
                          <a:latin typeface="Times New Roman"/>
                          <a:ea typeface="Times New Roman"/>
                          <a:cs typeface="Times New Roman"/>
                        </a:rPr>
                        <a:t>3,148</a:t>
                      </a:r>
                      <a:endParaRPr lang="zh-CN" sz="1700" dirty="0">
                        <a:latin typeface="Times New Roman"/>
                        <a:ea typeface="Times New Roman"/>
                        <a:cs typeface="Times New Roman"/>
                      </a:endParaRPr>
                    </a:p>
                  </a:txBody>
                  <a:tcPr marL="34552" marR="34552" marT="0" marB="0">
                    <a:lnL w="12700" algn="ctr">
                      <a:noFill/>
                    </a:lnL>
                    <a:lnR w="12700" algn="ctr">
                      <a:noFill/>
                    </a:lnR>
                    <a:lnT w="12700" cap="flat" cmpd="sng" algn="ctr">
                      <a:solidFill>
                        <a:srgbClr val="000000"/>
                      </a:solidFill>
                      <a:prstDash val="solid"/>
                      <a:round/>
                      <a:headEnd type="none" w="med" len="med"/>
                      <a:tailEnd type="none" w="med" len="med"/>
                    </a:lnT>
                    <a:lnB w="12700" algn="ctr">
                      <a:no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3,145</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cap="flat" cmpd="sng" algn="ctr">
                      <a:solidFill>
                        <a:srgbClr val="000000"/>
                      </a:solidFill>
                      <a:prstDash val="solid"/>
                      <a:round/>
                      <a:headEnd type="none" w="med" len="med"/>
                      <a:tailEnd type="none" w="med" len="med"/>
                    </a:lnT>
                    <a:lnB w="12700" algn="ctr">
                      <a:noFill/>
                    </a:lnB>
                  </a:tcPr>
                </a:tc>
                <a:extLst>
                  <a:ext uri="{0D108BD9-81ED-4DB2-BD59-A6C34878D82A}">
                    <a16:rowId xmlns:a16="http://schemas.microsoft.com/office/drawing/2014/main" val="10022"/>
                  </a:ext>
                </a:extLst>
              </a:tr>
              <a:tr h="181306">
                <a:tc>
                  <a:txBody>
                    <a:bodyPr/>
                    <a:lstStyle/>
                    <a:p>
                      <a:pPr indent="127000" algn="ctr">
                        <a:lnSpc>
                          <a:spcPct val="100000"/>
                        </a:lnSpc>
                        <a:spcAft>
                          <a:spcPts val="0"/>
                        </a:spcAft>
                        <a:defRPr/>
                      </a:pPr>
                      <a:r>
                        <a:rPr lang="en-US" sz="1700">
                          <a:latin typeface="Times New Roman"/>
                          <a:ea typeface="Times New Roman"/>
                          <a:cs typeface="Times New Roman"/>
                        </a:rPr>
                        <a:t>R</a:t>
                      </a:r>
                      <a:r>
                        <a:rPr lang="en-US" sz="1700" baseline="30000">
                          <a:latin typeface="Times New Roman"/>
                          <a:ea typeface="Times New Roman"/>
                          <a:cs typeface="Times New Roman"/>
                        </a:rPr>
                        <a:t>2</a:t>
                      </a:r>
                      <a:endParaRPr lang="zh-CN" sz="1700">
                        <a:latin typeface="Times New Roman"/>
                        <a:ea typeface="Times New Roman"/>
                        <a:cs typeface="Times New Roman"/>
                      </a:endParaRPr>
                    </a:p>
                  </a:txBody>
                  <a:tcPr marL="34552" marR="34552" marT="0" marB="0" anchor="ctr">
                    <a:lnL w="12700" algn="ctr">
                      <a:noFill/>
                    </a:lnL>
                    <a:lnR w="12700" algn="ctr">
                      <a:noFill/>
                    </a:lnR>
                    <a:lnT w="12700" algn="ctr">
                      <a:noFill/>
                    </a:lnT>
                    <a:lnB w="19050" algn="ctr">
                      <a:solidFill>
                        <a:srgbClr val="000000"/>
                      </a:solidFill>
                    </a:lnB>
                  </a:tcPr>
                </a:tc>
                <a:tc>
                  <a:txBody>
                    <a:bodyPr/>
                    <a:lstStyle/>
                    <a:p>
                      <a:pPr indent="127000" algn="ctr">
                        <a:lnSpc>
                          <a:spcPct val="100000"/>
                        </a:lnSpc>
                        <a:spcAft>
                          <a:spcPts val="0"/>
                        </a:spcAft>
                        <a:defRPr/>
                      </a:pPr>
                      <a:r>
                        <a:rPr lang="en-US" sz="1700">
                          <a:latin typeface="Times New Roman"/>
                          <a:ea typeface="Times New Roman"/>
                          <a:cs typeface="Times New Roman"/>
                        </a:rPr>
                        <a:t>0.149</a:t>
                      </a:r>
                      <a:endParaRPr lang="zh-CN" sz="1700">
                        <a:latin typeface="Times New Roman"/>
                        <a:ea typeface="Times New Roman"/>
                        <a:cs typeface="Times New Roman"/>
                      </a:endParaRPr>
                    </a:p>
                  </a:txBody>
                  <a:tcPr marL="34552" marR="34552" marT="0" marB="0">
                    <a:lnL w="12700" algn="ctr">
                      <a:noFill/>
                    </a:lnL>
                    <a:lnR w="12700" algn="ctr">
                      <a:noFill/>
                    </a:lnR>
                    <a:lnT w="12700" algn="ctr">
                      <a:noFill/>
                    </a:lnT>
                    <a:lnB w="19050" algn="ctr">
                      <a:solidFill>
                        <a:srgbClr val="000000"/>
                      </a:solidFill>
                    </a:lnB>
                  </a:tcPr>
                </a:tc>
                <a:tc>
                  <a:txBody>
                    <a:bodyPr/>
                    <a:lstStyle/>
                    <a:p>
                      <a:pPr indent="127000" algn="ctr">
                        <a:lnSpc>
                          <a:spcPct val="100000"/>
                        </a:lnSpc>
                        <a:spcAft>
                          <a:spcPts val="0"/>
                        </a:spcAft>
                        <a:defRPr/>
                      </a:pPr>
                      <a:r>
                        <a:rPr lang="en-US" sz="1700" dirty="0">
                          <a:solidFill>
                            <a:srgbClr val="FF0000"/>
                          </a:solidFill>
                          <a:latin typeface="Times New Roman"/>
                          <a:ea typeface="Times New Roman"/>
                          <a:cs typeface="Times New Roman"/>
                        </a:rPr>
                        <a:t>0.152</a:t>
                      </a:r>
                      <a:endParaRPr lang="zh-CN" sz="1700" dirty="0">
                        <a:solidFill>
                          <a:srgbClr val="FF0000"/>
                        </a:solidFill>
                        <a:latin typeface="Times New Roman"/>
                        <a:ea typeface="Times New Roman"/>
                        <a:cs typeface="Times New Roman"/>
                      </a:endParaRPr>
                    </a:p>
                  </a:txBody>
                  <a:tcPr marL="34552" marR="34552" marT="0" marB="0">
                    <a:lnL w="12700" algn="ctr">
                      <a:noFill/>
                    </a:lnL>
                    <a:lnR w="12700" algn="ctr">
                      <a:noFill/>
                    </a:lnR>
                    <a:lnT w="12700" algn="ctr">
                      <a:noFill/>
                    </a:lnT>
                    <a:lnB w="19050" algn="ctr">
                      <a:solidFill>
                        <a:srgbClr val="000000"/>
                      </a:solidFill>
                    </a:lnB>
                  </a:tcPr>
                </a:tc>
                <a:extLst>
                  <a:ext uri="{0D108BD9-81ED-4DB2-BD59-A6C34878D82A}">
                    <a16:rowId xmlns:a16="http://schemas.microsoft.com/office/drawing/2014/main" val="10023"/>
                  </a:ext>
                </a:extLst>
              </a:tr>
            </a:tbl>
          </a:graphicData>
        </a:graphic>
      </p:graphicFrame>
      <p:sp>
        <p:nvSpPr>
          <p:cNvPr id="6" name="文本框 5"/>
          <p:cNvSpPr txBox="1"/>
          <p:nvPr/>
        </p:nvSpPr>
        <p:spPr bwMode="auto">
          <a:xfrm>
            <a:off x="3440723" y="195613"/>
            <a:ext cx="4645269" cy="369332"/>
          </a:xfrm>
          <a:prstGeom prst="rect">
            <a:avLst/>
          </a:prstGeom>
          <a:noFill/>
        </p:spPr>
        <p:txBody>
          <a:bodyPr wrap="square" rtlCol="0">
            <a:spAutoFit/>
          </a:bodyPr>
          <a:lstStyle/>
          <a:p>
            <a:pPr>
              <a:defRPr/>
            </a:pPr>
            <a:r>
              <a:rPr lang="en-US" sz="1800">
                <a:latin typeface="Times New Roman"/>
                <a:ea typeface="宋体"/>
              </a:rPr>
              <a:t>Table 5 Estimating wage equation (CCSS data)</a:t>
            </a:r>
            <a:endParaRPr 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orient="vert"/>
          </p:nvPr>
        </p:nvSpPr>
        <p:spPr bwMode="auto">
          <a:xfrm>
            <a:off x="10003161" y="731445"/>
            <a:ext cx="1145931" cy="5541138"/>
          </a:xfrm>
        </p:spPr>
        <p:txBody>
          <a:bodyPr>
            <a:normAutofit fontScale="90000"/>
          </a:bodyPr>
          <a:lstStyle/>
          <a:p>
            <a:pPr>
              <a:defRPr/>
            </a:pPr>
            <a:r>
              <a:rPr lang="en-US" dirty="0">
                <a:latin typeface="Times New Roman"/>
                <a:cs typeface="Times New Roman"/>
              </a:rPr>
              <a:t>Model Estimation: Parameter Value</a:t>
            </a:r>
            <a:endParaRPr lang="zh-CN" dirty="0">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28</a:t>
            </a:fld>
            <a:endParaRPr lang="zh-CN"/>
          </a:p>
        </p:txBody>
      </p:sp>
      <p:sp>
        <p:nvSpPr>
          <p:cNvPr id="9" name="文本框 8"/>
          <p:cNvSpPr txBox="1"/>
          <p:nvPr/>
        </p:nvSpPr>
        <p:spPr bwMode="auto">
          <a:xfrm>
            <a:off x="3147646" y="546779"/>
            <a:ext cx="3477170" cy="369332"/>
          </a:xfrm>
          <a:prstGeom prst="rect">
            <a:avLst/>
          </a:prstGeom>
          <a:noFill/>
        </p:spPr>
        <p:txBody>
          <a:bodyPr wrap="none" rtlCol="0">
            <a:spAutoFit/>
          </a:bodyPr>
          <a:lstStyle/>
          <a:p>
            <a:pPr>
              <a:defRPr/>
            </a:pPr>
            <a:r>
              <a:rPr lang="en-US" sz="1800">
                <a:latin typeface="Times New Roman"/>
                <a:ea typeface="Times New Roman"/>
              </a:rPr>
              <a:t>Table 6 Estimated parameter values</a:t>
            </a:r>
            <a:endParaRPr lang="zh-CN"/>
          </a:p>
        </p:txBody>
      </p:sp>
      <mc:AlternateContent xmlns:mc="http://schemas.openxmlformats.org/markup-compatibility/2006" xmlns:a14="http://schemas.microsoft.com/office/drawing/2010/main">
        <mc:Choice Requires="a14">
          <p:sp>
            <p:nvSpPr>
              <p:cNvPr id="10" name="文本框 9"/>
              <p:cNvSpPr txBox="1"/>
              <p:nvPr/>
            </p:nvSpPr>
            <p:spPr bwMode="auto">
              <a:xfrm>
                <a:off x="529003" y="5136165"/>
                <a:ext cx="10330961" cy="1430007"/>
              </a:xfrm>
              <a:prstGeom prst="rect">
                <a:avLst/>
              </a:prstGeom>
              <a:noFill/>
            </p:spPr>
            <p:txBody>
              <a:bodyPr wrap="square" rtlCol="0">
                <a:spAutoFit/>
              </a:bodyPr>
              <a:lstStyle/>
              <a:p>
                <a:pPr>
                  <a:defRPr/>
                </a:pPr>
                <a:r>
                  <a:rPr lang="en-US" sz="1600" dirty="0">
                    <a:latin typeface="Times New Roman"/>
                    <a:cs typeface="Times New Roman"/>
                  </a:rPr>
                  <a:t>HC production function: </a:t>
                </a:r>
                <a14:m>
                  <m:oMath xmlns:m="http://schemas.openxmlformats.org/officeDocument/2006/math">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𝑙𝑛</m:t>
                        </m:r>
                        <m:r>
                          <a:rPr lang="en-US" sz="1600" i="1">
                            <a:latin typeface="Cambria Math"/>
                            <a:ea typeface="Times New Roman"/>
                            <a:cs typeface="Times New Roman"/>
                          </a:rPr>
                          <m:t>⁡(</m:t>
                        </m:r>
                        <m:acc>
                          <m:accPr>
                            <m:chr m:val="̃"/>
                            <m:ctrlPr>
                              <a:rPr lang="zh-CN" sz="1600" i="1">
                                <a:latin typeface="Cambria Math" panose="02040503050406030204" pitchFamily="18" charset="0"/>
                                <a:ea typeface="Cambria Math"/>
                                <a:cs typeface="Cambria Math"/>
                              </a:rPr>
                            </m:ctrlPr>
                          </m:accPr>
                          <m:e>
                            <m:r>
                              <a:rPr lang="en-US" sz="1600" i="1">
                                <a:latin typeface="Cambria Math"/>
                                <a:ea typeface="Times New Roman"/>
                                <a:cs typeface="Times New Roman"/>
                              </a:rPr>
                              <m:t>𝑆</m:t>
                            </m:r>
                          </m:e>
                        </m:acc>
                      </m:e>
                      <m:sub>
                        <m:r>
                          <a:rPr lang="en-US" sz="1600" i="1">
                            <a:latin typeface="Cambria Math"/>
                            <a:ea typeface="Times New Roman"/>
                            <a:cs typeface="Times New Roman"/>
                          </a:rPr>
                          <m:t>𝑖</m:t>
                        </m:r>
                      </m:sub>
                    </m:sSub>
                    <m:r>
                      <a:rPr lang="en-US" sz="1600" i="1">
                        <a:latin typeface="Cambria Math"/>
                        <a:ea typeface="Times New Roman"/>
                        <a:cs typeface="Times New Roman"/>
                      </a:rPr>
                      <m:t>)=</m:t>
                    </m:r>
                    <m:r>
                      <a:rPr lang="en-US" sz="1600" i="1">
                        <a:latin typeface="Cambria Math"/>
                        <a:ea typeface="Times New Roman"/>
                        <a:cs typeface="Times New Roman"/>
                      </a:rPr>
                      <m:t>𝑙𝑛</m:t>
                    </m:r>
                    <m:d>
                      <m:dPr>
                        <m:ctrlPr>
                          <a:rPr lang="zh-CN" sz="1600" i="1">
                            <a:latin typeface="Cambria Math" panose="02040503050406030204" pitchFamily="18" charset="0"/>
                            <a:ea typeface="Cambria Math"/>
                            <a:cs typeface="Cambria Math"/>
                          </a:rPr>
                        </m:ctrlPr>
                      </m:dPr>
                      <m:e>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𝛼</m:t>
                            </m:r>
                          </m:e>
                          <m:sub>
                            <m:r>
                              <a:rPr lang="en-US" sz="1600" i="1">
                                <a:latin typeface="Cambria Math"/>
                                <a:ea typeface="Times New Roman"/>
                                <a:cs typeface="Times New Roman"/>
                              </a:rPr>
                              <m:t>0</m:t>
                            </m:r>
                          </m:sub>
                        </m:sSub>
                      </m:e>
                    </m:d>
                    <m:r>
                      <a:rPr lang="en-US" sz="1600" i="1">
                        <a:latin typeface="Cambria Math"/>
                        <a:ea typeface="Times New Roman"/>
                        <a:cs typeface="Times New Roman"/>
                      </a:rPr>
                      <m:t>+</m:t>
                    </m:r>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𝛼</m:t>
                        </m:r>
                      </m:e>
                      <m:sub>
                        <m:r>
                          <a:rPr lang="en-US" sz="1600" i="1">
                            <a:latin typeface="Cambria Math"/>
                            <a:ea typeface="Times New Roman"/>
                            <a:cs typeface="Times New Roman"/>
                          </a:rPr>
                          <m:t>1</m:t>
                        </m:r>
                      </m:sub>
                    </m:sSub>
                    <m:func>
                      <m:funcPr>
                        <m:ctrlPr>
                          <a:rPr lang="zh-CN" sz="1600" i="1">
                            <a:latin typeface="Cambria Math" panose="02040503050406030204" pitchFamily="18" charset="0"/>
                            <a:ea typeface="Cambria Math"/>
                            <a:cs typeface="Cambria Math"/>
                          </a:rPr>
                        </m:ctrlPr>
                      </m:funcPr>
                      <m:fName>
                        <m:r>
                          <a:rPr lang="en-US" sz="1600" i="1">
                            <a:latin typeface="Cambria Math"/>
                            <a:ea typeface="Times New Roman"/>
                            <a:cs typeface="Times New Roman"/>
                          </a:rPr>
                          <m:t>𝑙𝑛</m:t>
                        </m:r>
                      </m:fName>
                      <m:e>
                        <m:d>
                          <m:dPr>
                            <m:ctrlPr>
                              <a:rPr lang="zh-CN" sz="1600" i="1">
                                <a:latin typeface="Cambria Math" panose="02040503050406030204" pitchFamily="18" charset="0"/>
                                <a:ea typeface="Cambria Math"/>
                                <a:cs typeface="Cambria Math"/>
                              </a:rPr>
                            </m:ctrlPr>
                          </m:dPr>
                          <m:e>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𝐴</m:t>
                                </m:r>
                              </m:e>
                              <m:sub>
                                <m:r>
                                  <a:rPr lang="en-US" sz="1600" i="1">
                                    <a:latin typeface="Cambria Math"/>
                                    <a:ea typeface="Times New Roman"/>
                                    <a:cs typeface="Times New Roman"/>
                                  </a:rPr>
                                  <m:t>𝑖</m:t>
                                </m:r>
                              </m:sub>
                            </m:sSub>
                          </m:e>
                        </m:d>
                      </m:e>
                    </m:func>
                    <m:r>
                      <a:rPr lang="en-US" sz="1600" i="1">
                        <a:latin typeface="Cambria Math"/>
                        <a:ea typeface="Times New Roman"/>
                        <a:cs typeface="Times New Roman"/>
                      </a:rPr>
                      <m:t>+</m:t>
                    </m:r>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𝛼</m:t>
                        </m:r>
                      </m:e>
                      <m:sub>
                        <m:r>
                          <a:rPr lang="en-US" sz="1600" i="1">
                            <a:latin typeface="Cambria Math"/>
                            <a:ea typeface="Times New Roman"/>
                            <a:cs typeface="Times New Roman"/>
                          </a:rPr>
                          <m:t>2</m:t>
                        </m:r>
                      </m:sub>
                    </m:sSub>
                    <m:func>
                      <m:funcPr>
                        <m:ctrlPr>
                          <a:rPr lang="zh-CN" sz="1600" i="1">
                            <a:latin typeface="Cambria Math" panose="02040503050406030204" pitchFamily="18" charset="0"/>
                            <a:ea typeface="Cambria Math"/>
                            <a:cs typeface="Cambria Math"/>
                          </a:rPr>
                        </m:ctrlPr>
                      </m:funcPr>
                      <m:fName>
                        <m:r>
                          <a:rPr lang="en-US" sz="1600" i="1">
                            <a:latin typeface="Cambria Math"/>
                            <a:ea typeface="Times New Roman"/>
                            <a:cs typeface="Times New Roman"/>
                          </a:rPr>
                          <m:t>𝑙𝑛</m:t>
                        </m:r>
                      </m:fName>
                      <m:e>
                        <m:d>
                          <m:dPr>
                            <m:ctrlPr>
                              <a:rPr lang="zh-CN" sz="1600" i="1">
                                <a:latin typeface="Cambria Math" panose="02040503050406030204" pitchFamily="18" charset="0"/>
                                <a:ea typeface="Cambria Math"/>
                                <a:cs typeface="Cambria Math"/>
                              </a:rPr>
                            </m:ctrlPr>
                          </m:dPr>
                          <m:e>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𝐸</m:t>
                                </m:r>
                              </m:e>
                              <m:sub>
                                <m:r>
                                  <a:rPr lang="en-US" sz="1600" i="1">
                                    <a:latin typeface="Cambria Math"/>
                                    <a:ea typeface="Times New Roman"/>
                                    <a:cs typeface="Times New Roman"/>
                                  </a:rPr>
                                  <m:t>𝑖</m:t>
                                </m:r>
                              </m:sub>
                            </m:sSub>
                          </m:e>
                        </m:d>
                      </m:e>
                    </m:func>
                    <m:r>
                      <a:rPr lang="en-US" sz="1600" i="1">
                        <a:latin typeface="Cambria Math"/>
                        <a:ea typeface="Times New Roman"/>
                        <a:cs typeface="Times New Roman"/>
                      </a:rPr>
                      <m:t>+</m:t>
                    </m:r>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𝛼</m:t>
                        </m:r>
                      </m:e>
                      <m:sub>
                        <m:r>
                          <a:rPr lang="en-US" sz="1600" i="1">
                            <a:latin typeface="Cambria Math"/>
                            <a:ea typeface="Times New Roman"/>
                            <a:cs typeface="Times New Roman"/>
                          </a:rPr>
                          <m:t>3</m:t>
                        </m:r>
                        <m:r>
                          <a:rPr lang="en-US" sz="1600" i="1">
                            <a:latin typeface="Cambria Math"/>
                            <a:ea typeface="Times New Roman"/>
                            <a:cs typeface="Times New Roman"/>
                          </a:rPr>
                          <m:t>𝑘</m:t>
                        </m:r>
                      </m:sub>
                    </m:sSub>
                    <m:func>
                      <m:funcPr>
                        <m:ctrlPr>
                          <a:rPr lang="zh-CN" sz="1600" i="1">
                            <a:latin typeface="Cambria Math" panose="02040503050406030204" pitchFamily="18" charset="0"/>
                            <a:ea typeface="Cambria Math"/>
                            <a:cs typeface="Cambria Math"/>
                          </a:rPr>
                        </m:ctrlPr>
                      </m:funcPr>
                      <m:fName>
                        <m:r>
                          <a:rPr lang="en-US" sz="1600" i="1">
                            <a:latin typeface="Cambria Math"/>
                            <a:ea typeface="Times New Roman"/>
                            <a:cs typeface="Times New Roman"/>
                          </a:rPr>
                          <m:t>𝑙𝑛</m:t>
                        </m:r>
                      </m:fName>
                      <m:e>
                        <m:d>
                          <m:dPr>
                            <m:ctrlPr>
                              <a:rPr lang="zh-CN" sz="1600" i="1">
                                <a:latin typeface="Cambria Math" panose="02040503050406030204" pitchFamily="18" charset="0"/>
                                <a:ea typeface="Cambria Math"/>
                                <a:cs typeface="Cambria Math"/>
                              </a:rPr>
                            </m:ctrlPr>
                          </m:dPr>
                          <m:e>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𝑄</m:t>
                                </m:r>
                              </m:e>
                              <m:sub>
                                <m:r>
                                  <a:rPr lang="en-US" sz="1600" i="1">
                                    <a:latin typeface="Cambria Math"/>
                                    <a:ea typeface="Times New Roman"/>
                                    <a:cs typeface="Times New Roman"/>
                                  </a:rPr>
                                  <m:t>𝑘𝑖</m:t>
                                </m:r>
                              </m:sub>
                            </m:sSub>
                          </m:e>
                        </m:d>
                      </m:e>
                    </m:func>
                    <m:r>
                      <a:rPr lang="en-US" sz="1600" i="1">
                        <a:latin typeface="Cambria Math"/>
                        <a:ea typeface="Times New Roman"/>
                        <a:cs typeface="Times New Roman"/>
                      </a:rPr>
                      <m:t>+</m:t>
                    </m:r>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𝜀</m:t>
                        </m:r>
                      </m:e>
                      <m:sub>
                        <m:r>
                          <a:rPr lang="en-US" sz="1600" i="1">
                            <a:latin typeface="Cambria Math"/>
                            <a:ea typeface="Times New Roman"/>
                            <a:cs typeface="Times New Roman"/>
                          </a:rPr>
                          <m:t>𝑖</m:t>
                        </m:r>
                      </m:sub>
                    </m:sSub>
                  </m:oMath>
                </a14:m>
                <a:r>
                  <a:rPr lang="en-US" sz="1600" dirty="0">
                    <a:latin typeface="Times New Roman"/>
                    <a:ea typeface="Times New Roman"/>
                    <a:cs typeface="Cambria Math"/>
                  </a:rPr>
                  <a:t>.</a:t>
                </a:r>
              </a:p>
              <a:p>
                <a:pPr>
                  <a:defRPr/>
                </a:pPr>
                <a:r>
                  <a:rPr lang="en-US" sz="1600" dirty="0">
                    <a:latin typeface="Times New Roman"/>
                    <a:ea typeface="等线"/>
                    <a:cs typeface="Times New Roman"/>
                  </a:rPr>
                  <a:t>Wage equation: </a:t>
                </a:r>
                <a14:m>
                  <m:oMath xmlns:m="http://schemas.openxmlformats.org/officeDocument/2006/math">
                    <m:func>
                      <m:funcPr>
                        <m:ctrlPr>
                          <a:rPr lang="zh-CN" sz="1600" i="1">
                            <a:latin typeface="Cambria Math" panose="02040503050406030204" pitchFamily="18" charset="0"/>
                            <a:ea typeface="Cambria Math"/>
                            <a:cs typeface="Times New Roman"/>
                          </a:rPr>
                        </m:ctrlPr>
                      </m:funcPr>
                      <m:fName>
                        <m:r>
                          <a:rPr lang="en-US" sz="1600" i="1">
                            <a:latin typeface="Cambria Math"/>
                            <a:ea typeface="Times New Roman"/>
                            <a:cs typeface="Times New Roman"/>
                          </a:rPr>
                          <m:t>𝑙𝑛</m:t>
                        </m:r>
                      </m:fName>
                      <m:e>
                        <m:d>
                          <m:dPr>
                            <m:ctrlPr>
                              <a:rPr lang="zh-CN" sz="1600" i="1">
                                <a:latin typeface="Cambria Math" panose="02040503050406030204" pitchFamily="18" charset="0"/>
                                <a:ea typeface="Cambria Math"/>
                                <a:cs typeface="Times New Roman"/>
                              </a:rPr>
                            </m:ctrlPr>
                          </m:dPr>
                          <m:e>
                            <m:sSub>
                              <m:sSubPr>
                                <m:ctrlPr>
                                  <a:rPr lang="zh-CN" sz="1600" i="1">
                                    <a:latin typeface="Cambria Math" panose="02040503050406030204" pitchFamily="18" charset="0"/>
                                    <a:ea typeface="Cambria Math"/>
                                    <a:cs typeface="Times New Roman"/>
                                  </a:rPr>
                                </m:ctrlPr>
                              </m:sSubPr>
                              <m:e>
                                <m:r>
                                  <a:rPr lang="en-US" sz="1600" i="1">
                                    <a:latin typeface="Cambria Math"/>
                                    <a:ea typeface="Times New Roman"/>
                                    <a:cs typeface="Times New Roman"/>
                                  </a:rPr>
                                  <m:t>𝑤</m:t>
                                </m:r>
                              </m:e>
                              <m:sub>
                                <m:r>
                                  <a:rPr lang="en-US" sz="1600" i="1">
                                    <a:latin typeface="Cambria Math"/>
                                    <a:ea typeface="Times New Roman"/>
                                    <a:cs typeface="Times New Roman"/>
                                  </a:rPr>
                                  <m:t>𝑖</m:t>
                                </m:r>
                              </m:sub>
                            </m:sSub>
                          </m:e>
                        </m:d>
                      </m:e>
                    </m:func>
                    <m:r>
                      <a:rPr lang="en-US" sz="1600" i="1">
                        <a:latin typeface="Cambria Math"/>
                        <a:ea typeface="Times New Roman"/>
                        <a:cs typeface="Times New Roman"/>
                      </a:rPr>
                      <m:t>=</m:t>
                    </m:r>
                    <m:func>
                      <m:funcPr>
                        <m:ctrlPr>
                          <a:rPr lang="zh-CN" sz="1600" i="1">
                            <a:latin typeface="Cambria Math" panose="02040503050406030204" pitchFamily="18" charset="0"/>
                            <a:ea typeface="Cambria Math"/>
                            <a:cs typeface="Cambria Math"/>
                          </a:rPr>
                        </m:ctrlPr>
                      </m:funcPr>
                      <m:fName>
                        <m:r>
                          <a:rPr lang="en-US" sz="1600" i="1">
                            <a:latin typeface="Cambria Math"/>
                            <a:ea typeface="Times New Roman"/>
                            <a:cs typeface="Times New Roman"/>
                          </a:rPr>
                          <m:t>𝑙𝑛</m:t>
                        </m:r>
                      </m:fName>
                      <m:e>
                        <m:d>
                          <m:dPr>
                            <m:ctrlPr>
                              <a:rPr lang="zh-CN" sz="1600" i="1">
                                <a:latin typeface="Cambria Math" panose="02040503050406030204" pitchFamily="18" charset="0"/>
                                <a:ea typeface="Cambria Math"/>
                                <a:cs typeface="Cambria Math"/>
                              </a:rPr>
                            </m:ctrlPr>
                          </m:dPr>
                          <m:e>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𝛼</m:t>
                                </m:r>
                              </m:e>
                              <m:sub>
                                <m:r>
                                  <a:rPr lang="en-US" sz="1600" i="1">
                                    <a:latin typeface="Cambria Math"/>
                                    <a:ea typeface="Times New Roman"/>
                                    <a:cs typeface="Times New Roman"/>
                                  </a:rPr>
                                  <m:t>𝑤</m:t>
                                </m:r>
                              </m:sub>
                            </m:sSub>
                          </m:e>
                        </m:d>
                      </m:e>
                    </m:func>
                    <m:r>
                      <a:rPr lang="en-US" sz="1600" i="1">
                        <a:latin typeface="Cambria Math"/>
                        <a:ea typeface="Times New Roman"/>
                        <a:cs typeface="Times New Roman"/>
                      </a:rPr>
                      <m:t>+</m:t>
                    </m:r>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𝛼</m:t>
                        </m:r>
                      </m:e>
                      <m:sub>
                        <m:r>
                          <a:rPr lang="en-US" sz="1600" i="1">
                            <a:latin typeface="Cambria Math"/>
                            <a:ea typeface="Times New Roman"/>
                            <a:cs typeface="Times New Roman"/>
                          </a:rPr>
                          <m:t>𝑃</m:t>
                        </m:r>
                        <m:r>
                          <a:rPr lang="en-US" sz="1600" i="1">
                            <a:latin typeface="Cambria Math"/>
                            <a:ea typeface="Times New Roman"/>
                            <a:cs typeface="Times New Roman"/>
                          </a:rPr>
                          <m:t>1</m:t>
                        </m:r>
                      </m:sub>
                    </m:sSub>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𝐶𝑜𝑙𝑙𝑒𝑔𝑒</m:t>
                        </m:r>
                        <m:r>
                          <a:rPr lang="en-US" sz="1600" i="1">
                            <a:latin typeface="Cambria Math"/>
                            <a:ea typeface="Times New Roman"/>
                            <a:cs typeface="Times New Roman"/>
                          </a:rPr>
                          <m:t>211</m:t>
                        </m:r>
                      </m:e>
                      <m:sub>
                        <m:r>
                          <a:rPr lang="en-US" sz="1600" i="1">
                            <a:latin typeface="Cambria Math"/>
                            <a:ea typeface="Times New Roman"/>
                            <a:cs typeface="Times New Roman"/>
                          </a:rPr>
                          <m:t>𝑖</m:t>
                        </m:r>
                      </m:sub>
                    </m:sSub>
                    <m:r>
                      <a:rPr lang="en-US" sz="1600" i="1">
                        <a:latin typeface="Cambria Math"/>
                        <a:ea typeface="Times New Roman"/>
                        <a:cs typeface="Times New Roman"/>
                      </a:rPr>
                      <m:t>+</m:t>
                    </m:r>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𝛼</m:t>
                        </m:r>
                      </m:e>
                      <m:sub>
                        <m:r>
                          <a:rPr lang="en-US" sz="1600" i="1">
                            <a:latin typeface="Cambria Math"/>
                            <a:ea typeface="Times New Roman"/>
                            <a:cs typeface="Times New Roman"/>
                          </a:rPr>
                          <m:t>𝑃</m:t>
                        </m:r>
                        <m:r>
                          <a:rPr lang="en-US" sz="1600" i="1">
                            <a:latin typeface="Cambria Math"/>
                            <a:ea typeface="Times New Roman"/>
                            <a:cs typeface="Times New Roman"/>
                          </a:rPr>
                          <m:t>2</m:t>
                        </m:r>
                      </m:sub>
                    </m:sSub>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𝑇𝑖𝑒𝑟</m:t>
                        </m:r>
                        <m:r>
                          <a:rPr lang="en-US" sz="1600" i="1">
                            <a:latin typeface="Cambria Math"/>
                            <a:ea typeface="Times New Roman"/>
                            <a:cs typeface="Times New Roman"/>
                          </a:rPr>
                          <m:t>1</m:t>
                        </m:r>
                      </m:e>
                      <m:sub>
                        <m:r>
                          <a:rPr lang="en-US" sz="1600" i="1">
                            <a:latin typeface="Cambria Math"/>
                            <a:ea typeface="Times New Roman"/>
                            <a:cs typeface="Times New Roman"/>
                          </a:rPr>
                          <m:t>𝑖</m:t>
                        </m:r>
                      </m:sub>
                    </m:sSub>
                    <m:r>
                      <a:rPr lang="en-US" sz="1600" i="1">
                        <a:latin typeface="Cambria Math"/>
                        <a:ea typeface="Times New Roman"/>
                        <a:cs typeface="Times New Roman"/>
                      </a:rPr>
                      <m:t>+</m:t>
                    </m:r>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𝛼</m:t>
                        </m:r>
                      </m:e>
                      <m:sub>
                        <m:r>
                          <a:rPr lang="en-US" sz="1600" i="1">
                            <a:latin typeface="Cambria Math"/>
                            <a:ea typeface="Times New Roman"/>
                            <a:cs typeface="Times New Roman"/>
                          </a:rPr>
                          <m:t>𝑃</m:t>
                        </m:r>
                        <m:r>
                          <a:rPr lang="en-US" sz="1600" i="1">
                            <a:latin typeface="Cambria Math"/>
                            <a:ea typeface="Times New Roman"/>
                            <a:cs typeface="Times New Roman"/>
                          </a:rPr>
                          <m:t>3</m:t>
                        </m:r>
                      </m:sub>
                    </m:sSub>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𝑇𝑖𝑒𝑟</m:t>
                        </m:r>
                        <m:r>
                          <a:rPr lang="en-US" sz="1600" i="1">
                            <a:latin typeface="Cambria Math"/>
                            <a:ea typeface="Times New Roman"/>
                            <a:cs typeface="Times New Roman"/>
                          </a:rPr>
                          <m:t>23</m:t>
                        </m:r>
                      </m:e>
                      <m:sub>
                        <m:r>
                          <a:rPr lang="en-US" sz="1600" i="1">
                            <a:latin typeface="Cambria Math"/>
                            <a:ea typeface="Times New Roman"/>
                            <a:cs typeface="Times New Roman"/>
                          </a:rPr>
                          <m:t>𝑖</m:t>
                        </m:r>
                      </m:sub>
                    </m:sSub>
                    <m:r>
                      <a:rPr lang="en-US" sz="1600" i="1">
                        <a:latin typeface="Cambria Math"/>
                        <a:ea typeface="Times New Roman"/>
                        <a:cs typeface="Times New Roman"/>
                      </a:rPr>
                      <m:t>+</m:t>
                    </m:r>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𝛼</m:t>
                        </m:r>
                      </m:e>
                      <m:sub>
                        <m:r>
                          <a:rPr lang="en-US" sz="1600" i="1">
                            <a:latin typeface="Cambria Math"/>
                            <a:ea typeface="Times New Roman"/>
                            <a:cs typeface="Times New Roman"/>
                          </a:rPr>
                          <m:t>𝐿</m:t>
                        </m:r>
                      </m:sub>
                    </m:sSub>
                    <m:func>
                      <m:funcPr>
                        <m:ctrlPr>
                          <a:rPr lang="zh-CN" sz="1600" i="1">
                            <a:latin typeface="Cambria Math" panose="02040503050406030204" pitchFamily="18" charset="0"/>
                            <a:ea typeface="Cambria Math"/>
                            <a:cs typeface="Cambria Math"/>
                          </a:rPr>
                        </m:ctrlPr>
                      </m:funcPr>
                      <m:fName>
                        <m:r>
                          <a:rPr lang="en-US" sz="1600" i="1">
                            <a:latin typeface="Cambria Math"/>
                            <a:ea typeface="Times New Roman"/>
                            <a:cs typeface="Times New Roman"/>
                          </a:rPr>
                          <m:t>𝑙𝑛</m:t>
                        </m:r>
                      </m:fName>
                      <m:e>
                        <m:d>
                          <m:dPr>
                            <m:ctrlPr>
                              <a:rPr lang="zh-CN" sz="1600" i="1">
                                <a:latin typeface="Cambria Math" panose="02040503050406030204" pitchFamily="18" charset="0"/>
                                <a:ea typeface="Cambria Math"/>
                                <a:cs typeface="Cambria Math"/>
                              </a:rPr>
                            </m:ctrlPr>
                          </m:dPr>
                          <m:e>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𝐿</m:t>
                                </m:r>
                              </m:e>
                              <m:sub>
                                <m:r>
                                  <a:rPr lang="en-US" sz="1600" i="1">
                                    <a:latin typeface="Cambria Math"/>
                                    <a:ea typeface="Times New Roman"/>
                                    <a:cs typeface="Times New Roman"/>
                                  </a:rPr>
                                  <m:t>𝑖</m:t>
                                </m:r>
                              </m:sub>
                            </m:sSub>
                          </m:e>
                        </m:d>
                      </m:e>
                    </m:func>
                    <m:r>
                      <a:rPr lang="en-US" sz="1600" i="1">
                        <a:latin typeface="Cambria Math"/>
                        <a:ea typeface="Times New Roman"/>
                        <a:cs typeface="Times New Roman"/>
                      </a:rPr>
                      <m:t>+</m:t>
                    </m:r>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𝛼</m:t>
                        </m:r>
                      </m:e>
                      <m:sub>
                        <m:r>
                          <a:rPr lang="en-US" sz="1600" i="1">
                            <a:latin typeface="Cambria Math"/>
                            <a:ea typeface="Times New Roman"/>
                            <a:cs typeface="Times New Roman"/>
                          </a:rPr>
                          <m:t>𝑄𝑘</m:t>
                        </m:r>
                      </m:sub>
                    </m:sSub>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𝑄</m:t>
                        </m:r>
                      </m:e>
                      <m:sub>
                        <m:r>
                          <a:rPr lang="en-US" sz="1600" i="1">
                            <a:latin typeface="Cambria Math"/>
                            <a:ea typeface="Times New Roman"/>
                            <a:cs typeface="Times New Roman"/>
                          </a:rPr>
                          <m:t>𝑘𝑖</m:t>
                        </m:r>
                      </m:sub>
                    </m:sSub>
                    <m:r>
                      <a:rPr lang="en-US" sz="1600" i="1">
                        <a:latin typeface="Cambria Math"/>
                        <a:ea typeface="Times New Roman"/>
                        <a:cs typeface="Times New Roman"/>
                      </a:rPr>
                      <m:t>+</m:t>
                    </m:r>
                    <m:sSub>
                      <m:sSubPr>
                        <m:ctrlPr>
                          <a:rPr lang="zh-CN" sz="1600" i="1">
                            <a:latin typeface="Cambria Math" panose="02040503050406030204" pitchFamily="18" charset="0"/>
                            <a:ea typeface="Cambria Math"/>
                            <a:cs typeface="Cambria Math"/>
                          </a:rPr>
                        </m:ctrlPr>
                      </m:sSubPr>
                      <m:e>
                        <m:r>
                          <a:rPr lang="en-US" sz="1600" i="1">
                            <a:latin typeface="Cambria Math"/>
                            <a:ea typeface="Times New Roman"/>
                            <a:cs typeface="Times New Roman"/>
                          </a:rPr>
                          <m:t>𝜂</m:t>
                        </m:r>
                      </m:e>
                      <m:sub>
                        <m:r>
                          <a:rPr lang="en-US" sz="1600" i="1">
                            <a:latin typeface="Cambria Math"/>
                            <a:ea typeface="Times New Roman"/>
                            <a:cs typeface="Times New Roman"/>
                          </a:rPr>
                          <m:t>𝑖</m:t>
                        </m:r>
                      </m:sub>
                    </m:sSub>
                  </m:oMath>
                </a14:m>
                <a:endParaRPr lang="en-US" sz="1600" dirty="0">
                  <a:latin typeface="Times New Roman"/>
                  <a:ea typeface="等线"/>
                  <a:cs typeface="Times New Roman"/>
                </a:endParaRPr>
              </a:p>
              <a:p>
                <a:pPr>
                  <a:defRPr/>
                </a:pPr>
                <a:r>
                  <a:rPr lang="en-US" sz="1600" dirty="0">
                    <a:latin typeface="Times New Roman"/>
                    <a:ea typeface="等线"/>
                    <a:cs typeface="Times New Roman"/>
                  </a:rPr>
                  <a:t>Cost function: </a:t>
                </a:r>
                <a14:m>
                  <m:oMath xmlns:m="http://schemas.openxmlformats.org/officeDocument/2006/math">
                    <m:r>
                      <a:rPr lang="en-US" sz="1600" i="1">
                        <a:solidFill>
                          <a:schemeClr val="tx1"/>
                        </a:solidFill>
                        <a:latin typeface="Cambria Math"/>
                        <a:ea typeface="微软雅黑"/>
                      </a:rPr>
                      <m:t>𝐶</m:t>
                    </m:r>
                    <m:d>
                      <m:dPr>
                        <m:ctrlPr>
                          <a:rPr lang="zh-CN" sz="1600" i="1">
                            <a:solidFill>
                              <a:schemeClr val="tx1"/>
                            </a:solidFill>
                            <a:latin typeface="Cambria Math" panose="02040503050406030204" pitchFamily="18" charset="0"/>
                            <a:ea typeface="微软雅黑"/>
                            <a:cs typeface="Cambria Math"/>
                          </a:rPr>
                        </m:ctrlPr>
                      </m:dPr>
                      <m:e>
                        <m:sSub>
                          <m:sSubPr>
                            <m:ctrlPr>
                              <a:rPr lang="zh-CN" sz="1600" i="1">
                                <a:solidFill>
                                  <a:schemeClr val="tx1"/>
                                </a:solidFill>
                                <a:latin typeface="Cambria Math" panose="02040503050406030204" pitchFamily="18" charset="0"/>
                                <a:ea typeface="微软雅黑"/>
                                <a:cs typeface="Cambria Math"/>
                              </a:rPr>
                            </m:ctrlPr>
                          </m:sSubPr>
                          <m:e>
                            <m:r>
                              <a:rPr lang="en-US" sz="1600" i="1">
                                <a:solidFill>
                                  <a:schemeClr val="tx1"/>
                                </a:solidFill>
                                <a:latin typeface="Cambria Math"/>
                                <a:ea typeface="微软雅黑"/>
                              </a:rPr>
                              <m:t>𝐸</m:t>
                            </m:r>
                          </m:e>
                          <m:sub>
                            <m:r>
                              <a:rPr lang="en-US" sz="1600" i="1">
                                <a:solidFill>
                                  <a:schemeClr val="tx1"/>
                                </a:solidFill>
                                <a:latin typeface="Cambria Math"/>
                                <a:ea typeface="微软雅黑"/>
                              </a:rPr>
                              <m:t>𝑖</m:t>
                            </m:r>
                          </m:sub>
                        </m:sSub>
                        <m:r>
                          <a:rPr lang="en-US" sz="1600" i="1">
                            <a:solidFill>
                              <a:schemeClr val="tx1"/>
                            </a:solidFill>
                            <a:latin typeface="Cambria Math"/>
                            <a:ea typeface="微软雅黑"/>
                          </a:rPr>
                          <m:t>,</m:t>
                        </m:r>
                        <m:sSub>
                          <m:sSubPr>
                            <m:ctrlPr>
                              <a:rPr lang="zh-CN" sz="1600" i="1">
                                <a:solidFill>
                                  <a:schemeClr val="tx1"/>
                                </a:solidFill>
                                <a:latin typeface="Cambria Math" panose="02040503050406030204" pitchFamily="18" charset="0"/>
                                <a:ea typeface="微软雅黑"/>
                                <a:cs typeface="Cambria Math"/>
                              </a:rPr>
                            </m:ctrlPr>
                          </m:sSubPr>
                          <m:e>
                            <m:r>
                              <a:rPr lang="en-US" sz="1600" i="1">
                                <a:solidFill>
                                  <a:schemeClr val="tx1"/>
                                </a:solidFill>
                                <a:latin typeface="Cambria Math"/>
                                <a:ea typeface="微软雅黑"/>
                              </a:rPr>
                              <m:t>𝐴</m:t>
                            </m:r>
                          </m:e>
                          <m:sub>
                            <m:r>
                              <a:rPr lang="en-US" sz="1600" i="1">
                                <a:solidFill>
                                  <a:schemeClr val="tx1"/>
                                </a:solidFill>
                                <a:latin typeface="Cambria Math"/>
                                <a:ea typeface="微软雅黑"/>
                              </a:rPr>
                              <m:t>𝑖</m:t>
                            </m:r>
                          </m:sub>
                        </m:sSub>
                      </m:e>
                    </m:d>
                    <m:r>
                      <a:rPr lang="en-US" sz="1600" i="1">
                        <a:solidFill>
                          <a:schemeClr val="tx1"/>
                        </a:solidFill>
                        <a:latin typeface="Cambria Math"/>
                        <a:ea typeface="微软雅黑"/>
                      </a:rPr>
                      <m:t>=</m:t>
                    </m:r>
                    <m:f>
                      <m:fPr>
                        <m:ctrlPr>
                          <a:rPr lang="zh-CN" sz="1600" i="1">
                            <a:solidFill>
                              <a:schemeClr val="tx1"/>
                            </a:solidFill>
                            <a:latin typeface="Cambria Math" panose="02040503050406030204" pitchFamily="18" charset="0"/>
                            <a:ea typeface="微软雅黑"/>
                            <a:cs typeface="Cambria Math"/>
                          </a:rPr>
                        </m:ctrlPr>
                      </m:fPr>
                      <m:num>
                        <m:sSup>
                          <m:sSupPr>
                            <m:ctrlPr>
                              <a:rPr lang="zh-CN" sz="1600" i="1">
                                <a:solidFill>
                                  <a:schemeClr val="tx1"/>
                                </a:solidFill>
                                <a:latin typeface="Cambria Math" panose="02040503050406030204" pitchFamily="18" charset="0"/>
                                <a:ea typeface="微软雅黑"/>
                                <a:cs typeface="Cambria Math"/>
                              </a:rPr>
                            </m:ctrlPr>
                          </m:sSupPr>
                          <m:e>
                            <m:sSub>
                              <m:sSubPr>
                                <m:ctrlPr>
                                  <a:rPr lang="zh-CN" sz="1600" i="1">
                                    <a:solidFill>
                                      <a:schemeClr val="tx1"/>
                                    </a:solidFill>
                                    <a:latin typeface="Cambria Math" panose="02040503050406030204" pitchFamily="18" charset="0"/>
                                    <a:ea typeface="微软雅黑"/>
                                    <a:cs typeface="Cambria Math"/>
                                  </a:rPr>
                                </m:ctrlPr>
                              </m:sSubPr>
                              <m:e>
                                <m:r>
                                  <a:rPr lang="en-US" sz="1600" i="1">
                                    <a:solidFill>
                                      <a:schemeClr val="tx1"/>
                                    </a:solidFill>
                                    <a:latin typeface="Cambria Math"/>
                                    <a:ea typeface="微软雅黑"/>
                                  </a:rPr>
                                  <m:t>𝐸</m:t>
                                </m:r>
                              </m:e>
                              <m:sub>
                                <m:r>
                                  <a:rPr lang="en-US" sz="1600" i="1">
                                    <a:solidFill>
                                      <a:schemeClr val="tx1"/>
                                    </a:solidFill>
                                    <a:latin typeface="Cambria Math"/>
                                    <a:ea typeface="微软雅黑"/>
                                  </a:rPr>
                                  <m:t>𝑖</m:t>
                                </m:r>
                              </m:sub>
                            </m:sSub>
                          </m:e>
                          <m:sup>
                            <m:r>
                              <a:rPr lang="en-US" sz="1600" i="1">
                                <a:solidFill>
                                  <a:schemeClr val="tx1"/>
                                </a:solidFill>
                                <a:latin typeface="Cambria Math"/>
                                <a:ea typeface="微软雅黑"/>
                              </a:rPr>
                              <m:t>𝜇</m:t>
                            </m:r>
                          </m:sup>
                        </m:sSup>
                      </m:num>
                      <m:den>
                        <m:sSub>
                          <m:sSubPr>
                            <m:ctrlPr>
                              <a:rPr lang="zh-CN" sz="1600" i="1">
                                <a:solidFill>
                                  <a:schemeClr val="tx1"/>
                                </a:solidFill>
                                <a:latin typeface="Cambria Math" panose="02040503050406030204" pitchFamily="18" charset="0"/>
                                <a:ea typeface="微软雅黑"/>
                                <a:cs typeface="Cambria Math"/>
                              </a:rPr>
                            </m:ctrlPr>
                          </m:sSubPr>
                          <m:e>
                            <m:r>
                              <a:rPr lang="en-US" sz="1600" i="1">
                                <a:solidFill>
                                  <a:schemeClr val="tx1"/>
                                </a:solidFill>
                                <a:latin typeface="Cambria Math"/>
                                <a:ea typeface="微软雅黑"/>
                              </a:rPr>
                              <m:t>𝐴</m:t>
                            </m:r>
                          </m:e>
                          <m:sub>
                            <m:r>
                              <a:rPr lang="en-US" sz="1600" i="1">
                                <a:solidFill>
                                  <a:schemeClr val="tx1"/>
                                </a:solidFill>
                                <a:latin typeface="Cambria Math"/>
                                <a:ea typeface="微软雅黑"/>
                              </a:rPr>
                              <m:t>𝑖</m:t>
                            </m:r>
                          </m:sub>
                        </m:sSub>
                      </m:den>
                    </m:f>
                  </m:oMath>
                </a14:m>
                <a:r>
                  <a:rPr lang="en-US" sz="1600" dirty="0">
                    <a:latin typeface="Times New Roman"/>
                    <a:ea typeface="等线"/>
                    <a:cs typeface="Times New Roman"/>
                  </a:rPr>
                  <a:t> </a:t>
                </a:r>
              </a:p>
              <a:p>
                <a:pPr>
                  <a:defRPr/>
                </a:pPr>
                <a14:m>
                  <m:oMath xmlns:m="http://schemas.openxmlformats.org/officeDocument/2006/math">
                    <m:acc>
                      <m:acc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𝑏</m:t>
                        </m:r>
                      </m:e>
                    </m:acc>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𝜇</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latin typeface="Cambria Math" panose="02040503050406030204" pitchFamily="18" charset="0"/>
                                <a:ea typeface="等线" panose="02010600030101010101" pitchFamily="2" charset="-122"/>
                                <a:cs typeface="Times New Roman" panose="02020603050405020304" pitchFamily="18" charset="0"/>
                              </a:rPr>
                              <m:t>ln</m:t>
                            </m:r>
                          </m:fName>
                          <m:e>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f>
                                  <m:fPr>
                                    <m:type m:val="lin"/>
                                    <m:ctrlPr>
                                      <a:rPr lang="en-US" altLang="zh-CN" sz="1600" i="1">
                                        <a:latin typeface="Cambria Math" panose="02040503050406030204" pitchFamily="18" charset="0"/>
                                        <a:cs typeface="Times New Roman"/>
                                      </a:rPr>
                                    </m:ctrlPr>
                                  </m:fPr>
                                  <m:num>
                                    <m:acc>
                                      <m:accPr>
                                        <m:chr m:val="̃"/>
                                        <m:ctrlPr>
                                          <a:rPr lang="en-US" altLang="zh-CN" sz="1600" i="1">
                                            <a:latin typeface="Cambria Math" panose="02040503050406030204" pitchFamily="18" charset="0"/>
                                            <a:cs typeface="Times New Roman"/>
                                          </a:rPr>
                                        </m:ctrlPr>
                                      </m:accPr>
                                      <m:e>
                                        <m:sSub>
                                          <m:sSubPr>
                                            <m:ctrlPr>
                                              <a:rPr lang="en-US" altLang="zh-CN" sz="1600" i="1">
                                                <a:latin typeface="Cambria Math" panose="02040503050406030204" pitchFamily="18" charset="0"/>
                                                <a:cs typeface="Times New Roman"/>
                                              </a:rPr>
                                            </m:ctrlPr>
                                          </m:sSubPr>
                                          <m:e>
                                            <m:r>
                                              <a:rPr lang="en-US" altLang="zh-CN" sz="1600" i="1">
                                                <a:latin typeface="Cambria Math" panose="02040503050406030204" pitchFamily="18" charset="0"/>
                                                <a:cs typeface="Times New Roman"/>
                                              </a:rPr>
                                              <m:t>𝑆</m:t>
                                            </m:r>
                                          </m:e>
                                          <m:sub>
                                            <m:r>
                                              <a:rPr lang="en-US" altLang="zh-CN" sz="1600" i="1">
                                                <a:latin typeface="Cambria Math" panose="02040503050406030204" pitchFamily="18" charset="0"/>
                                                <a:cs typeface="Times New Roman"/>
                                              </a:rPr>
                                              <m:t>𝑖</m:t>
                                            </m:r>
                                          </m:sub>
                                        </m:sSub>
                                      </m:e>
                                    </m:acc>
                                  </m:num>
                                  <m:den>
                                    <m:r>
                                      <a:rPr lang="en-US" altLang="zh-CN" sz="1600" i="1">
                                        <a:latin typeface="Cambria Math" panose="02040503050406030204" pitchFamily="18" charset="0"/>
                                        <a:cs typeface="Times New Roman"/>
                                      </a:rPr>
                                      <m:t>100</m:t>
                                    </m:r>
                                  </m:den>
                                </m:f>
                              </m:e>
                            </m:d>
                          </m:e>
                        </m:func>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𝜇</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𝑙𝑛</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f>
                              <m:fPr>
                                <m:type m:val="lin"/>
                                <m:ctrlPr>
                                  <a:rPr lang="zh-CN" altLang="en-US" sz="1600" i="1">
                                    <a:latin typeface="Cambria Math" panose="02040503050406030204" pitchFamily="18" charset="0"/>
                                  </a:rPr>
                                </m:ctrlPr>
                              </m:fPr>
                              <m:num>
                                <m:sSub>
                                  <m:sSubPr>
                                    <m:ctrlPr>
                                      <a:rPr lang="zh-CN" altLang="zh-CN" sz="1600" i="1">
                                        <a:latin typeface="Cambria Math" panose="02040503050406030204" pitchFamily="18" charset="0"/>
                                        <a:ea typeface="Cambria Math"/>
                                        <a:cs typeface="Cambria Math"/>
                                      </a:rPr>
                                    </m:ctrlPr>
                                  </m:sSubPr>
                                  <m:e>
                                    <m:r>
                                      <a:rPr lang="en-US" altLang="zh-CN" sz="1600" i="1">
                                        <a:latin typeface="Cambria Math"/>
                                        <a:ea typeface="Times New Roman"/>
                                        <a:cs typeface="Times New Roman"/>
                                      </a:rPr>
                                      <m:t>𝐿</m:t>
                                    </m:r>
                                  </m:e>
                                  <m:sub>
                                    <m:r>
                                      <a:rPr lang="en-US" altLang="zh-CN" sz="1600" i="1">
                                        <a:latin typeface="Cambria Math"/>
                                        <a:ea typeface="Times New Roman"/>
                                        <a:cs typeface="Times New Roman"/>
                                      </a:rPr>
                                      <m:t>𝑖</m:t>
                                    </m:r>
                                  </m:sub>
                                </m:sSub>
                              </m:num>
                              <m:den>
                                <m:r>
                                  <a:rPr lang="en-US" altLang="zh-CN" sz="1600" i="1">
                                    <a:latin typeface="Cambria Math" panose="02040503050406030204" pitchFamily="18" charset="0"/>
                                  </a:rPr>
                                  <m:t>100</m:t>
                                </m:r>
                              </m:den>
                            </m:f>
                          </m:e>
                        </m:d>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m:t>
                        </m:r>
                      </m:den>
                    </m:f>
                  </m:oMath>
                </a14:m>
                <a:r>
                  <a:rPr lang="en-US" sz="1600" dirty="0">
                    <a:latin typeface="Times New Roman"/>
                    <a:ea typeface="等线"/>
                    <a:cs typeface="Times New Roman"/>
                  </a:rPr>
                  <a:t> is a parameter to adjust CAT scores to true human capital (</a:t>
                </a:r>
                <a:r>
                  <a:rPr lang="en-US" sz="1600" dirty="0">
                    <a:latin typeface="Times New Roman"/>
                    <a:ea typeface="等线"/>
                    <a:cs typeface="Times New Roman"/>
                    <a:hlinkClick r:id="rId2" action="ppaction://hlinksldjump"/>
                  </a:rPr>
                  <a:t>more details</a:t>
                </a:r>
                <a:r>
                  <a:rPr lang="en-US" sz="1600" dirty="0">
                    <a:latin typeface="Times New Roman"/>
                    <a:ea typeface="等线"/>
                    <a:cs typeface="Times New Roman"/>
                  </a:rPr>
                  <a:t>).</a:t>
                </a:r>
              </a:p>
            </p:txBody>
          </p:sp>
        </mc:Choice>
        <mc:Fallback xmlns="">
          <p:sp>
            <p:nvSpPr>
              <p:cNvPr id="10" name="文本框 9"/>
              <p:cNvSpPr txBox="1">
                <a:spLocks noRot="1" noChangeAspect="1" noMove="1" noResize="1" noEditPoints="1" noAdjustHandles="1" noChangeArrowheads="1" noChangeShapeType="1" noTextEdit="1"/>
              </p:cNvSpPr>
              <p:nvPr/>
            </p:nvSpPr>
            <p:spPr bwMode="auto">
              <a:xfrm>
                <a:off x="529003" y="5136165"/>
                <a:ext cx="10330961" cy="1430007"/>
              </a:xfrm>
              <a:prstGeom prst="rect">
                <a:avLst/>
              </a:prstGeom>
              <a:blipFill>
                <a:blip r:embed="rId3"/>
                <a:stretch>
                  <a:fillRect l="-354" t="-855" b="-273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49879CF8-A6C8-4926-9206-A664621CE6FE}"/>
                  </a:ext>
                </a:extLst>
              </p:cNvPr>
              <p:cNvGraphicFramePr>
                <a:graphicFrameLocks noGrp="1"/>
              </p:cNvGraphicFramePr>
              <p:nvPr>
                <p:extLst>
                  <p:ext uri="{D42A27DB-BD31-4B8C-83A1-F6EECF244321}">
                    <p14:modId xmlns:p14="http://schemas.microsoft.com/office/powerpoint/2010/main" val="2707718961"/>
                  </p:ext>
                </p:extLst>
              </p:nvPr>
            </p:nvGraphicFramePr>
            <p:xfrm>
              <a:off x="609950" y="927535"/>
              <a:ext cx="8438378" cy="4178971"/>
            </p:xfrm>
            <a:graphic>
              <a:graphicData uri="http://schemas.openxmlformats.org/drawingml/2006/table">
                <a:tbl>
                  <a:tblPr firstRow="1" firstCol="1" bandRow="1"/>
                  <a:tblGrid>
                    <a:gridCol w="1527821">
                      <a:extLst>
                        <a:ext uri="{9D8B030D-6E8A-4147-A177-3AD203B41FA5}">
                          <a16:colId xmlns:a16="http://schemas.microsoft.com/office/drawing/2014/main" val="2778844796"/>
                        </a:ext>
                      </a:extLst>
                    </a:gridCol>
                    <a:gridCol w="1353640">
                      <a:extLst>
                        <a:ext uri="{9D8B030D-6E8A-4147-A177-3AD203B41FA5}">
                          <a16:colId xmlns:a16="http://schemas.microsoft.com/office/drawing/2014/main" val="246171488"/>
                        </a:ext>
                      </a:extLst>
                    </a:gridCol>
                    <a:gridCol w="1353640">
                      <a:extLst>
                        <a:ext uri="{9D8B030D-6E8A-4147-A177-3AD203B41FA5}">
                          <a16:colId xmlns:a16="http://schemas.microsoft.com/office/drawing/2014/main" val="751578501"/>
                        </a:ext>
                      </a:extLst>
                    </a:gridCol>
                    <a:gridCol w="1106933">
                      <a:extLst>
                        <a:ext uri="{9D8B030D-6E8A-4147-A177-3AD203B41FA5}">
                          <a16:colId xmlns:a16="http://schemas.microsoft.com/office/drawing/2014/main" val="2261166332"/>
                        </a:ext>
                      </a:extLst>
                    </a:gridCol>
                    <a:gridCol w="1728192">
                      <a:extLst>
                        <a:ext uri="{9D8B030D-6E8A-4147-A177-3AD203B41FA5}">
                          <a16:colId xmlns:a16="http://schemas.microsoft.com/office/drawing/2014/main" val="2424053110"/>
                        </a:ext>
                      </a:extLst>
                    </a:gridCol>
                    <a:gridCol w="1368152">
                      <a:extLst>
                        <a:ext uri="{9D8B030D-6E8A-4147-A177-3AD203B41FA5}">
                          <a16:colId xmlns:a16="http://schemas.microsoft.com/office/drawing/2014/main" val="517651137"/>
                        </a:ext>
                      </a:extLst>
                    </a:gridCol>
                  </a:tblGrid>
                  <a:tr h="277408">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Parameter</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Parameter</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5688947"/>
                      </a:ext>
                    </a:extLst>
                  </a:tr>
                  <a:tr h="361713">
                    <a:tc rowSpan="9">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Human capital production function</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5905" indent="127000" algn="ctr">
                            <a:lnSpc>
                              <a:spcPct val="125000"/>
                            </a:lnSpc>
                            <a:spcAft>
                              <a:spcPts val="25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kern="0">
                                        <a:effectLst/>
                                        <a:latin typeface="Cambria Math" panose="02040503050406030204" pitchFamily="18" charset="0"/>
                                        <a:ea typeface="Times New Roman" panose="02020603050405020304" pitchFamily="18" charset="0"/>
                                        <a:cs typeface="Times New Roman" panose="02020603050405020304" pitchFamily="18" charset="0"/>
                                      </a:rPr>
                                      <m:t>0</m:t>
                                    </m:r>
                                  </m:sub>
                                </m:sSub>
                              </m:oMath>
                            </m:oMathPara>
                          </a14:m>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Exp(3.692)</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a:noFill/>
                        </a:lnB>
                      </a:tcPr>
                    </a:tc>
                    <a:tc rowSpan="9">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Wage equation</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7655" indent="127000" algn="ctr">
                            <a:lnSpc>
                              <a:spcPct val="125000"/>
                            </a:lnSpc>
                            <a:spcAft>
                              <a:spcPts val="25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𝑤</m:t>
                                    </m:r>
                                  </m:sub>
                                </m:sSub>
                              </m:oMath>
                            </m:oMathPara>
                          </a14:m>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25000"/>
                            </a:lnSpc>
                            <a:spcAft>
                              <a:spcPts val="25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Exp(5.526)</a:t>
                          </a:r>
                          <a:endParaRPr 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59553636"/>
                      </a:ext>
                    </a:extLst>
                  </a:tr>
                  <a:tr h="361713">
                    <a:tc vMerge="1">
                      <a:txBody>
                        <a:bodyPr/>
                        <a:lstStyle/>
                        <a:p>
                          <a:endParaRPr lang="zh-CN" altLang="en-US"/>
                        </a:p>
                      </a:txBody>
                      <a:tcPr/>
                    </a:tc>
                    <a:tc>
                      <a:txBody>
                        <a:bodyPr/>
                        <a:lstStyle/>
                        <a:p>
                          <a:pPr marL="255905" indent="127000" algn="ctr">
                            <a:lnSpc>
                              <a:spcPct val="125000"/>
                            </a:lnSpc>
                            <a:spcAft>
                              <a:spcPts val="250"/>
                            </a:spcAft>
                          </a:pPr>
                          <a14:m>
                            <m:oMath xmlns:m="http://schemas.openxmlformats.org/officeDocument/2006/math">
                              <m:sSub>
                                <m:sSubPr>
                                  <m:ctrlPr>
                                    <a:rPr lang="zh-CN" sz="180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alt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(ability)</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0.132</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pPr marL="287655" indent="127000" algn="ctr">
                            <a:lnSpc>
                              <a:spcPct val="125000"/>
                            </a:lnSpc>
                            <a:spcAft>
                              <a:spcPts val="250"/>
                            </a:spcAft>
                          </a:pPr>
                          <a14:m>
                            <m:oMath xmlns:m="http://schemas.openxmlformats.org/officeDocument/2006/math">
                              <m:sSub>
                                <m:sSubPr>
                                  <m:ctrlPr>
                                    <a:rPr lang="zh-CN" sz="180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alt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(Col 211)</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800" ker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68</a:t>
                          </a:r>
                          <a:endParaRPr lang="zh-CN" sz="18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2090067800"/>
                      </a:ext>
                    </a:extLst>
                  </a:tr>
                  <a:tr h="361713">
                    <a:tc vMerge="1">
                      <a:txBody>
                        <a:bodyPr/>
                        <a:lstStyle/>
                        <a:p>
                          <a:endParaRPr lang="zh-CN" altLang="en-US"/>
                        </a:p>
                      </a:txBody>
                      <a:tcPr/>
                    </a:tc>
                    <a:tc>
                      <a:txBody>
                        <a:bodyPr/>
                        <a:lstStyle/>
                        <a:p>
                          <a:pPr marL="255905" indent="127000" algn="ctr">
                            <a:lnSpc>
                              <a:spcPct val="125000"/>
                            </a:lnSpc>
                            <a:spcAft>
                              <a:spcPts val="250"/>
                            </a:spcAft>
                          </a:pPr>
                          <a14:m>
                            <m:oMath xmlns:m="http://schemas.openxmlformats.org/officeDocument/2006/math">
                              <m:sSub>
                                <m:sSubPr>
                                  <m:ctrlPr>
                                    <a:rPr lang="zh-CN" sz="180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alt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(effort)</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0.039</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pPr marL="287655" indent="127000" algn="ctr">
                            <a:lnSpc>
                              <a:spcPct val="125000"/>
                            </a:lnSpc>
                            <a:spcAft>
                              <a:spcPts val="250"/>
                            </a:spcAft>
                          </a:pPr>
                          <a14:m>
                            <m:oMath xmlns:m="http://schemas.openxmlformats.org/officeDocument/2006/math">
                              <m:sSub>
                                <m:sSubPr>
                                  <m:ctrlPr>
                                    <a:rPr lang="zh-CN" sz="180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alt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(Tier 1)</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0.29</a:t>
                          </a:r>
                          <a:r>
                            <a:rPr lang="en-US" sz="18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3197164720"/>
                      </a:ext>
                    </a:extLst>
                  </a:tr>
                  <a:tr h="361713">
                    <a:tc vMerge="1">
                      <a:txBody>
                        <a:bodyPr/>
                        <a:lstStyle/>
                        <a:p>
                          <a:endParaRPr lang="zh-CN" altLang="en-US"/>
                        </a:p>
                      </a:txBody>
                      <a:tcPr/>
                    </a:tc>
                    <a:tc>
                      <a:txBody>
                        <a:bodyPr/>
                        <a:lstStyle/>
                        <a:p>
                          <a:pPr marL="255905" indent="127000" algn="ctr">
                            <a:lnSpc>
                              <a:spcPct val="125000"/>
                            </a:lnSpc>
                            <a:spcAft>
                              <a:spcPts val="25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31</m:t>
                                    </m:r>
                                  </m:sub>
                                </m:sSub>
                              </m:oMath>
                            </m:oMathPara>
                          </a14:m>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-0.002</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pPr marL="287655" indent="127000" algn="ctr">
                            <a:lnSpc>
                              <a:spcPct val="125000"/>
                            </a:lnSpc>
                            <a:spcAft>
                              <a:spcPts val="250"/>
                            </a:spcAft>
                          </a:pPr>
                          <a14:m>
                            <m:oMath xmlns:m="http://schemas.openxmlformats.org/officeDocument/2006/math">
                              <m:sSub>
                                <m:sSubPr>
                                  <m:ctrlPr>
                                    <a:rPr lang="zh-CN" sz="180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n-US" alt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(Tier 2/3)</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r>
                            <a:rPr lang="en-US" sz="18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80</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1886088739"/>
                      </a:ext>
                    </a:extLst>
                  </a:tr>
                  <a:tr h="361713">
                    <a:tc vMerge="1">
                      <a:txBody>
                        <a:bodyPr/>
                        <a:lstStyle/>
                        <a:p>
                          <a:endParaRPr lang="zh-CN" altLang="en-US"/>
                        </a:p>
                      </a:txBody>
                      <a:tcPr/>
                    </a:tc>
                    <a:tc>
                      <a:txBody>
                        <a:bodyPr/>
                        <a:lstStyle/>
                        <a:p>
                          <a:pPr marL="255905" indent="127000" algn="ctr">
                            <a:lnSpc>
                              <a:spcPct val="125000"/>
                            </a:lnSpc>
                            <a:spcAft>
                              <a:spcPts val="25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32</m:t>
                                    </m:r>
                                  </m:sub>
                                </m:sSub>
                              </m:oMath>
                            </m:oMathPara>
                          </a14:m>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0.023</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pPr marL="287655" indent="127000" algn="ctr">
                            <a:lnSpc>
                              <a:spcPct val="125000"/>
                            </a:lnSpc>
                            <a:spcAft>
                              <a:spcPts val="250"/>
                            </a:spcAft>
                          </a:pPr>
                          <a14:m>
                            <m:oMath xmlns:m="http://schemas.openxmlformats.org/officeDocument/2006/math">
                              <m:sSub>
                                <m:sSubPr>
                                  <m:ctrlPr>
                                    <a:rPr lang="zh-CN" sz="180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𝐿</m:t>
                                  </m:r>
                                </m:sub>
                              </m:sSub>
                            </m:oMath>
                          </a14:m>
                          <a:r>
                            <a:rPr lang="en-US" alt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(HC)</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0.452</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1722093423"/>
                      </a:ext>
                    </a:extLst>
                  </a:tr>
                  <a:tr h="383325">
                    <a:tc vMerge="1">
                      <a:txBody>
                        <a:bodyPr/>
                        <a:lstStyle/>
                        <a:p>
                          <a:endParaRPr lang="zh-CN" altLang="en-US"/>
                        </a:p>
                      </a:txBody>
                      <a:tcPr/>
                    </a:tc>
                    <a:tc>
                      <a:txBody>
                        <a:bodyPr/>
                        <a:lstStyle/>
                        <a:p>
                          <a:pPr marL="255905" indent="127000" algn="ctr">
                            <a:lnSpc>
                              <a:spcPct val="125000"/>
                            </a:lnSpc>
                            <a:spcAft>
                              <a:spcPts val="25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33</m:t>
                                    </m:r>
                                  </m:sub>
                                </m:sSub>
                              </m:oMath>
                            </m:oMathPara>
                          </a14:m>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0.008</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pPr marL="287655" indent="127000" algn="ctr">
                            <a:lnSpc>
                              <a:spcPct val="125000"/>
                            </a:lnSpc>
                            <a:spcAft>
                              <a:spcPts val="25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oMath>
                            </m:oMathPara>
                          </a14:m>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0.046</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3733166143"/>
                      </a:ext>
                    </a:extLst>
                  </a:tr>
                  <a:tr h="383325">
                    <a:tc vMerge="1">
                      <a:txBody>
                        <a:bodyPr/>
                        <a:lstStyle/>
                        <a:p>
                          <a:endParaRPr lang="zh-CN" altLang="en-US"/>
                        </a:p>
                      </a:txBody>
                      <a:tcPr/>
                    </a:tc>
                    <a:tc>
                      <a:txBody>
                        <a:bodyPr/>
                        <a:lstStyle/>
                        <a:p>
                          <a:pPr marL="255905" indent="127000" algn="ctr">
                            <a:lnSpc>
                              <a:spcPct val="125000"/>
                            </a:lnSpc>
                            <a:spcAft>
                              <a:spcPts val="25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34</m:t>
                                    </m:r>
                                  </m:sub>
                                </m:sSub>
                              </m:oMath>
                            </m:oMathPara>
                          </a14:m>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0.007</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pPr marL="287655" indent="127000" algn="ctr">
                            <a:lnSpc>
                              <a:spcPct val="125000"/>
                            </a:lnSpc>
                            <a:spcAft>
                              <a:spcPts val="25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0.026</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3775618281"/>
                      </a:ext>
                    </a:extLst>
                  </a:tr>
                  <a:tr h="383325">
                    <a:tc vMerge="1">
                      <a:txBody>
                        <a:bodyPr/>
                        <a:lstStyle/>
                        <a:p>
                          <a:endParaRPr lang="zh-CN" altLang="en-US"/>
                        </a:p>
                      </a:txBody>
                      <a:tcPr/>
                    </a:tc>
                    <a:tc>
                      <a:txBody>
                        <a:bodyPr/>
                        <a:lstStyle/>
                        <a:p>
                          <a:pPr marL="255905" indent="127000" algn="ctr">
                            <a:lnSpc>
                              <a:spcPct val="125000"/>
                            </a:lnSpc>
                            <a:spcAft>
                              <a:spcPts val="250"/>
                            </a:spcAft>
                          </a:pPr>
                          <a14:m>
                            <m:oMathPara xmlns:m="http://schemas.openxmlformats.org/officeDocument/2006/math">
                              <m:oMathParaPr>
                                <m:jc m:val="centerGroup"/>
                              </m:oMathParaPr>
                              <m:oMath xmlns:m="http://schemas.openxmlformats.org/officeDocument/2006/math">
                                <m:sSub>
                                  <m:sSubPr>
                                    <m:ctrlPr>
                                      <a:rPr lang="zh-CN" sz="1800" i="1" kern="10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ker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𝜀</m:t>
                                    </m:r>
                                  </m:sub>
                                </m:sSub>
                              </m:oMath>
                            </m:oMathPara>
                          </a14:m>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0.080</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pPr marL="287655" indent="127000" algn="ctr">
                            <a:lnSpc>
                              <a:spcPct val="125000"/>
                            </a:lnSpc>
                            <a:spcAft>
                              <a:spcPts val="25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oMath>
                            </m:oMathPara>
                          </a14:m>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0.102</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1048664535"/>
                      </a:ext>
                    </a:extLst>
                  </a:tr>
                  <a:tr h="383325">
                    <a:tc vMerge="1">
                      <a:txBody>
                        <a:bodyPr/>
                        <a:lstStyle/>
                        <a:p>
                          <a:endParaRPr lang="zh-CN" altLang="en-US"/>
                        </a:p>
                      </a:txBody>
                      <a:tcPr/>
                    </a:tc>
                    <a:tc>
                      <a:txBody>
                        <a:bodyPr/>
                        <a:lstStyle/>
                        <a:p>
                          <a:pPr marL="255905" indent="127000" algn="ctr">
                            <a:lnSpc>
                              <a:spcPct val="125000"/>
                            </a:lnSpc>
                            <a:spcAft>
                              <a:spcPts val="250"/>
                            </a:spcAft>
                          </a:pPr>
                          <a14:m>
                            <m:oMathPara xmlns:m="http://schemas.openxmlformats.org/officeDocument/2006/math">
                              <m:oMathParaPr>
                                <m:jc m:val="centerGroup"/>
                              </m:oMathParaPr>
                              <m:oMath xmlns:m="http://schemas.openxmlformats.org/officeDocument/2006/math">
                                <m:acc>
                                  <m:accPr>
                                    <m:chr m:val="̂"/>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800" i="1" kern="0">
                                        <a:effectLst/>
                                        <a:latin typeface="Cambria Math" panose="02040503050406030204" pitchFamily="18" charset="0"/>
                                        <a:ea typeface="等线" panose="02010600030101010101" pitchFamily="2" charset="-122"/>
                                        <a:cs typeface="Times New Roman" panose="02020603050405020304" pitchFamily="18" charset="0"/>
                                      </a:rPr>
                                      <m:t>𝑏</m:t>
                                    </m:r>
                                  </m:e>
                                </m:acc>
                              </m:oMath>
                            </m:oMathPara>
                          </a14:m>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kern="0" dirty="0">
                              <a:effectLst/>
                              <a:latin typeface="Times New Roman" panose="02020603050405020304" pitchFamily="18" charset="0"/>
                              <a:ea typeface="等线" panose="02010600030101010101" pitchFamily="2" charset="-122"/>
                              <a:cs typeface="Times New Roman" panose="02020603050405020304" pitchFamily="18" charset="0"/>
                            </a:rPr>
                            <a:t>0.536</a:t>
                          </a:r>
                          <a:endParaRPr 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marL="287655" indent="127000" algn="ctr">
                            <a:lnSpc>
                              <a:spcPct val="125000"/>
                            </a:lnSpc>
                            <a:spcAft>
                              <a:spcPts val="250"/>
                            </a:spcAft>
                          </a:pPr>
                          <a14:m>
                            <m:oMathPara xmlns:m="http://schemas.openxmlformats.org/officeDocument/2006/math">
                              <m:oMathParaPr>
                                <m:jc m:val="centerGroup"/>
                              </m:oMathParaPr>
                              <m:oMath xmlns:m="http://schemas.openxmlformats.org/officeDocument/2006/math">
                                <m:sSub>
                                  <m:sSubPr>
                                    <m:ctrlPr>
                                      <a:rPr 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𝑄</m:t>
                                    </m:r>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oMath>
                            </m:oMathPara>
                          </a14:m>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-0.004</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378969"/>
                      </a:ext>
                    </a:extLst>
                  </a:tr>
                  <a:tr h="361713">
                    <a:tc>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Cost function</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255905" indent="127000" algn="ctr">
                            <a:lnSpc>
                              <a:spcPct val="125000"/>
                            </a:lnSpc>
                            <a:spcAft>
                              <a:spcPts val="250"/>
                            </a:spcAft>
                          </a:pPr>
                          <a14:m>
                            <m:oMathPara xmlns:m="http://schemas.openxmlformats.org/officeDocument/2006/math">
                              <m:oMathParaPr>
                                <m:jc m:val="centerGroup"/>
                              </m:oMathParaPr>
                              <m:oMath xmlns:m="http://schemas.openxmlformats.org/officeDocument/2006/math">
                                <m:r>
                                  <a:rPr lang="en-US" sz="1800" i="1" kern="0"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𝜇</m:t>
                                </m:r>
                              </m:oMath>
                            </m:oMathPara>
                          </a14:m>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4.052</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b="1" kern="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203835" indent="127000" algn="ctr">
                            <a:lnSpc>
                              <a:spcPct val="125000"/>
                            </a:lnSpc>
                            <a:spcAft>
                              <a:spcPts val="250"/>
                            </a:spcAft>
                          </a:pPr>
                          <a:r>
                            <a:rPr lang="en-US" sz="1800" kern="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kern="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3125225"/>
                      </a:ext>
                    </a:extLst>
                  </a:tr>
                </a:tbl>
              </a:graphicData>
            </a:graphic>
          </p:graphicFrame>
        </mc:Choice>
        <mc:Fallback xmlns="">
          <p:graphicFrame>
            <p:nvGraphicFramePr>
              <p:cNvPr id="6" name="表格 5">
                <a:extLst>
                  <a:ext uri="{FF2B5EF4-FFF2-40B4-BE49-F238E27FC236}">
                    <a16:creationId xmlns:a16="http://schemas.microsoft.com/office/drawing/2014/main" id="{49879CF8-A6C8-4926-9206-A664621CE6FE}"/>
                  </a:ext>
                </a:extLst>
              </p:cNvPr>
              <p:cNvGraphicFramePr>
                <a:graphicFrameLocks noGrp="1"/>
              </p:cNvGraphicFramePr>
              <p:nvPr>
                <p:extLst>
                  <p:ext uri="{D42A27DB-BD31-4B8C-83A1-F6EECF244321}">
                    <p14:modId xmlns:p14="http://schemas.microsoft.com/office/powerpoint/2010/main" val="2707718961"/>
                  </p:ext>
                </p:extLst>
              </p:nvPr>
            </p:nvGraphicFramePr>
            <p:xfrm>
              <a:off x="609950" y="927535"/>
              <a:ext cx="8438378" cy="4178971"/>
            </p:xfrm>
            <a:graphic>
              <a:graphicData uri="http://schemas.openxmlformats.org/drawingml/2006/table">
                <a:tbl>
                  <a:tblPr firstRow="1" firstCol="1" bandRow="1"/>
                  <a:tblGrid>
                    <a:gridCol w="1527821">
                      <a:extLst>
                        <a:ext uri="{9D8B030D-6E8A-4147-A177-3AD203B41FA5}">
                          <a16:colId xmlns:a16="http://schemas.microsoft.com/office/drawing/2014/main" val="2778844796"/>
                        </a:ext>
                      </a:extLst>
                    </a:gridCol>
                    <a:gridCol w="1353640">
                      <a:extLst>
                        <a:ext uri="{9D8B030D-6E8A-4147-A177-3AD203B41FA5}">
                          <a16:colId xmlns:a16="http://schemas.microsoft.com/office/drawing/2014/main" val="246171488"/>
                        </a:ext>
                      </a:extLst>
                    </a:gridCol>
                    <a:gridCol w="1353640">
                      <a:extLst>
                        <a:ext uri="{9D8B030D-6E8A-4147-A177-3AD203B41FA5}">
                          <a16:colId xmlns:a16="http://schemas.microsoft.com/office/drawing/2014/main" val="751578501"/>
                        </a:ext>
                      </a:extLst>
                    </a:gridCol>
                    <a:gridCol w="1106933">
                      <a:extLst>
                        <a:ext uri="{9D8B030D-6E8A-4147-A177-3AD203B41FA5}">
                          <a16:colId xmlns:a16="http://schemas.microsoft.com/office/drawing/2014/main" val="2261166332"/>
                        </a:ext>
                      </a:extLst>
                    </a:gridCol>
                    <a:gridCol w="1728192">
                      <a:extLst>
                        <a:ext uri="{9D8B030D-6E8A-4147-A177-3AD203B41FA5}">
                          <a16:colId xmlns:a16="http://schemas.microsoft.com/office/drawing/2014/main" val="2424053110"/>
                        </a:ext>
                      </a:extLst>
                    </a:gridCol>
                    <a:gridCol w="1368152">
                      <a:extLst>
                        <a:ext uri="{9D8B030D-6E8A-4147-A177-3AD203B41FA5}">
                          <a16:colId xmlns:a16="http://schemas.microsoft.com/office/drawing/2014/main" val="517651137"/>
                        </a:ext>
                      </a:extLst>
                    </a:gridCol>
                  </a:tblGrid>
                  <a:tr h="310769">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Parameter</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Parameter</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5688947"/>
                      </a:ext>
                    </a:extLst>
                  </a:tr>
                  <a:tr h="381000">
                    <a:tc rowSpan="9">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Human capital production function</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35444" marR="35444" marT="0" marB="0" anchor="ctr">
                        <a:lnL>
                          <a:noFill/>
                        </a:lnL>
                        <a:lnR>
                          <a:noFill/>
                        </a:lnR>
                        <a:lnT w="12700" cap="flat" cmpd="sng" algn="ctr">
                          <a:solidFill>
                            <a:srgbClr val="000000"/>
                          </a:solidFill>
                          <a:prstDash val="solid"/>
                          <a:round/>
                          <a:headEnd type="none" w="med" len="med"/>
                          <a:tailEnd type="none" w="med" len="med"/>
                        </a:lnT>
                        <a:lnB>
                          <a:noFill/>
                        </a:lnB>
                        <a:blipFill>
                          <a:blip r:embed="rId4"/>
                          <a:stretch>
                            <a:fillRect l="-113063" t="-92063" r="-411261" b="-934921"/>
                          </a:stretch>
                        </a:blipFill>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Exp(3.692)</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a:noFill/>
                        </a:lnB>
                      </a:tcPr>
                    </a:tc>
                    <a:tc rowSpan="9">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Wage equation</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35444" marR="35444" marT="0" marB="0" anchor="ctr">
                        <a:lnL>
                          <a:noFill/>
                        </a:lnL>
                        <a:lnR>
                          <a:noFill/>
                        </a:lnR>
                        <a:lnT w="12700" cap="flat" cmpd="sng" algn="ctr">
                          <a:solidFill>
                            <a:srgbClr val="000000"/>
                          </a:solidFill>
                          <a:prstDash val="solid"/>
                          <a:round/>
                          <a:headEnd type="none" w="med" len="med"/>
                          <a:tailEnd type="none" w="med" len="med"/>
                        </a:lnT>
                        <a:lnB>
                          <a:noFill/>
                        </a:lnB>
                        <a:blipFill>
                          <a:blip r:embed="rId4"/>
                          <a:stretch>
                            <a:fillRect l="-309894" t="-92063" r="-79859" b="-934921"/>
                          </a:stretch>
                        </a:blipFill>
                      </a:tcPr>
                    </a:tc>
                    <a:tc>
                      <a:txBody>
                        <a:bodyPr/>
                        <a:lstStyle/>
                        <a:p>
                          <a:pPr indent="127000" algn="ctr">
                            <a:lnSpc>
                              <a:spcPct val="125000"/>
                            </a:lnSpc>
                            <a:spcAft>
                              <a:spcPts val="25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Exp(5.526)</a:t>
                          </a:r>
                          <a:endParaRPr 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459553636"/>
                      </a:ext>
                    </a:extLst>
                  </a:tr>
                  <a:tr h="361713">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113063" t="-205085" r="-411261" b="-898305"/>
                          </a:stretch>
                        </a:blipFill>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0.132</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309894" t="-205085" r="-79859" b="-898305"/>
                          </a:stretch>
                        </a:blipFill>
                      </a:tcPr>
                    </a:tc>
                    <a:tc>
                      <a:txBody>
                        <a:bodyPr/>
                        <a:lstStyle/>
                        <a:p>
                          <a:pPr indent="127000" algn="ctr">
                            <a:lnSpc>
                              <a:spcPct val="125000"/>
                            </a:lnSpc>
                            <a:spcAft>
                              <a:spcPts val="250"/>
                            </a:spcAft>
                          </a:pPr>
                          <a:r>
                            <a:rPr lang="en-US" sz="1800" kern="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800" ker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68</a:t>
                          </a:r>
                          <a:endParaRPr lang="zh-CN" sz="18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2090067800"/>
                      </a:ext>
                    </a:extLst>
                  </a:tr>
                  <a:tr h="361713">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113063" t="-305085" r="-411261" b="-798305"/>
                          </a:stretch>
                        </a:blipFill>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0.039</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309894" t="-305085" r="-79859" b="-798305"/>
                          </a:stretch>
                        </a:blipFill>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0.29</a:t>
                          </a:r>
                          <a:r>
                            <a:rPr lang="en-US" sz="18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7</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3197164720"/>
                      </a:ext>
                    </a:extLst>
                  </a:tr>
                  <a:tr h="381000">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113063" t="-379365" r="-411261" b="-647619"/>
                          </a:stretch>
                        </a:blipFill>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-0.002</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309894" t="-379365" r="-79859" b="-647619"/>
                          </a:stretch>
                        </a:blipFill>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0.1</a:t>
                          </a:r>
                          <a:r>
                            <a:rPr lang="en-US" sz="18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80</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1886088739"/>
                      </a:ext>
                    </a:extLst>
                  </a:tr>
                  <a:tr h="381000">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113063" t="-487097" r="-411261" b="-558065"/>
                          </a:stretch>
                        </a:blipFill>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0.023</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309894" t="-487097" r="-79859" b="-558065"/>
                          </a:stretch>
                        </a:blipFill>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0.452</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1722093423"/>
                      </a:ext>
                    </a:extLst>
                  </a:tr>
                  <a:tr h="405194">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113063" t="-543284" r="-411261" b="-416418"/>
                          </a:stretch>
                        </a:blipFill>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0.008</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309894" t="-543284" r="-79859" b="-416418"/>
                          </a:stretch>
                        </a:blipFill>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0.046</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3733166143"/>
                      </a:ext>
                    </a:extLst>
                  </a:tr>
                  <a:tr h="405194">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113063" t="-653030" r="-411261" b="-322727"/>
                          </a:stretch>
                        </a:blipFill>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0.007</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309894" t="-653030" r="-79859" b="-322727"/>
                          </a:stretch>
                        </a:blipFill>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0.026</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3775618281"/>
                      </a:ext>
                    </a:extLst>
                  </a:tr>
                  <a:tr h="405194">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113063" t="-741791" r="-411261" b="-217910"/>
                          </a:stretch>
                        </a:blipFill>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0.080</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tc vMerge="1">
                      <a:txBody>
                        <a:bodyPr/>
                        <a:lstStyle/>
                        <a:p>
                          <a:endParaRPr lang="zh-CN" altLang="en-US"/>
                        </a:p>
                      </a:txBody>
                      <a:tcPr/>
                    </a:tc>
                    <a:tc>
                      <a:txBody>
                        <a:bodyPr/>
                        <a:lstStyle/>
                        <a:p>
                          <a:endParaRPr lang="zh-CN"/>
                        </a:p>
                      </a:txBody>
                      <a:tcPr marL="35444" marR="35444" marT="0" marB="0" anchor="ctr">
                        <a:lnL>
                          <a:noFill/>
                        </a:lnL>
                        <a:lnR>
                          <a:noFill/>
                        </a:lnR>
                        <a:lnT>
                          <a:noFill/>
                        </a:lnT>
                        <a:lnB>
                          <a:noFill/>
                        </a:lnB>
                        <a:blipFill>
                          <a:blip r:embed="rId4"/>
                          <a:stretch>
                            <a:fillRect l="-309894" t="-741791" r="-79859" b="-217910"/>
                          </a:stretch>
                        </a:blipFill>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0.102</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a:noFill/>
                        </a:lnB>
                      </a:tcPr>
                    </a:tc>
                    <a:extLst>
                      <a:ext uri="{0D108BD9-81ED-4DB2-BD59-A6C34878D82A}">
                        <a16:rowId xmlns:a16="http://schemas.microsoft.com/office/drawing/2014/main" val="1048664535"/>
                      </a:ext>
                    </a:extLst>
                  </a:tr>
                  <a:tr h="405194">
                    <a:tc vMerge="1">
                      <a:txBody>
                        <a:bodyPr/>
                        <a:lstStyle/>
                        <a:p>
                          <a:endParaRPr lang="zh-CN" altLang="en-US"/>
                        </a:p>
                      </a:txBody>
                      <a:tcPr/>
                    </a:tc>
                    <a:tc>
                      <a:txBody>
                        <a:bodyPr/>
                        <a:lstStyle/>
                        <a:p>
                          <a:endParaRPr lang="zh-CN"/>
                        </a:p>
                      </a:txBody>
                      <a:tcPr marL="35444" marR="35444" marT="0" marB="0" anchor="ctr">
                        <a:lnL>
                          <a:noFill/>
                        </a:lnL>
                        <a:lnR>
                          <a:noFill/>
                        </a:lnR>
                        <a:lnT>
                          <a:noFill/>
                        </a:lnT>
                        <a:lnB w="12700" cap="flat" cmpd="sng" algn="ctr">
                          <a:solidFill>
                            <a:srgbClr val="000000"/>
                          </a:solidFill>
                          <a:prstDash val="solid"/>
                          <a:round/>
                          <a:headEnd type="none" w="med" len="med"/>
                          <a:tailEnd type="none" w="med" len="med"/>
                        </a:lnB>
                        <a:blipFill>
                          <a:blip r:embed="rId4"/>
                          <a:stretch>
                            <a:fillRect l="-113063" t="-854545" r="-411261" b="-121212"/>
                          </a:stretch>
                        </a:blipFill>
                      </a:tcPr>
                    </a:tc>
                    <a:tc>
                      <a:txBody>
                        <a:bodyPr/>
                        <a:lstStyle/>
                        <a:p>
                          <a:pPr indent="127000" algn="ctr">
                            <a:lnSpc>
                              <a:spcPct val="125000"/>
                            </a:lnSpc>
                            <a:spcAft>
                              <a:spcPts val="250"/>
                            </a:spcAft>
                          </a:pPr>
                          <a:r>
                            <a:rPr lang="en-US" sz="1800" kern="0" dirty="0">
                              <a:effectLst/>
                              <a:latin typeface="Times New Roman" panose="02020603050405020304" pitchFamily="18" charset="0"/>
                              <a:ea typeface="等线" panose="02010600030101010101" pitchFamily="2" charset="-122"/>
                              <a:cs typeface="Times New Roman" panose="02020603050405020304" pitchFamily="18" charset="0"/>
                            </a:rPr>
                            <a:t>0.536</a:t>
                          </a:r>
                          <a:endParaRPr 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endParaRPr lang="zh-CN"/>
                        </a:p>
                      </a:txBody>
                      <a:tcPr marL="35444" marR="35444" marT="0" marB="0" anchor="ctr">
                        <a:lnL>
                          <a:noFill/>
                        </a:lnL>
                        <a:lnR>
                          <a:noFill/>
                        </a:lnR>
                        <a:lnT>
                          <a:noFill/>
                        </a:lnT>
                        <a:lnB w="12700" cap="flat" cmpd="sng" algn="ctr">
                          <a:solidFill>
                            <a:srgbClr val="000000"/>
                          </a:solidFill>
                          <a:prstDash val="solid"/>
                          <a:round/>
                          <a:headEnd type="none" w="med" len="med"/>
                          <a:tailEnd type="none" w="med" len="med"/>
                        </a:lnB>
                        <a:blipFill>
                          <a:blip r:embed="rId4"/>
                          <a:stretch>
                            <a:fillRect l="-309894" t="-854545" r="-79859" b="-121212"/>
                          </a:stretch>
                        </a:blipFill>
                      </a:tcPr>
                    </a:tc>
                    <a:tc>
                      <a:txBody>
                        <a:bodyPr/>
                        <a:lstStyle/>
                        <a:p>
                          <a:pPr indent="127000" algn="ctr">
                            <a:lnSpc>
                              <a:spcPct val="125000"/>
                            </a:lnSpc>
                            <a:spcAft>
                              <a:spcPts val="250"/>
                            </a:spcAft>
                          </a:pP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-0.004</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2378969"/>
                      </a:ext>
                    </a:extLst>
                  </a:tr>
                  <a:tr h="381000">
                    <a:tc>
                      <a:txBody>
                        <a:bodyPr/>
                        <a:lstStyle/>
                        <a:p>
                          <a:pPr indent="127000" algn="ctr">
                            <a:lnSpc>
                              <a:spcPct val="125000"/>
                            </a:lnSpc>
                            <a:spcAft>
                              <a:spcPts val="250"/>
                            </a:spcAft>
                          </a:pPr>
                          <a:r>
                            <a:rPr lang="en-US" sz="1800" b="1" kern="0">
                              <a:effectLst/>
                              <a:latin typeface="Times New Roman" panose="02020603050405020304" pitchFamily="18" charset="0"/>
                              <a:ea typeface="Times New Roman" panose="02020603050405020304" pitchFamily="18" charset="0"/>
                              <a:cs typeface="Times New Roman" panose="02020603050405020304" pitchFamily="18" charset="0"/>
                            </a:rPr>
                            <a:t>Cost function</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endParaRPr lang="zh-CN"/>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blipFill>
                          <a:blip r:embed="rId4"/>
                          <a:stretch>
                            <a:fillRect l="-113063" t="-1000000" r="-411261" b="-26984"/>
                          </a:stretch>
                        </a:blipFill>
                      </a:tcPr>
                    </a:tc>
                    <a:tc>
                      <a:txBody>
                        <a:bodyPr/>
                        <a:lstStyle/>
                        <a:p>
                          <a:pPr indent="127000" algn="ctr">
                            <a:lnSpc>
                              <a:spcPct val="125000"/>
                            </a:lnSpc>
                            <a:spcAft>
                              <a:spcPts val="250"/>
                            </a:spcAft>
                          </a:pP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4.052</a:t>
                          </a:r>
                          <a:endParaRPr lang="zh-CN" sz="18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b="1" kern="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203835" indent="127000" algn="ctr">
                            <a:lnSpc>
                              <a:spcPct val="125000"/>
                            </a:lnSpc>
                            <a:spcAft>
                              <a:spcPts val="250"/>
                            </a:spcAft>
                          </a:pPr>
                          <a:r>
                            <a:rPr lang="en-US" sz="1800" kern="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800" kern="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444" marR="35444"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3125225"/>
                      </a:ext>
                    </a:extLst>
                  </a:tr>
                </a:tbl>
              </a:graphicData>
            </a:graphic>
          </p:graphicFrame>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orient="vert"/>
          </p:nvPr>
        </p:nvSpPr>
        <p:spPr bwMode="auto">
          <a:xfrm>
            <a:off x="11136659" y="262748"/>
            <a:ext cx="767862" cy="5991225"/>
          </a:xfrm>
        </p:spPr>
        <p:txBody>
          <a:bodyPr>
            <a:normAutofit fontScale="90000"/>
          </a:bodyPr>
          <a:lstStyle/>
          <a:p>
            <a:pPr>
              <a:defRPr/>
            </a:pPr>
            <a:r>
              <a:rPr lang="en-US" dirty="0">
                <a:latin typeface="Times New Roman"/>
                <a:cs typeface="Times New Roman"/>
              </a:rPr>
              <a:t>Simulation: Current System</a:t>
            </a:r>
            <a:endParaRPr lang="zh-CN" dirty="0">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29</a:t>
            </a:fld>
            <a:endParaRPr lang="zh-CN"/>
          </a:p>
        </p:txBody>
      </p:sp>
      <p:sp>
        <p:nvSpPr>
          <p:cNvPr id="11" name="文本框 10"/>
          <p:cNvSpPr txBox="1"/>
          <p:nvPr/>
        </p:nvSpPr>
        <p:spPr bwMode="auto">
          <a:xfrm>
            <a:off x="1936063" y="3046511"/>
            <a:ext cx="851452" cy="307777"/>
          </a:xfrm>
          <a:prstGeom prst="rect">
            <a:avLst/>
          </a:prstGeom>
          <a:noFill/>
        </p:spPr>
        <p:txBody>
          <a:bodyPr wrap="none" rtlCol="0">
            <a:spAutoFit/>
          </a:bodyPr>
          <a:lstStyle/>
          <a:p>
            <a:pPr>
              <a:defRPr/>
            </a:pPr>
            <a:r>
              <a:rPr lang="en-US" sz="1400" dirty="0">
                <a:latin typeface="Times New Roman"/>
                <a:ea typeface="等线"/>
              </a:rPr>
              <a:t>(a) Effort</a:t>
            </a:r>
            <a:endParaRPr lang="zh-CN" sz="1400" dirty="0"/>
          </a:p>
        </p:txBody>
      </p:sp>
      <p:sp>
        <p:nvSpPr>
          <p:cNvPr id="12" name="文本框 11"/>
          <p:cNvSpPr txBox="1"/>
          <p:nvPr/>
        </p:nvSpPr>
        <p:spPr bwMode="auto">
          <a:xfrm>
            <a:off x="6685117" y="3093690"/>
            <a:ext cx="688009" cy="307777"/>
          </a:xfrm>
          <a:prstGeom prst="rect">
            <a:avLst/>
          </a:prstGeom>
          <a:noFill/>
        </p:spPr>
        <p:txBody>
          <a:bodyPr wrap="none" rtlCol="0">
            <a:spAutoFit/>
          </a:bodyPr>
          <a:lstStyle/>
          <a:p>
            <a:pPr>
              <a:defRPr/>
            </a:pPr>
            <a:r>
              <a:rPr lang="en-US" sz="1400" dirty="0">
                <a:latin typeface="Times New Roman"/>
                <a:ea typeface="等线"/>
              </a:rPr>
              <a:t>(b) HC</a:t>
            </a:r>
            <a:endParaRPr lang="zh-CN" sz="1400" dirty="0"/>
          </a:p>
        </p:txBody>
      </p:sp>
      <p:sp>
        <p:nvSpPr>
          <p:cNvPr id="13" name="文本框 12"/>
          <p:cNvSpPr txBox="1"/>
          <p:nvPr/>
        </p:nvSpPr>
        <p:spPr bwMode="auto">
          <a:xfrm>
            <a:off x="2038684" y="6471175"/>
            <a:ext cx="989373" cy="307777"/>
          </a:xfrm>
          <a:prstGeom prst="rect">
            <a:avLst/>
          </a:prstGeom>
          <a:noFill/>
        </p:spPr>
        <p:txBody>
          <a:bodyPr wrap="none" rtlCol="0">
            <a:spAutoFit/>
          </a:bodyPr>
          <a:lstStyle/>
          <a:p>
            <a:pPr>
              <a:defRPr/>
            </a:pPr>
            <a:r>
              <a:rPr lang="en-US" sz="1400" dirty="0">
                <a:latin typeface="Times New Roman"/>
                <a:ea typeface="等线"/>
              </a:rPr>
              <a:t>(c) Welfare</a:t>
            </a:r>
            <a:endParaRPr lang="zh-CN" sz="1400" dirty="0"/>
          </a:p>
        </p:txBody>
      </p:sp>
      <p:sp>
        <p:nvSpPr>
          <p:cNvPr id="14" name="文本框 13"/>
          <p:cNvSpPr txBox="1"/>
          <p:nvPr/>
        </p:nvSpPr>
        <p:spPr bwMode="auto">
          <a:xfrm>
            <a:off x="6591850" y="6493276"/>
            <a:ext cx="997389" cy="307777"/>
          </a:xfrm>
          <a:prstGeom prst="rect">
            <a:avLst/>
          </a:prstGeom>
          <a:noFill/>
        </p:spPr>
        <p:txBody>
          <a:bodyPr wrap="none" rtlCol="0">
            <a:spAutoFit/>
          </a:bodyPr>
          <a:lstStyle/>
          <a:p>
            <a:pPr>
              <a:defRPr/>
            </a:pPr>
            <a:r>
              <a:rPr lang="en-US" sz="1400" dirty="0">
                <a:latin typeface="Times New Roman"/>
                <a:ea typeface="等线"/>
              </a:rPr>
              <a:t>(d) </a:t>
            </a:r>
            <a:r>
              <a:rPr lang="en-US" sz="1400" dirty="0" err="1">
                <a:latin typeface="Times New Roman"/>
                <a:ea typeface="等线"/>
              </a:rPr>
              <a:t>Ratio_c</a:t>
            </a:r>
            <a:endParaRPr lang="zh-CN" sz="1400" dirty="0"/>
          </a:p>
        </p:txBody>
      </p:sp>
      <p:sp>
        <p:nvSpPr>
          <p:cNvPr id="15" name="文本框 14"/>
          <p:cNvSpPr txBox="1"/>
          <p:nvPr/>
        </p:nvSpPr>
        <p:spPr bwMode="auto">
          <a:xfrm>
            <a:off x="8965763" y="4947245"/>
            <a:ext cx="2271016" cy="1477328"/>
          </a:xfrm>
          <a:prstGeom prst="rect">
            <a:avLst/>
          </a:prstGeom>
          <a:noFill/>
        </p:spPr>
        <p:txBody>
          <a:bodyPr wrap="square" rtlCol="0">
            <a:spAutoFit/>
          </a:bodyPr>
          <a:lstStyle/>
          <a:p>
            <a:pPr>
              <a:defRPr/>
            </a:pPr>
            <a:r>
              <a:rPr lang="en-US" sz="1800" dirty="0">
                <a:latin typeface="Times New Roman"/>
                <a:ea typeface="宋体"/>
              </a:rPr>
              <a:t>Figure 10 Simulated equilibrium under the current system</a:t>
            </a:r>
          </a:p>
          <a:p>
            <a:pPr>
              <a:defRPr/>
            </a:pPr>
            <a:r>
              <a:rPr lang="en-US" altLang="zh-CN" dirty="0">
                <a:latin typeface="Times New Roman"/>
                <a:ea typeface="宋体"/>
              </a:rPr>
              <a:t>(</a:t>
            </a:r>
            <a:r>
              <a:rPr lang="en-US" altLang="zh-CN" dirty="0">
                <a:solidFill>
                  <a:srgbClr val="FF0000"/>
                </a:solidFill>
                <a:latin typeface="Times New Roman"/>
                <a:ea typeface="宋体"/>
              </a:rPr>
              <a:t>red=</a:t>
            </a:r>
            <a:r>
              <a:rPr lang="en-US" altLang="zh-CN" dirty="0" err="1">
                <a:solidFill>
                  <a:srgbClr val="FF0000"/>
                </a:solidFill>
                <a:latin typeface="Times New Roman"/>
                <a:ea typeface="宋体"/>
              </a:rPr>
              <a:t>eqm</a:t>
            </a:r>
            <a:r>
              <a:rPr lang="en-US" altLang="zh-CN" dirty="0">
                <a:solidFill>
                  <a:srgbClr val="FF0000"/>
                </a:solidFill>
                <a:latin typeface="Times New Roman"/>
                <a:ea typeface="宋体"/>
              </a:rPr>
              <a:t>; </a:t>
            </a:r>
            <a:r>
              <a:rPr lang="en-US" altLang="zh-CN" dirty="0">
                <a:latin typeface="Times New Roman"/>
                <a:ea typeface="宋体"/>
              </a:rPr>
              <a:t>black=FBO)</a:t>
            </a:r>
            <a:endParaRPr lang="zh-CN" sz="1800" dirty="0">
              <a:latin typeface="Times New Roman"/>
              <a:ea typeface="宋体"/>
            </a:endParaRPr>
          </a:p>
          <a:p>
            <a:pPr>
              <a:defRPr/>
            </a:pPr>
            <a:endParaRPr lang="zh-CN" dirty="0"/>
          </a:p>
        </p:txBody>
      </p:sp>
      <p:pic>
        <p:nvPicPr>
          <p:cNvPr id="17" name="图片 16">
            <a:extLst>
              <a:ext uri="{FF2B5EF4-FFF2-40B4-BE49-F238E27FC236}">
                <a16:creationId xmlns:a16="http://schemas.microsoft.com/office/drawing/2014/main" id="{91A04B40-C2D3-4106-A711-3361A0447294}"/>
              </a:ext>
            </a:extLst>
          </p:cNvPr>
          <p:cNvPicPr/>
          <p:nvPr/>
        </p:nvPicPr>
        <p:blipFill rotWithShape="1">
          <a:blip r:embed="rId2">
            <a:extLst>
              <a:ext uri="{28A0092B-C50C-407E-A947-70E740481C1C}">
                <a14:useLocalDpi xmlns:a14="http://schemas.microsoft.com/office/drawing/2010/main" val="0"/>
              </a:ext>
            </a:extLst>
          </a:blip>
          <a:srcRect l="5294" t="5534" r="7010"/>
          <a:stretch>
            <a:fillRect/>
          </a:stretch>
        </p:blipFill>
        <p:spPr bwMode="auto">
          <a:xfrm>
            <a:off x="500372" y="218163"/>
            <a:ext cx="4065996" cy="2858102"/>
          </a:xfrm>
          <a:prstGeom prst="rect">
            <a:avLst/>
          </a:prstGeom>
          <a:noFill/>
          <a:ln>
            <a:noFill/>
          </a:ln>
          <a:extLst>
            <a:ext uri="{53640926-AAD7-44D8-BBD7-CCE9431645EC}">
              <a14:shadowObscured xmlns:a14="http://schemas.microsoft.com/office/drawing/2010/main"/>
            </a:ext>
          </a:extLst>
        </p:spPr>
      </p:pic>
      <p:pic>
        <p:nvPicPr>
          <p:cNvPr id="18" name="图片 17">
            <a:extLst>
              <a:ext uri="{FF2B5EF4-FFF2-40B4-BE49-F238E27FC236}">
                <a16:creationId xmlns:a16="http://schemas.microsoft.com/office/drawing/2014/main" id="{1826265E-A094-4E94-BE51-3B95053B8F00}"/>
              </a:ext>
            </a:extLst>
          </p:cNvPr>
          <p:cNvPicPr/>
          <p:nvPr/>
        </p:nvPicPr>
        <p:blipFill rotWithShape="1">
          <a:blip r:embed="rId3">
            <a:extLst>
              <a:ext uri="{28A0092B-C50C-407E-A947-70E740481C1C}">
                <a14:useLocalDpi xmlns:a14="http://schemas.microsoft.com/office/drawing/2010/main" val="0"/>
              </a:ext>
            </a:extLst>
          </a:blip>
          <a:srcRect l="5007" t="5153" r="7296"/>
          <a:stretch>
            <a:fillRect/>
          </a:stretch>
        </p:blipFill>
        <p:spPr bwMode="auto">
          <a:xfrm>
            <a:off x="4970363" y="218163"/>
            <a:ext cx="3917238" cy="2858102"/>
          </a:xfrm>
          <a:prstGeom prst="rect">
            <a:avLst/>
          </a:prstGeom>
          <a:noFill/>
          <a:ln>
            <a:noFill/>
          </a:ln>
          <a:extLst>
            <a:ext uri="{53640926-AAD7-44D8-BBD7-CCE9431645EC}">
              <a14:shadowObscured xmlns:a14="http://schemas.microsoft.com/office/drawing/2010/main"/>
            </a:ext>
          </a:extLst>
        </p:spPr>
      </p:pic>
      <p:pic>
        <p:nvPicPr>
          <p:cNvPr id="19" name="图片 18">
            <a:extLst>
              <a:ext uri="{FF2B5EF4-FFF2-40B4-BE49-F238E27FC236}">
                <a16:creationId xmlns:a16="http://schemas.microsoft.com/office/drawing/2014/main" id="{D0649836-5C67-4844-BF72-F317C624D5BA}"/>
              </a:ext>
            </a:extLst>
          </p:cNvPr>
          <p:cNvPicPr/>
          <p:nvPr/>
        </p:nvPicPr>
        <p:blipFill rotWithShape="1">
          <a:blip r:embed="rId4">
            <a:extLst>
              <a:ext uri="{28A0092B-C50C-407E-A947-70E740481C1C}">
                <a14:useLocalDpi xmlns:a14="http://schemas.microsoft.com/office/drawing/2010/main" val="0"/>
              </a:ext>
            </a:extLst>
          </a:blip>
          <a:srcRect l="2575" t="4961" r="7152"/>
          <a:stretch>
            <a:fillRect/>
          </a:stretch>
        </p:blipFill>
        <p:spPr bwMode="auto">
          <a:xfrm>
            <a:off x="407368" y="3258361"/>
            <a:ext cx="4178925" cy="3234915"/>
          </a:xfrm>
          <a:prstGeom prst="rect">
            <a:avLst/>
          </a:prstGeom>
          <a:noFill/>
          <a:ln>
            <a:noFill/>
          </a:ln>
          <a:extLst>
            <a:ext uri="{53640926-AAD7-44D8-BBD7-CCE9431645EC}">
              <a14:shadowObscured xmlns:a14="http://schemas.microsoft.com/office/drawing/2010/main"/>
            </a:ext>
          </a:extLst>
        </p:spPr>
      </p:pic>
      <p:pic>
        <p:nvPicPr>
          <p:cNvPr id="20" name="图片 19">
            <a:extLst>
              <a:ext uri="{FF2B5EF4-FFF2-40B4-BE49-F238E27FC236}">
                <a16:creationId xmlns:a16="http://schemas.microsoft.com/office/drawing/2014/main" id="{FA1E6CCB-0ADF-48C3-8CDD-772D126CB5A5}"/>
              </a:ext>
            </a:extLst>
          </p:cNvPr>
          <p:cNvPicPr/>
          <p:nvPr/>
        </p:nvPicPr>
        <p:blipFill rotWithShape="1">
          <a:blip r:embed="rId5">
            <a:extLst>
              <a:ext uri="{28A0092B-C50C-407E-A947-70E740481C1C}">
                <a14:useLocalDpi xmlns:a14="http://schemas.microsoft.com/office/drawing/2010/main" val="0"/>
              </a:ext>
            </a:extLst>
          </a:blip>
          <a:srcRect l="4292" t="5153" r="7296"/>
          <a:stretch>
            <a:fillRect/>
          </a:stretch>
        </p:blipFill>
        <p:spPr bwMode="auto">
          <a:xfrm>
            <a:off x="4927195" y="3280435"/>
            <a:ext cx="4138688" cy="3250942"/>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38200" y="159221"/>
            <a:ext cx="10515600" cy="1325563"/>
          </a:xfrm>
        </p:spPr>
        <p:txBody>
          <a:bodyPr>
            <a:normAutofit/>
          </a:bodyPr>
          <a:lstStyle/>
          <a:p>
            <a:pPr>
              <a:defRPr/>
            </a:pPr>
            <a:r>
              <a:rPr lang="en-US" sz="4000" dirty="0">
                <a:latin typeface="Times New Roman"/>
                <a:cs typeface="Times New Roman"/>
              </a:rPr>
              <a:t>Introduction: Unbalanced College Expansion and Educational Involution</a:t>
            </a:r>
            <a:endParaRPr lang="zh-CN" sz="4000" dirty="0">
              <a:latin typeface="Times New Roman"/>
              <a:cs typeface="Times New Roman"/>
            </a:endParaRPr>
          </a:p>
        </p:txBody>
      </p:sp>
      <p:sp>
        <p:nvSpPr>
          <p:cNvPr id="3" name="内容占位符 2"/>
          <p:cNvSpPr>
            <a:spLocks noGrp="1"/>
          </p:cNvSpPr>
          <p:nvPr>
            <p:ph idx="1"/>
          </p:nvPr>
        </p:nvSpPr>
        <p:spPr bwMode="auto">
          <a:xfrm>
            <a:off x="838200" y="1592770"/>
            <a:ext cx="10515600" cy="4692179"/>
          </a:xfrm>
        </p:spPr>
        <p:txBody>
          <a:bodyPr>
            <a:normAutofit fontScale="77500" lnSpcReduction="20000"/>
          </a:bodyPr>
          <a:lstStyle/>
          <a:p>
            <a:pPr>
              <a:lnSpc>
                <a:spcPct val="110000"/>
              </a:lnSpc>
              <a:defRPr/>
            </a:pPr>
            <a:r>
              <a:rPr lang="en-US" dirty="0">
                <a:latin typeface="Times New Roman"/>
                <a:cs typeface="Times New Roman"/>
              </a:rPr>
              <a:t>China has emerged as one of the world’s most prominent cases of rapid higher education expansion over the past three decades: </a:t>
            </a:r>
          </a:p>
          <a:p>
            <a:pPr lvl="1">
              <a:lnSpc>
                <a:spcPct val="110000"/>
              </a:lnSpc>
              <a:defRPr/>
            </a:pPr>
            <a:r>
              <a:rPr lang="en-US" dirty="0">
                <a:latin typeface="Times New Roman" panose="02020603050405020304" pitchFamily="18" charset="0"/>
                <a:cs typeface="Times New Roman" panose="02020603050405020304" pitchFamily="18" charset="0"/>
              </a:rPr>
              <a:t>Gross Enrolment</a:t>
            </a:r>
            <a:r>
              <a:rPr lang="en-US" altLang="zh-CN" dirty="0">
                <a:latin typeface="Times New Roman" panose="02020603050405020304" pitchFamily="18" charset="0"/>
                <a:cs typeface="Times New Roman" panose="02020603050405020304" pitchFamily="18" charset="0"/>
              </a:rPr>
              <a:t> Rate (1998-2024)</a:t>
            </a:r>
            <a:r>
              <a:rPr lang="en-US" dirty="0">
                <a:latin typeface="Times New Roman" panose="02020603050405020304" pitchFamily="18" charset="0"/>
                <a:cs typeface="Times New Roman" panose="02020603050405020304" pitchFamily="18" charset="0"/>
              </a:rPr>
              <a:t>: 10%</a:t>
            </a:r>
            <a:r>
              <a:rPr lang="en-US" dirty="0">
                <a:latin typeface="Times New Roman" panose="02020603050405020304" pitchFamily="18" charset="0"/>
                <a:cs typeface="Times New Roman" panose="02020603050405020304" pitchFamily="18" charset="0"/>
                <a:sym typeface="Symbol" panose="05050102010706020507" pitchFamily="18" charset="2"/>
              </a:rPr>
              <a:t>60%</a:t>
            </a:r>
            <a:r>
              <a:rPr lang="en-US" dirty="0">
                <a:latin typeface="Times New Roman" panose="02020603050405020304" pitchFamily="18" charset="0"/>
                <a:cs typeface="Times New Roman" panose="02020603050405020304" pitchFamily="18" charset="0"/>
              </a:rPr>
              <a:t> (the World: 18</a:t>
            </a:r>
            <a:r>
              <a:rPr 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dirty="0">
                <a:latin typeface="Times New Roman" panose="02020603050405020304" pitchFamily="18" charset="0"/>
                <a:cs typeface="Times New Roman" panose="02020603050405020304" pitchFamily="18" charset="0"/>
                <a:sym typeface="Symbol" panose="05050102010706020507" pitchFamily="18" charset="2"/>
              </a:rPr>
              <a:t>43%);</a:t>
            </a:r>
          </a:p>
          <a:p>
            <a:pPr lvl="1">
              <a:lnSpc>
                <a:spcPct val="110000"/>
              </a:lnSpc>
              <a:defRPr/>
            </a:pPr>
            <a:r>
              <a:rPr lang="en-US" dirty="0">
                <a:latin typeface="Times New Roman" panose="02020603050405020304" pitchFamily="18" charset="0"/>
                <a:cs typeface="Times New Roman" panose="02020603050405020304" pitchFamily="18" charset="0"/>
                <a:sym typeface="Symbol" panose="05050102010706020507" pitchFamily="18" charset="2"/>
              </a:rPr>
              <a:t>Admission rates among applicants: </a:t>
            </a:r>
            <a:r>
              <a:rPr lang="en-US" dirty="0">
                <a:latin typeface="Times New Roman"/>
                <a:cs typeface="Times New Roman"/>
              </a:rPr>
              <a:t>34%</a:t>
            </a:r>
            <a:r>
              <a:rPr lang="en-US" altLang="zh-CN" dirty="0">
                <a:latin typeface="Times New Roman" panose="02020603050405020304" pitchFamily="18" charset="0"/>
                <a:cs typeface="Times New Roman" panose="02020603050405020304" pitchFamily="18" charset="0"/>
                <a:sym typeface="Symbol" panose="05050102010706020507" pitchFamily="18" charset="2"/>
              </a:rPr>
              <a:t>80%.</a:t>
            </a:r>
          </a:p>
          <a:p>
            <a:pPr>
              <a:lnSpc>
                <a:spcPct val="110000"/>
              </a:lnSpc>
              <a:defRPr/>
            </a:pPr>
            <a:r>
              <a:rPr lang="en-US" dirty="0">
                <a:latin typeface="Times New Roman"/>
                <a:cs typeface="Times New Roman"/>
              </a:rPr>
              <a:t>New colleges entering into the market, however, are almost entirely located at the low-end (locally administered and privately-owned, with inadequate fundings)</a:t>
            </a:r>
          </a:p>
          <a:p>
            <a:pPr lvl="1">
              <a:lnSpc>
                <a:spcPct val="110000"/>
              </a:lnSpc>
              <a:defRPr/>
            </a:pPr>
            <a:r>
              <a:rPr lang="en-US" dirty="0">
                <a:latin typeface="Times New Roman"/>
                <a:cs typeface="Times New Roman"/>
              </a:rPr>
              <a:t># of Higher Education Institutions: Total, 1,200</a:t>
            </a:r>
            <a:r>
              <a:rPr lang="en-US" dirty="0">
                <a:latin typeface="Times New Roman"/>
                <a:cs typeface="Times New Roman"/>
                <a:sym typeface="Symbol" panose="05050102010706020507" pitchFamily="18" charset="2"/>
              </a:rPr>
              <a:t>3,000, centrally administered: 110130.</a:t>
            </a:r>
            <a:r>
              <a:rPr lang="zh-CN" altLang="en-US" dirty="0">
                <a:latin typeface="Times New Roman"/>
                <a:cs typeface="Times New Roman"/>
                <a:sym typeface="Symbol" panose="05050102010706020507" pitchFamily="18" charset="2"/>
              </a:rPr>
              <a:t> </a:t>
            </a:r>
            <a:endParaRPr lang="en-US" dirty="0">
              <a:latin typeface="Times New Roman"/>
              <a:cs typeface="Times New Roman"/>
            </a:endParaRPr>
          </a:p>
          <a:p>
            <a:pPr>
              <a:lnSpc>
                <a:spcPct val="110000"/>
              </a:lnSpc>
              <a:defRPr/>
            </a:pPr>
            <a:r>
              <a:rPr lang="en-US" b="1" u="sng" dirty="0">
                <a:latin typeface="Times New Roman"/>
                <a:cs typeface="Times New Roman"/>
              </a:rPr>
              <a:t>Chronic scarcity of high-quality colleges:</a:t>
            </a:r>
          </a:p>
          <a:p>
            <a:pPr lvl="1">
              <a:lnSpc>
                <a:spcPct val="110000"/>
              </a:lnSpc>
              <a:defRPr/>
            </a:pPr>
            <a:r>
              <a:rPr lang="en-US" dirty="0">
                <a:latin typeface="Times New Roman"/>
                <a:cs typeface="Times New Roman"/>
              </a:rPr>
              <a:t>Admission rates </a:t>
            </a:r>
            <a:r>
              <a:rPr lang="en-US" u="sng" dirty="0">
                <a:latin typeface="Times New Roman"/>
                <a:cs typeface="Times New Roman"/>
              </a:rPr>
              <a:t>among applicants</a:t>
            </a:r>
            <a:r>
              <a:rPr lang="en-US" dirty="0">
                <a:latin typeface="Times New Roman"/>
                <a:cs typeface="Times New Roman"/>
              </a:rPr>
              <a:t>: four-year universities: staggering at 40%;  top 100 universities, 6%, top 30, 2%; among </a:t>
            </a:r>
            <a:r>
              <a:rPr lang="en-US" u="sng" dirty="0">
                <a:latin typeface="Times New Roman"/>
                <a:cs typeface="Times New Roman"/>
              </a:rPr>
              <a:t>all college students</a:t>
            </a:r>
            <a:r>
              <a:rPr lang="en-US" dirty="0">
                <a:latin typeface="Times New Roman"/>
                <a:cs typeface="Times New Roman"/>
              </a:rPr>
              <a:t>, declined by more than half</a:t>
            </a:r>
          </a:p>
          <a:p>
            <a:pPr>
              <a:lnSpc>
                <a:spcPct val="110000"/>
              </a:lnSpc>
              <a:defRPr/>
            </a:pPr>
            <a:r>
              <a:rPr lang="en-US" dirty="0">
                <a:latin typeface="Times New Roman"/>
                <a:cs typeface="Times New Roman"/>
              </a:rPr>
              <a:t>Widened Quality Gap (or stratification) among colleges is also observed, partially due to major central government fundings </a:t>
            </a:r>
            <a:r>
              <a:rPr lang="en-US" altLang="zh-CN" dirty="0">
                <a:latin typeface="Times New Roman"/>
                <a:cs typeface="Times New Roman"/>
              </a:rPr>
              <a:t>targeted</a:t>
            </a:r>
            <a:r>
              <a:rPr lang="en-US" dirty="0">
                <a:latin typeface="Times New Roman"/>
                <a:cs typeface="Times New Roman"/>
              </a:rPr>
              <a:t> elite colleges (i.e., Project-985/211).</a:t>
            </a:r>
          </a:p>
          <a:p>
            <a:pPr>
              <a:lnSpc>
                <a:spcPct val="110000"/>
              </a:lnSpc>
              <a:defRPr/>
            </a:pPr>
            <a:endParaRPr lang="en-US" dirty="0">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3</a:t>
            </a:fld>
            <a:endParaRPr 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p:nvPr>
        </p:nvSpPr>
        <p:spPr bwMode="auto">
          <a:xfrm>
            <a:off x="2279576" y="72275"/>
            <a:ext cx="7175066" cy="499403"/>
          </a:xfrm>
        </p:spPr>
        <p:txBody>
          <a:bodyPr>
            <a:normAutofit fontScale="90000"/>
          </a:bodyPr>
          <a:lstStyle/>
          <a:p>
            <a:pPr>
              <a:defRPr/>
            </a:pPr>
            <a:r>
              <a:rPr lang="en-US" altLang="zh-CN" sz="3200" dirty="0">
                <a:latin typeface="Times New Roman"/>
                <a:cs typeface="Times New Roman"/>
              </a:rPr>
              <a:t>Simulation: The Benchmark (</a:t>
            </a:r>
            <a:r>
              <a:rPr lang="en-US" altLang="zh-CN" sz="3200" dirty="0">
                <a:solidFill>
                  <a:srgbClr val="FF0000"/>
                </a:solidFill>
                <a:latin typeface="Times New Roman"/>
                <a:cs typeface="Times New Roman"/>
              </a:rPr>
              <a:t>Current System</a:t>
            </a:r>
            <a:r>
              <a:rPr lang="en-US" altLang="zh-CN" sz="3200" dirty="0">
                <a:latin typeface="Times New Roman"/>
                <a:cs typeface="Times New Roman"/>
              </a:rPr>
              <a:t>)</a:t>
            </a:r>
            <a:endParaRPr lang="zh-CN" sz="3200" dirty="0">
              <a:latin typeface="Times New Roman"/>
              <a:cs typeface="Times New Roman"/>
            </a:endParaRPr>
          </a:p>
        </p:txBody>
      </p:sp>
      <p:sp>
        <p:nvSpPr>
          <p:cNvPr id="4" name="灯片编号占位符 3"/>
          <p:cNvSpPr>
            <a:spLocks noGrp="1"/>
          </p:cNvSpPr>
          <p:nvPr>
            <p:ph type="sldNum" sz="quarter" idx="12"/>
          </p:nvPr>
        </p:nvSpPr>
        <p:spPr bwMode="auto">
          <a:xfrm>
            <a:off x="9069598" y="72275"/>
            <a:ext cx="2743200" cy="365125"/>
          </a:xfrm>
        </p:spPr>
        <p:txBody>
          <a:bodyPr/>
          <a:lstStyle/>
          <a:p>
            <a:pPr>
              <a:defRPr/>
            </a:pPr>
            <a:fld id="{35E42EC9-0CEB-42CC-B6D9-589A1CB849B7}" type="slidenum">
              <a:rPr lang="en-US" altLang="zh-CN"/>
              <a:t>30</a:t>
            </a:fld>
            <a:endParaRPr lang="zh-CN" dirty="0"/>
          </a:p>
        </p:txBody>
      </p:sp>
      <p:sp>
        <p:nvSpPr>
          <p:cNvPr id="7" name="文本框 6"/>
          <p:cNvSpPr txBox="1"/>
          <p:nvPr/>
        </p:nvSpPr>
        <p:spPr bwMode="auto">
          <a:xfrm>
            <a:off x="3071664" y="494282"/>
            <a:ext cx="5734198" cy="369332"/>
          </a:xfrm>
          <a:prstGeom prst="rect">
            <a:avLst/>
          </a:prstGeom>
          <a:noFill/>
        </p:spPr>
        <p:txBody>
          <a:bodyPr wrap="none" rtlCol="0">
            <a:spAutoFit/>
          </a:bodyPr>
          <a:lstStyle/>
          <a:p>
            <a:pPr>
              <a:defRPr/>
            </a:pPr>
            <a:r>
              <a:rPr lang="en-US" sz="1800" dirty="0">
                <a:latin typeface="Times New Roman"/>
                <a:ea typeface="Times New Roman"/>
              </a:rPr>
              <a:t>Table 8 Simulated equilibrium under counterfactual policies</a:t>
            </a:r>
            <a:endParaRPr lang="zh-CN" dirty="0"/>
          </a:p>
        </p:txBody>
      </p:sp>
      <p:graphicFrame>
        <p:nvGraphicFramePr>
          <p:cNvPr id="3" name="表格 2">
            <a:extLst>
              <a:ext uri="{FF2B5EF4-FFF2-40B4-BE49-F238E27FC236}">
                <a16:creationId xmlns:a16="http://schemas.microsoft.com/office/drawing/2014/main" id="{A57A343A-33FD-4065-B2AC-AB9BE42008A8}"/>
              </a:ext>
            </a:extLst>
          </p:cNvPr>
          <p:cNvGraphicFramePr>
            <a:graphicFrameLocks noGrp="1"/>
          </p:cNvGraphicFramePr>
          <p:nvPr>
            <p:extLst>
              <p:ext uri="{D42A27DB-BD31-4B8C-83A1-F6EECF244321}">
                <p14:modId xmlns:p14="http://schemas.microsoft.com/office/powerpoint/2010/main" val="2110440459"/>
              </p:ext>
            </p:extLst>
          </p:nvPr>
        </p:nvGraphicFramePr>
        <p:xfrm>
          <a:off x="189248" y="806464"/>
          <a:ext cx="11737304" cy="5930251"/>
        </p:xfrm>
        <a:graphic>
          <a:graphicData uri="http://schemas.openxmlformats.org/drawingml/2006/table">
            <a:tbl>
              <a:tblPr firstRow="1" firstCol="1" bandRow="1"/>
              <a:tblGrid>
                <a:gridCol w="2076102">
                  <a:extLst>
                    <a:ext uri="{9D8B030D-6E8A-4147-A177-3AD203B41FA5}">
                      <a16:colId xmlns:a16="http://schemas.microsoft.com/office/drawing/2014/main" val="3979825906"/>
                    </a:ext>
                  </a:extLst>
                </a:gridCol>
                <a:gridCol w="2076102">
                  <a:extLst>
                    <a:ext uri="{9D8B030D-6E8A-4147-A177-3AD203B41FA5}">
                      <a16:colId xmlns:a16="http://schemas.microsoft.com/office/drawing/2014/main" val="4116802817"/>
                    </a:ext>
                  </a:extLst>
                </a:gridCol>
                <a:gridCol w="985907">
                  <a:extLst>
                    <a:ext uri="{9D8B030D-6E8A-4147-A177-3AD203B41FA5}">
                      <a16:colId xmlns:a16="http://schemas.microsoft.com/office/drawing/2014/main" val="2688107685"/>
                    </a:ext>
                  </a:extLst>
                </a:gridCol>
                <a:gridCol w="1168829">
                  <a:extLst>
                    <a:ext uri="{9D8B030D-6E8A-4147-A177-3AD203B41FA5}">
                      <a16:colId xmlns:a16="http://schemas.microsoft.com/office/drawing/2014/main" val="3941224775"/>
                    </a:ext>
                  </a:extLst>
                </a:gridCol>
                <a:gridCol w="925699">
                  <a:extLst>
                    <a:ext uri="{9D8B030D-6E8A-4147-A177-3AD203B41FA5}">
                      <a16:colId xmlns:a16="http://schemas.microsoft.com/office/drawing/2014/main" val="2233066340"/>
                    </a:ext>
                  </a:extLst>
                </a:gridCol>
                <a:gridCol w="786398">
                  <a:extLst>
                    <a:ext uri="{9D8B030D-6E8A-4147-A177-3AD203B41FA5}">
                      <a16:colId xmlns:a16="http://schemas.microsoft.com/office/drawing/2014/main" val="406186504"/>
                    </a:ext>
                  </a:extLst>
                </a:gridCol>
                <a:gridCol w="863490">
                  <a:extLst>
                    <a:ext uri="{9D8B030D-6E8A-4147-A177-3AD203B41FA5}">
                      <a16:colId xmlns:a16="http://schemas.microsoft.com/office/drawing/2014/main" val="2964298263"/>
                    </a:ext>
                  </a:extLst>
                </a:gridCol>
                <a:gridCol w="1056673">
                  <a:extLst>
                    <a:ext uri="{9D8B030D-6E8A-4147-A177-3AD203B41FA5}">
                      <a16:colId xmlns:a16="http://schemas.microsoft.com/office/drawing/2014/main" val="1540290258"/>
                    </a:ext>
                  </a:extLst>
                </a:gridCol>
                <a:gridCol w="1798104">
                  <a:extLst>
                    <a:ext uri="{9D8B030D-6E8A-4147-A177-3AD203B41FA5}">
                      <a16:colId xmlns:a16="http://schemas.microsoft.com/office/drawing/2014/main" val="1219087134"/>
                    </a:ext>
                  </a:extLst>
                </a:gridCol>
              </a:tblGrid>
              <a:tr h="302925">
                <a:tc gridSpan="2">
                  <a:txBody>
                    <a:bodyPr/>
                    <a:lstStyle/>
                    <a:p>
                      <a:pPr indent="127000" algn="just">
                        <a:lnSpc>
                          <a:spcPct val="100000"/>
                        </a:lnSpc>
                        <a:spcAft>
                          <a:spcPts val="0"/>
                        </a:spcAft>
                      </a:pPr>
                      <a:r>
                        <a:rPr lang="en-US" sz="1250" b="1" kern="0">
                          <a:effectLst/>
                          <a:latin typeface="Times New Roman" panose="02020603050405020304" pitchFamily="18" charset="0"/>
                          <a:ea typeface="宋体" panose="02010600030101010101" pitchFamily="2" charset="-122"/>
                          <a:cs typeface="Times New Roman" panose="02020603050405020304" pitchFamily="18" charset="0"/>
                        </a:rPr>
                        <a:t>Counterfactual policy</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00000"/>
                        </a:lnSpc>
                        <a:spcAft>
                          <a:spcPts val="0"/>
                        </a:spcAft>
                      </a:pPr>
                      <a:r>
                        <a:rPr lang="en-US" sz="1250" b="1" kern="0" dirty="0">
                          <a:effectLst/>
                          <a:latin typeface="Times New Roman" panose="02020603050405020304" pitchFamily="18" charset="0"/>
                          <a:ea typeface="Times New Roman" panose="02020603050405020304" pitchFamily="18" charset="0"/>
                          <a:cs typeface="Times New Roman" panose="02020603050405020304" pitchFamily="18" charset="0"/>
                        </a:rPr>
                        <a:t>Average effort </a:t>
                      </a:r>
                      <a:r>
                        <a:rPr lang="en-US" sz="1250" b="1" kern="0" dirty="0">
                          <a:effectLst/>
                          <a:latin typeface="Times New Roman" panose="02020603050405020304" pitchFamily="18" charset="0"/>
                          <a:ea typeface="等线" panose="02010600030101010101" pitchFamily="2" charset="-122"/>
                          <a:cs typeface="Times New Roman" panose="02020603050405020304" pitchFamily="18" charset="0"/>
                        </a:rPr>
                        <a:t>(hours/day)</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a:effectLst/>
                          <a:latin typeface="Times New Roman" panose="02020603050405020304" pitchFamily="18" charset="0"/>
                          <a:ea typeface="等线" panose="02010600030101010101" pitchFamily="2" charset="-122"/>
                          <a:cs typeface="Times New Roman" panose="02020603050405020304" pitchFamily="18" charset="0"/>
                        </a:rPr>
                        <a:t>Average human capital (0-100)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a:effectLst/>
                          <a:latin typeface="Times New Roman" panose="02020603050405020304" pitchFamily="18" charset="0"/>
                          <a:ea typeface="Times New Roman" panose="02020603050405020304" pitchFamily="18" charset="0"/>
                          <a:cs typeface="Times New Roman" panose="02020603050405020304" pitchFamily="18" charset="0"/>
                        </a:rPr>
                        <a:t>Average utility (RMB/ month)</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a:effectLst/>
                          <a:latin typeface="Times New Roman" panose="02020603050405020304" pitchFamily="18" charset="0"/>
                          <a:ea typeface="等线" panose="02010600030101010101" pitchFamily="2" charset="-122"/>
                          <a:cs typeface="Times New Roman" panose="02020603050405020304" pitchFamily="18" charset="0"/>
                        </a:rPr>
                        <a:t>F</a:t>
                      </a:r>
                      <a:r>
                        <a:rPr lang="en-US" sz="1250" b="1" kern="0">
                          <a:effectLst/>
                          <a:latin typeface="Times New Roman" panose="02020603050405020304" pitchFamily="18" charset="0"/>
                          <a:ea typeface="Times New Roman" panose="02020603050405020304" pitchFamily="18" charset="0"/>
                          <a:cs typeface="Times New Roman" panose="02020603050405020304" pitchFamily="18" charset="0"/>
                        </a:rPr>
                        <a:t>irst best  average utility (RMB/ month</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effectLst/>
                          <a:latin typeface="Times New Roman" panose="02020603050405020304" pitchFamily="18" charset="0"/>
                          <a:ea typeface="Times New Roman" panose="02020603050405020304" pitchFamily="18" charset="0"/>
                          <a:cs typeface="Times New Roman" panose="02020603050405020304" pitchFamily="18" charset="0"/>
                        </a:rPr>
                        <a:t>Dead-weight loss (</a:t>
                      </a:r>
                      <a:r>
                        <a:rPr lang="en-US" sz="1250" b="1"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ctr">
                        <a:lnSpc>
                          <a:spcPct val="100000"/>
                        </a:lnSpc>
                        <a:spcAft>
                          <a:spcPts val="0"/>
                        </a:spcAft>
                      </a:pPr>
                      <a:r>
                        <a:rPr lang="en-US" sz="1250" b="1" kern="0" dirty="0">
                          <a:effectLst/>
                          <a:latin typeface="Times New Roman" panose="02020603050405020304" pitchFamily="18" charset="0"/>
                          <a:ea typeface="等线" panose="02010600030101010101" pitchFamily="2" charset="-122"/>
                          <a:cs typeface="Times New Roman" panose="02020603050405020304" pitchFamily="18" charset="0"/>
                        </a:rPr>
                        <a:t>Competitive channel ratio (0-1)</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a:effectLst/>
                          <a:latin typeface="Times New Roman" panose="02020603050405020304" pitchFamily="18" charset="0"/>
                          <a:ea typeface="等线" panose="02010600030101010101" pitchFamily="2" charset="-122"/>
                          <a:cs typeface="Times New Roman" panose="02020603050405020304" pitchFamily="18" charset="0"/>
                        </a:rPr>
                        <a:t>Cutoff scores (0-100)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1340032"/>
                  </a:ext>
                </a:extLst>
              </a:tr>
              <a:tr h="46211">
                <a:tc>
                  <a:txBody>
                    <a:bodyPr/>
                    <a:lstStyle/>
                    <a:p>
                      <a:pPr indent="127000" algn="l">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(3)</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宋体" panose="02010600030101010101" pitchFamily="2" charset="-122"/>
                          <a:cs typeface="Times New Roman" panose="02020603050405020304" pitchFamily="18" charset="0"/>
                        </a:rPr>
                        <a:t>(6)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865448"/>
                  </a:ext>
                </a:extLst>
              </a:tr>
              <a:tr h="270836">
                <a:tc rowSpan="2">
                  <a:txBody>
                    <a:bodyPr/>
                    <a:lstStyle/>
                    <a:p>
                      <a:pPr indent="127000" algn="ctr">
                        <a:lnSpc>
                          <a:spcPct val="100000"/>
                        </a:lnSpc>
                        <a:spcAft>
                          <a:spcPts val="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First best and Benchmark</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00000"/>
                        </a:lnSpc>
                        <a:spcAft>
                          <a:spcPts val="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 first best (of benchmark)</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5.94</a:t>
                      </a:r>
                      <a:endParaRPr lang="zh-CN" sz="14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64.61</a:t>
                      </a:r>
                      <a:endParaRPr lang="zh-CN" sz="14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2351</a:t>
                      </a:r>
                      <a:endParaRPr lang="zh-CN" sz="14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2351</a:t>
                      </a:r>
                      <a:endParaRPr lang="zh-CN" sz="14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a:t>
                      </a:r>
                      <a:endParaRPr lang="zh-CN" sz="14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a:t>
                      </a:r>
                      <a:endParaRPr lang="zh-CN" sz="14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71.31, 67.10, 63.17</a:t>
                      </a:r>
                      <a:endParaRPr lang="zh-CN" sz="14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644229"/>
                  </a:ext>
                </a:extLst>
              </a:tr>
              <a:tr h="270836">
                <a:tc vMerge="1">
                  <a:txBody>
                    <a:bodyPr/>
                    <a:lstStyle/>
                    <a:p>
                      <a:endParaRPr lang="zh-CN" altLang="en-US"/>
                    </a:p>
                  </a:txBody>
                  <a:tcPr/>
                </a:tc>
                <a:tc>
                  <a:txBody>
                    <a:bodyPr/>
                    <a:lstStyle/>
                    <a:p>
                      <a:pPr marL="342900" indent="-342900" algn="l">
                        <a:lnSpc>
                          <a:spcPct val="100000"/>
                        </a:lnSpc>
                        <a:spcAft>
                          <a:spcPts val="0"/>
                        </a:spcAft>
                        <a:buAutoNum type="arabicParenBoth"/>
                      </a:pPr>
                      <a:r>
                        <a:rPr lang="en-US" sz="14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Benchmark</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8.23</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66.59</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2315</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2351</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1.53</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0.564</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40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78.39, 70.58, 63.72</a:t>
                      </a:r>
                      <a:endParaRPr lang="zh-CN" sz="1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8585654"/>
                  </a:ext>
                </a:extLst>
              </a:tr>
              <a:tr h="302925">
                <a:tc rowSpan="3">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Reduce Quality gap</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Aft>
                          <a:spcPts val="0"/>
                        </a:spcAft>
                      </a:pPr>
                      <a:r>
                        <a:rPr lang="en-US" sz="1250" kern="0" dirty="0">
                          <a:effectLst/>
                          <a:latin typeface="Times New Roman" panose="02020603050405020304" pitchFamily="18" charset="0"/>
                          <a:ea typeface="Times New Roman" panose="02020603050405020304" pitchFamily="18" charset="0"/>
                          <a:cs typeface="Times New Roman" panose="02020603050405020304" pitchFamily="18" charset="0"/>
                        </a:rPr>
                        <a:t>(2) eliminate quality gap between tier 1&amp;2 colleges</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8.11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66.52</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2348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1.35</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0.543</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[78.12], 70.48, 63.70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042169"/>
                  </a:ext>
                </a:extLst>
              </a:tr>
              <a:tr h="302925">
                <a:tc vMerge="1">
                  <a:txBody>
                    <a:bodyPr/>
                    <a:lstStyle/>
                    <a:p>
                      <a:endParaRPr lang="zh-CN" altLang="en-US"/>
                    </a:p>
                  </a:txBody>
                  <a:tcPr/>
                </a:tc>
                <a:tc>
                  <a:txBody>
                    <a:bodyPr/>
                    <a:lstStyle/>
                    <a:p>
                      <a:pPr marL="0" indent="0" algn="l">
                        <a:lnSpc>
                          <a:spcPct val="100000"/>
                        </a:lnSpc>
                        <a:spcAft>
                          <a:spcPts val="0"/>
                        </a:spcAft>
                      </a:pPr>
                      <a:r>
                        <a:rPr lang="en-US" sz="1250" kern="0" dirty="0">
                          <a:effectLst/>
                          <a:latin typeface="Times New Roman" panose="02020603050405020304" pitchFamily="18" charset="0"/>
                          <a:ea typeface="Times New Roman" panose="02020603050405020304" pitchFamily="18" charset="0"/>
                          <a:cs typeface="Times New Roman" panose="02020603050405020304" pitchFamily="18" charset="0"/>
                        </a:rPr>
                        <a:t>(3) eliminate quality gap between tier 2&amp;3 colleges</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66.46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2344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1.12</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0.524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78.15, [70.38], 63.61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454990"/>
                  </a:ext>
                </a:extLst>
              </a:tr>
              <a:tr h="302925">
                <a:tc vMerge="1">
                  <a:txBody>
                    <a:bodyPr/>
                    <a:lstStyle/>
                    <a:p>
                      <a:endParaRPr lang="zh-CN" altLang="en-US"/>
                    </a:p>
                  </a:txBody>
                  <a:tcPr/>
                </a:tc>
                <a:tc>
                  <a:txBody>
                    <a:bodyPr/>
                    <a:lstStyle/>
                    <a:p>
                      <a:pPr marL="0" indent="0" algn="l">
                        <a:lnSpc>
                          <a:spcPct val="100000"/>
                        </a:lnSpc>
                        <a:spcAft>
                          <a:spcPts val="0"/>
                        </a:spcAft>
                      </a:pPr>
                      <a:r>
                        <a:rPr lang="en-US" sz="1250" kern="0" dirty="0">
                          <a:effectLst/>
                          <a:latin typeface="Times New Roman" panose="02020603050405020304" pitchFamily="18" charset="0"/>
                          <a:ea typeface="Times New Roman" panose="02020603050405020304" pitchFamily="18" charset="0"/>
                          <a:cs typeface="Times New Roman" panose="02020603050405020304" pitchFamily="18" charset="0"/>
                        </a:rPr>
                        <a:t>(4) eliminate quality gap between tier 3&amp;4 colleges</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7.74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66.27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2339</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1.07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0.428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78.37, 70.37, [63.26]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161620"/>
                  </a:ext>
                </a:extLst>
              </a:tr>
              <a:tr h="270836">
                <a:tc rowSpan="3">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Increase quota of high-quality colleges</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(5) increase quota of tier 1 college by </a:t>
                      </a:r>
                      <a:r>
                        <a:rPr lang="en-US" sz="1250" kern="0" dirty="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8.18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2315</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2348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1.41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0.557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77.96, 70.44, 63.61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751560"/>
                  </a:ext>
                </a:extLst>
              </a:tr>
              <a:tr h="270836">
                <a:tc vMerge="1">
                  <a:txBody>
                    <a:bodyPr/>
                    <a:lstStyle/>
                    <a:p>
                      <a:endParaRPr lang="zh-CN" altLang="en-US"/>
                    </a:p>
                  </a:txBody>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(6) increase quota of tier 1&amp;2 colleges by 1</a:t>
                      </a:r>
                      <a:r>
                        <a:rPr lang="en-US" sz="1250" kern="0" dirty="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8.07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66.49</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2313</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2342</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1.26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0.538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77.87, 69.89, 63.10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1125112"/>
                  </a:ext>
                </a:extLst>
              </a:tr>
              <a:tr h="270836">
                <a:tc vMerge="1">
                  <a:txBody>
                    <a:bodyPr/>
                    <a:lstStyle/>
                    <a:p>
                      <a:endParaRPr lang="zh-CN" altLang="en-US"/>
                    </a:p>
                  </a:txBody>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(7) increase quota of tier 1-3 colleges by 1</a:t>
                      </a:r>
                      <a:r>
                        <a:rPr lang="en-US" sz="1250" kern="0" dirty="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8.02</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66.47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2339</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1.21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0.524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77.86, 69.86, 62.28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6571282"/>
                  </a:ext>
                </a:extLst>
              </a:tr>
              <a:tr h="399193">
                <a:tc rowSpan="3">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Add one median-quality college</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00000"/>
                        </a:lnSpc>
                        <a:spcAft>
                          <a:spcPts val="0"/>
                        </a:spcAft>
                      </a:pPr>
                      <a:r>
                        <a:rPr lang="en-US" sz="1250" kern="0" dirty="0">
                          <a:effectLst/>
                          <a:latin typeface="Times New Roman" panose="02020603050405020304" pitchFamily="18" charset="0"/>
                          <a:ea typeface="Times New Roman" panose="02020603050405020304" pitchFamily="18" charset="0"/>
                          <a:cs typeface="Times New Roman" panose="02020603050405020304" pitchFamily="18" charset="0"/>
                        </a:rPr>
                        <a:t>(8) add one college between tier 1&amp;2 colleges</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8.22</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2315</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2350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1.48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0.575</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79.73, [74.55], 70.57, 63.71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1980389"/>
                  </a:ext>
                </a:extLst>
              </a:tr>
              <a:tr h="399193">
                <a:tc vMerge="1">
                  <a:txBody>
                    <a:bodyPr/>
                    <a:lstStyle/>
                    <a:p>
                      <a:endParaRPr lang="zh-CN" altLang="en-US"/>
                    </a:p>
                  </a:txBody>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(9) add one college between tier 2&amp;3 colleges</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8.21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2315</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2350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1.47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0.593</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78.37, 72.30, [68.19], 63.71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99190"/>
                  </a:ext>
                </a:extLst>
              </a:tr>
              <a:tr h="399193">
                <a:tc vMerge="1">
                  <a:txBody>
                    <a:bodyPr/>
                    <a:lstStyle/>
                    <a:p>
                      <a:endParaRPr lang="zh-CN" altLang="en-US"/>
                    </a:p>
                  </a:txBody>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(10) add one college between tier 3&amp;4 colleges</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8.20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2348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1.46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0.594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78.39, 70.56, 65.98, [61.51]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823683"/>
                  </a:ext>
                </a:extLst>
              </a:tr>
              <a:tr h="270836">
                <a:tc rowSpan="2">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Change number of students</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(11) reduce the total number of students by 10%</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8.21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66.55</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2359</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2394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1.47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0.554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77.93, 69.87, 62.19</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206614"/>
                  </a:ext>
                </a:extLst>
              </a:tr>
              <a:tr h="270836">
                <a:tc vMerge="1">
                  <a:txBody>
                    <a:bodyPr/>
                    <a:lstStyle/>
                    <a:p>
                      <a:endParaRPr lang="zh-CN" altLang="en-US"/>
                    </a:p>
                  </a:txBody>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(12) increase the total number of students by 10%</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8.23</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66.59</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2282</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1.56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0.574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78.73, 71.11, 64.82</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543419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p:nvPr>
        </p:nvSpPr>
        <p:spPr bwMode="auto">
          <a:xfrm>
            <a:off x="838200" y="365125"/>
            <a:ext cx="10802416" cy="1325563"/>
          </a:xfrm>
        </p:spPr>
        <p:txBody>
          <a:bodyPr/>
          <a:lstStyle/>
          <a:p>
            <a:pPr>
              <a:defRPr/>
            </a:pPr>
            <a:r>
              <a:rPr lang="en-US" dirty="0">
                <a:latin typeface="Times New Roman"/>
                <a:cs typeface="Times New Roman"/>
              </a:rPr>
              <a:t>Simulation: The Benchmark (Current System)</a:t>
            </a:r>
            <a:endParaRPr lang="zh-CN" dirty="0"/>
          </a:p>
        </p:txBody>
      </p:sp>
      <p:sp>
        <p:nvSpPr>
          <p:cNvPr id="6" name="内容占位符 5"/>
          <p:cNvSpPr>
            <a:spLocks noGrp="1"/>
          </p:cNvSpPr>
          <p:nvPr>
            <p:ph idx="1"/>
          </p:nvPr>
        </p:nvSpPr>
        <p:spPr bwMode="auto"/>
        <p:txBody>
          <a:bodyPr>
            <a:normAutofit fontScale="92500" lnSpcReduction="10000"/>
          </a:bodyPr>
          <a:lstStyle/>
          <a:p>
            <a:pPr>
              <a:lnSpc>
                <a:spcPct val="110000"/>
              </a:lnSpc>
              <a:defRPr/>
            </a:pPr>
            <a:r>
              <a:rPr lang="en-US" dirty="0">
                <a:latin typeface="Times New Roman"/>
                <a:cs typeface="Times New Roman"/>
              </a:rPr>
              <a:t>Equilibrium efforts (</a:t>
            </a:r>
            <a:r>
              <a:rPr lang="en-US" dirty="0">
                <a:solidFill>
                  <a:srgbClr val="FF0000"/>
                </a:solidFill>
                <a:latin typeface="Times New Roman"/>
                <a:cs typeface="Times New Roman"/>
              </a:rPr>
              <a:t>8.2hrs/day</a:t>
            </a:r>
            <a:r>
              <a:rPr lang="en-US" dirty="0">
                <a:latin typeface="Times New Roman"/>
                <a:cs typeface="Times New Roman"/>
              </a:rPr>
              <a:t>) are much higher than the first best efforts (</a:t>
            </a:r>
            <a:r>
              <a:rPr lang="en-US" dirty="0">
                <a:solidFill>
                  <a:srgbClr val="FF0000"/>
                </a:solidFill>
                <a:latin typeface="Times New Roman"/>
                <a:cs typeface="Times New Roman"/>
              </a:rPr>
              <a:t>5.9hrs/day</a:t>
            </a:r>
            <a:r>
              <a:rPr lang="en-US" dirty="0">
                <a:latin typeface="Times New Roman"/>
                <a:cs typeface="Times New Roman"/>
              </a:rPr>
              <a:t>), and the competitive channel dominates the productive channel (</a:t>
            </a:r>
            <a:r>
              <a:rPr lang="en-US" dirty="0">
                <a:solidFill>
                  <a:srgbClr val="FF0000"/>
                </a:solidFill>
                <a:latin typeface="Times New Roman"/>
                <a:cs typeface="Times New Roman"/>
              </a:rPr>
              <a:t>0.56</a:t>
            </a:r>
            <a:r>
              <a:rPr lang="en-US" dirty="0">
                <a:latin typeface="Times New Roman"/>
                <a:cs typeface="Times New Roman"/>
              </a:rPr>
              <a:t>).</a:t>
            </a:r>
            <a:endParaRPr dirty="0"/>
          </a:p>
          <a:p>
            <a:pPr>
              <a:lnSpc>
                <a:spcPct val="110000"/>
              </a:lnSpc>
              <a:defRPr/>
            </a:pPr>
            <a:r>
              <a:rPr lang="en-US" dirty="0">
                <a:latin typeface="Times New Roman"/>
                <a:cs typeface="Times New Roman"/>
              </a:rPr>
              <a:t>The deadweight loss equals to </a:t>
            </a:r>
            <a:r>
              <a:rPr lang="en-US" dirty="0">
                <a:solidFill>
                  <a:srgbClr val="FF0000"/>
                </a:solidFill>
                <a:latin typeface="Times New Roman"/>
                <a:cs typeface="Times New Roman"/>
              </a:rPr>
              <a:t>1.5%</a:t>
            </a:r>
            <a:r>
              <a:rPr lang="en-US" dirty="0">
                <a:latin typeface="Times New Roman"/>
                <a:cs typeface="Times New Roman"/>
              </a:rPr>
              <a:t> reduction of wage level, one fourth to fifth of the return to one-year schooling (5-12%). </a:t>
            </a:r>
            <a:endParaRPr dirty="0"/>
          </a:p>
          <a:p>
            <a:pPr>
              <a:lnSpc>
                <a:spcPct val="110000"/>
              </a:lnSpc>
              <a:defRPr/>
            </a:pPr>
            <a:r>
              <a:rPr lang="en-US" dirty="0">
                <a:latin typeface="Times New Roman"/>
                <a:cs typeface="Times New Roman"/>
              </a:rPr>
              <a:t>There are also large variations of deadweight loss among students (std=</a:t>
            </a:r>
            <a:r>
              <a:rPr lang="en-US" dirty="0">
                <a:solidFill>
                  <a:srgbClr val="FF0000"/>
                </a:solidFill>
                <a:latin typeface="Times New Roman"/>
                <a:cs typeface="Times New Roman"/>
              </a:rPr>
              <a:t>9%</a:t>
            </a:r>
            <a:r>
              <a:rPr lang="en-US" dirty="0">
                <a:latin typeface="Times New Roman"/>
                <a:cs typeface="Times New Roman"/>
              </a:rPr>
              <a:t>), and </a:t>
            </a:r>
            <a:r>
              <a:rPr lang="en-US" dirty="0">
                <a:solidFill>
                  <a:srgbClr val="FF0000"/>
                </a:solidFill>
                <a:latin typeface="Times New Roman"/>
                <a:cs typeface="Times New Roman"/>
              </a:rPr>
              <a:t>high-ability</a:t>
            </a:r>
            <a:r>
              <a:rPr lang="en-US" dirty="0">
                <a:latin typeface="Times New Roman"/>
                <a:cs typeface="Times New Roman"/>
              </a:rPr>
              <a:t> students suffer more. (see </a:t>
            </a:r>
            <a:r>
              <a:rPr lang="en-US" dirty="0">
                <a:latin typeface="Times New Roman"/>
                <a:cs typeface="Times New Roman"/>
                <a:hlinkClick r:id="rId2" action="ppaction://hlinksldjump"/>
              </a:rPr>
              <a:t>Table A14</a:t>
            </a:r>
            <a:r>
              <a:rPr lang="en-US" dirty="0">
                <a:latin typeface="Times New Roman"/>
                <a:cs typeface="Times New Roman"/>
              </a:rPr>
              <a:t>)</a:t>
            </a:r>
            <a:endParaRPr dirty="0"/>
          </a:p>
          <a:p>
            <a:pPr>
              <a:lnSpc>
                <a:spcPct val="110000"/>
              </a:lnSpc>
              <a:defRPr/>
            </a:pPr>
            <a:r>
              <a:rPr lang="en-US" dirty="0">
                <a:latin typeface="Times New Roman"/>
                <a:cs typeface="Times New Roman"/>
              </a:rPr>
              <a:t>The results are largely robust to several alternative specifications (</a:t>
            </a:r>
            <a:r>
              <a:rPr lang="en-US" dirty="0">
                <a:latin typeface="Times New Roman"/>
                <a:cs typeface="Times New Roman"/>
                <a:hlinkClick r:id="rId3" action="ppaction://hlinksldjump"/>
              </a:rPr>
              <a:t>more details.</a:t>
            </a:r>
            <a:r>
              <a:rPr lang="en-US" dirty="0">
                <a:latin typeface="Times New Roman"/>
                <a:cs typeface="Times New Roman"/>
              </a:rPr>
              <a:t>)</a:t>
            </a:r>
          </a:p>
          <a:p>
            <a:pPr>
              <a:lnSpc>
                <a:spcPct val="110000"/>
              </a:lnSpc>
              <a:defRPr/>
            </a:pPr>
            <a:endParaRPr lang="zh-CN" dirty="0">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31</a:t>
            </a:fld>
            <a:endParaRPr 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p:nvPr>
        </p:nvSpPr>
        <p:spPr bwMode="auto"/>
        <p:txBody>
          <a:bodyPr/>
          <a:lstStyle/>
          <a:p>
            <a:pPr>
              <a:defRPr/>
            </a:pPr>
            <a:r>
              <a:rPr lang="en-US">
                <a:latin typeface="Times New Roman"/>
                <a:cs typeface="Times New Roman"/>
              </a:rPr>
              <a:t>Counterfactual Analysis</a:t>
            </a:r>
            <a:endParaRPr lang="zh-CN">
              <a:latin typeface="Times New Roman"/>
              <a:cs typeface="Times New Roman"/>
            </a:endParaRPr>
          </a:p>
        </p:txBody>
      </p:sp>
      <p:sp>
        <p:nvSpPr>
          <p:cNvPr id="6" name="文本占位符 5"/>
          <p:cNvSpPr>
            <a:spLocks noGrp="1"/>
          </p:cNvSpPr>
          <p:nvPr>
            <p:ph type="body" idx="1"/>
          </p:nvPr>
        </p:nvSpPr>
        <p:spPr bwMode="auto"/>
        <p:txBody>
          <a:bodyPr/>
          <a:lstStyle/>
          <a:p>
            <a:pPr>
              <a:defRPr/>
            </a:pPr>
            <a:r>
              <a:rPr lang="en-US">
                <a:latin typeface="Times New Roman"/>
                <a:cs typeface="Times New Roman"/>
              </a:rPr>
              <a:t>Part 4</a:t>
            </a:r>
            <a:endParaRPr lang="zh-CN">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32</a:t>
            </a:fld>
            <a:endParaRPr 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orient="vert"/>
          </p:nvPr>
        </p:nvSpPr>
        <p:spPr bwMode="auto">
          <a:xfrm flipH="1">
            <a:off x="10856069" y="707279"/>
            <a:ext cx="1066801" cy="6014196"/>
          </a:xfrm>
        </p:spPr>
        <p:txBody>
          <a:bodyPr>
            <a:normAutofit/>
          </a:bodyPr>
          <a:lstStyle/>
          <a:p>
            <a:pPr>
              <a:defRPr/>
            </a:pPr>
            <a:r>
              <a:rPr lang="en-US" dirty="0">
                <a:latin typeface="Times New Roman"/>
                <a:cs typeface="Times New Roman"/>
              </a:rPr>
              <a:t>Policy Design</a:t>
            </a:r>
            <a:endParaRPr lang="zh-CN" dirty="0">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33</a:t>
            </a:fld>
            <a:endParaRPr lang="zh-CN" dirty="0"/>
          </a:p>
        </p:txBody>
      </p:sp>
      <p:sp>
        <p:nvSpPr>
          <p:cNvPr id="9" name="文本框 8"/>
          <p:cNvSpPr txBox="1"/>
          <p:nvPr/>
        </p:nvSpPr>
        <p:spPr bwMode="auto">
          <a:xfrm>
            <a:off x="3791744" y="168876"/>
            <a:ext cx="3312368" cy="646331"/>
          </a:xfrm>
          <a:prstGeom prst="rect">
            <a:avLst/>
          </a:prstGeom>
          <a:noFill/>
        </p:spPr>
        <p:txBody>
          <a:bodyPr wrap="square" rtlCol="0">
            <a:spAutoFit/>
          </a:bodyPr>
          <a:lstStyle/>
          <a:p>
            <a:pPr>
              <a:defRPr/>
            </a:pPr>
            <a:r>
              <a:rPr lang="en-US" sz="1800" dirty="0">
                <a:latin typeface="Times New Roman"/>
                <a:ea typeface="宋体"/>
              </a:rPr>
              <a:t>Table 7 Counterfactual Policies</a:t>
            </a:r>
            <a:endParaRPr lang="zh-CN" sz="1800" dirty="0">
              <a:latin typeface="Times New Roman"/>
              <a:ea typeface="宋体"/>
            </a:endParaRPr>
          </a:p>
          <a:p>
            <a:pPr>
              <a:defRPr/>
            </a:pPr>
            <a:endParaRPr lang="zh-CN" dirty="0"/>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39A04033-E08A-4E62-851F-DD30B23E64F3}"/>
                  </a:ext>
                </a:extLst>
              </p:cNvPr>
              <p:cNvGraphicFramePr>
                <a:graphicFrameLocks noGrp="1"/>
              </p:cNvGraphicFramePr>
              <p:nvPr>
                <p:extLst>
                  <p:ext uri="{D42A27DB-BD31-4B8C-83A1-F6EECF244321}">
                    <p14:modId xmlns:p14="http://schemas.microsoft.com/office/powerpoint/2010/main" val="3329703168"/>
                  </p:ext>
                </p:extLst>
              </p:nvPr>
            </p:nvGraphicFramePr>
            <p:xfrm>
              <a:off x="269130" y="532380"/>
              <a:ext cx="9963101" cy="6189095"/>
            </p:xfrm>
            <a:graphic>
              <a:graphicData uri="http://schemas.openxmlformats.org/drawingml/2006/table">
                <a:tbl>
                  <a:tblPr firstRow="1" firstCol="1" bandRow="1"/>
                  <a:tblGrid>
                    <a:gridCol w="2432990">
                      <a:extLst>
                        <a:ext uri="{9D8B030D-6E8A-4147-A177-3AD203B41FA5}">
                          <a16:colId xmlns:a16="http://schemas.microsoft.com/office/drawing/2014/main" val="4113685594"/>
                        </a:ext>
                      </a:extLst>
                    </a:gridCol>
                    <a:gridCol w="2707971">
                      <a:extLst>
                        <a:ext uri="{9D8B030D-6E8A-4147-A177-3AD203B41FA5}">
                          <a16:colId xmlns:a16="http://schemas.microsoft.com/office/drawing/2014/main" val="3152926062"/>
                        </a:ext>
                      </a:extLst>
                    </a:gridCol>
                    <a:gridCol w="3014834">
                      <a:extLst>
                        <a:ext uri="{9D8B030D-6E8A-4147-A177-3AD203B41FA5}">
                          <a16:colId xmlns:a16="http://schemas.microsoft.com/office/drawing/2014/main" val="1859927460"/>
                        </a:ext>
                      </a:extLst>
                    </a:gridCol>
                    <a:gridCol w="1807306">
                      <a:extLst>
                        <a:ext uri="{9D8B030D-6E8A-4147-A177-3AD203B41FA5}">
                          <a16:colId xmlns:a16="http://schemas.microsoft.com/office/drawing/2014/main" val="4228672246"/>
                        </a:ext>
                      </a:extLst>
                    </a:gridCol>
                  </a:tblGrid>
                  <a:tr h="571634">
                    <a:tc gridSpan="2">
                      <a:txBody>
                        <a:bodyPr/>
                        <a:lstStyle/>
                        <a:p>
                          <a:pPr indent="127000" algn="ctr">
                            <a:lnSpc>
                              <a:spcPct val="150000"/>
                            </a:lnSpc>
                            <a:spcAft>
                              <a:spcPts val="250"/>
                            </a:spcAft>
                          </a:pPr>
                          <a:r>
                            <a:rPr lang="en-US" sz="1200" b="1" kern="0" dirty="0">
                              <a:effectLst/>
                              <a:latin typeface="Times New Roman" panose="02020603050405020304" pitchFamily="18" charset="0"/>
                              <a:ea typeface="等线" panose="02010600030101010101" pitchFamily="2" charset="-122"/>
                              <a:cs typeface="Times New Roman" panose="02020603050405020304" pitchFamily="18" charset="0"/>
                            </a:rPr>
                            <a:t>Counterfactual Policy</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marL="83820" indent="127000" algn="l">
                            <a:lnSpc>
                              <a:spcPct val="150000"/>
                            </a:lnSpc>
                            <a:spcAft>
                              <a:spcPts val="250"/>
                            </a:spcAft>
                          </a:pPr>
                          <a:r>
                            <a:rPr lang="en-US" sz="1200" b="1" kern="0" dirty="0">
                              <a:effectLst/>
                              <a:latin typeface="Times New Roman" panose="02020603050405020304" pitchFamily="18" charset="0"/>
                              <a:ea typeface="等线" panose="02010600030101010101" pitchFamily="2" charset="-122"/>
                              <a:cs typeface="Times New Roman" panose="02020603050405020304" pitchFamily="18" charset="0"/>
                            </a:rPr>
                            <a:t>College quality (</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𝜶</m:t>
                                  </m:r>
                                </m:e>
                                <m: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𝑷</m:t>
                                  </m:r>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𝟏</m:t>
                                  </m:r>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m:t>
                                  </m:r>
                                </m:sub>
                              </m:sSub>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𝜶</m:t>
                                  </m:r>
                                </m:e>
                                <m: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𝑷</m:t>
                                  </m:r>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𝟐</m:t>
                                  </m:r>
                                </m:sub>
                              </m:s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𝜶</m:t>
                                  </m:r>
                                </m:e>
                                <m: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𝑷</m:t>
                                  </m:r>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𝟑</m:t>
                                  </m:r>
                                </m:sub>
                              </m:s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𝜶</m:t>
                                  </m:r>
                                </m:e>
                                <m: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𝑷</m:t>
                                  </m:r>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𝟒</m:t>
                                  </m:r>
                                </m:sub>
                              </m:s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250"/>
                            </a:spcAft>
                          </a:pPr>
                          <a:r>
                            <a:rPr lang="en-US" sz="1200" b="1" kern="0" dirty="0">
                              <a:effectLst/>
                              <a:latin typeface="Times New Roman" panose="02020603050405020304" pitchFamily="18" charset="0"/>
                              <a:ea typeface="等线" panose="02010600030101010101" pitchFamily="2" charset="-122"/>
                              <a:cs typeface="Times New Roman" panose="02020603050405020304" pitchFamily="18" charset="0"/>
                            </a:rPr>
                            <a:t>College quota (</a:t>
                          </a:r>
                          <a:r>
                            <a:rPr lang="en-US" sz="12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a:t>
                          </a:r>
                          <a:r>
                            <a:rPr lang="en-US" sz="12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=1248</a:t>
                          </a:r>
                          <a:r>
                            <a:rPr lang="en-US" sz="1200" b="1" kern="0" dirty="0">
                              <a:effectLst/>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𝒒</m:t>
                                  </m:r>
                                </m:e>
                                <m: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𝒒</m:t>
                                  </m:r>
                                </m:e>
                                <m: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𝟐</m:t>
                                  </m:r>
                                </m:sub>
                              </m:s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𝒒</m:t>
                                  </m:r>
                                </m:e>
                                <m: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𝟑</m:t>
                                  </m:r>
                                </m:sub>
                              </m:s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𝒒</m:t>
                                  </m:r>
                                </m:e>
                                <m: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𝟒</m:t>
                                  </m:r>
                                </m:sub>
                              </m:sSub>
                              <m:r>
                                <a:rPr lang="en-US" sz="1200" b="1" i="1" kern="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3153572"/>
                      </a:ext>
                    </a:extLst>
                  </a:tr>
                  <a:tr h="267619">
                    <a:tc>
                      <a:txBody>
                        <a:bodyPr/>
                        <a:lstStyle/>
                        <a:p>
                          <a:pPr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(1) benchmark</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3820" indent="127000" algn="l">
                            <a:lnSpc>
                              <a:spcPct val="150000"/>
                            </a:lnSpc>
                            <a:spcAft>
                              <a:spcPts val="250"/>
                            </a:spcAf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68</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0.29</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7</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(59, 303, 489, 397)</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1998022"/>
                      </a:ext>
                    </a:extLst>
                  </a:tr>
                  <a:tr h="267619">
                    <a:tc rowSpan="3">
                      <a:txBody>
                        <a:bodyPr/>
                        <a:lstStyle/>
                        <a:p>
                          <a:pPr marL="0" indent="0" algn="l">
                            <a:lnSpc>
                              <a:spcPct val="150000"/>
                            </a:lnSpc>
                            <a:spcAft>
                              <a:spcPts val="250"/>
                            </a:spcAft>
                          </a:pPr>
                          <a:r>
                            <a:rPr lang="en-US" sz="16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reduce quality gap among colleges</a:t>
                          </a:r>
                          <a:endParaRPr lang="zh-CN" sz="160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(2) eliminate gap between tier 1&amp;2</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83820"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(0.325, 0.325, 0.180, 0)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(59, 303, 489, 397)</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4068415"/>
                      </a:ext>
                    </a:extLst>
                  </a:tr>
                  <a:tr h="267619">
                    <a:tc vMerge="1">
                      <a:txBody>
                        <a:bodyPr/>
                        <a:lstStyle/>
                        <a:p>
                          <a:endParaRPr lang="zh-CN" altLang="en-US"/>
                        </a:p>
                      </a:txBody>
                      <a:tcPr/>
                    </a:tc>
                    <a:tc>
                      <a:txBody>
                        <a:bodyPr/>
                        <a:lstStyle/>
                        <a:p>
                          <a:pPr indent="127000" algn="l">
                            <a:lnSpc>
                              <a:spcPct val="150000"/>
                            </a:lnSpc>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(3) eliminate gap between tier 2&amp;3</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tc>
                      <a:txBody>
                        <a:bodyPr/>
                        <a:lstStyle/>
                        <a:p>
                          <a:pPr marL="83820"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(0.468, 0.2248,0.2248, 0)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(59, 303, 489, 397)</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extLst>
                      <a:ext uri="{0D108BD9-81ED-4DB2-BD59-A6C34878D82A}">
                        <a16:rowId xmlns:a16="http://schemas.microsoft.com/office/drawing/2014/main" val="597621132"/>
                      </a:ext>
                    </a:extLst>
                  </a:tr>
                  <a:tr h="267619">
                    <a:tc vMerge="1">
                      <a:txBody>
                        <a:bodyPr/>
                        <a:lstStyle/>
                        <a:p>
                          <a:endParaRPr lang="zh-CN" altLang="en-US"/>
                        </a:p>
                      </a:txBody>
                      <a:tcPr/>
                    </a:tc>
                    <a:tc>
                      <a:txBody>
                        <a:bodyPr/>
                        <a:lstStyle/>
                        <a:p>
                          <a:pPr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(4) eliminate gap between tier 3&amp;4</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83820"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(0.468, 0.297, 0.0994, 0.0994)</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(59, 303, 489, 397)</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0127439"/>
                      </a:ext>
                    </a:extLst>
                  </a:tr>
                  <a:tr h="509221">
                    <a:tc rowSpan="3">
                      <a:txBody>
                        <a:bodyPr/>
                        <a:lstStyle/>
                        <a:p>
                          <a:pPr marL="0" indent="0" algn="l">
                            <a:lnSpc>
                              <a:spcPct val="150000"/>
                            </a:lnSpc>
                            <a:spcAft>
                              <a:spcPts val="250"/>
                            </a:spcAft>
                          </a:pPr>
                          <a:r>
                            <a:rPr lang="en-US" sz="16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Increase high-quality college quota</a:t>
                          </a:r>
                          <a:endParaRPr lang="zh-CN" sz="160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(5) tier 1 by 10%, with quality reduced by 10%</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83820"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212</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0.29</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7</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(65, 303, 489, 391)</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52581812"/>
                      </a:ext>
                    </a:extLst>
                  </a:tr>
                  <a:tr h="509221">
                    <a:tc vMerge="1">
                      <a:txBody>
                        <a:bodyPr/>
                        <a:lstStyle/>
                        <a:p>
                          <a:endParaRPr lang="zh-CN" altLang="en-US"/>
                        </a:p>
                      </a:txBody>
                      <a:tcPr/>
                    </a:tc>
                    <a:tc>
                      <a:txBody>
                        <a:bodyPr/>
                        <a:lstStyle/>
                        <a:p>
                          <a:pPr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(6) tier 1&amp;2 by 10%, with quality reduced by 10%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tc>
                      <a:txBody>
                        <a:bodyPr/>
                        <a:lstStyle/>
                        <a:p>
                          <a:pPr marL="53340" indent="127000" algn="just">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212</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673</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(65, 333, 489, 361)</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extLst>
                      <a:ext uri="{0D108BD9-81ED-4DB2-BD59-A6C34878D82A}">
                        <a16:rowId xmlns:a16="http://schemas.microsoft.com/office/drawing/2014/main" val="3274473568"/>
                      </a:ext>
                    </a:extLst>
                  </a:tr>
                  <a:tr h="509221">
                    <a:tc vMerge="1">
                      <a:txBody>
                        <a:bodyPr/>
                        <a:lstStyle/>
                        <a:p>
                          <a:endParaRPr lang="zh-CN" altLang="en-US"/>
                        </a:p>
                      </a:txBody>
                      <a:tcPr/>
                    </a:tc>
                    <a:tc>
                      <a:txBody>
                        <a:bodyPr/>
                        <a:lstStyle/>
                        <a:p>
                          <a:pPr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(7) tier 1-3 by 10%, with quality reduced by 10%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53340" indent="127000" algn="just">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212</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673</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62</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(65, 333, 538, 312)</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4704255"/>
                      </a:ext>
                    </a:extLst>
                  </a:tr>
                  <a:tr h="622304">
                    <a:tc rowSpan="3">
                      <a:txBody>
                        <a:bodyPr/>
                        <a:lstStyle/>
                        <a:p>
                          <a:pPr marL="0" indent="0" algn="l">
                            <a:lnSpc>
                              <a:spcPct val="150000"/>
                            </a:lnSpc>
                            <a:spcAft>
                              <a:spcPts val="250"/>
                            </a:spcAft>
                          </a:pPr>
                          <a:r>
                            <a:rPr lang="en-US" sz="16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Add one median-quality college (between tier 1&amp;2, tier 2&amp;3, etc.</a:t>
                          </a:r>
                          <a:r>
                            <a:rPr lang="zh-CN" altLang="en-US" sz="16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zh-CN" sz="160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(8) </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00"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)/3</m:t>
                              </m:r>
                            </m:oMath>
                          </a14:m>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42240" indent="127000" algn="l">
                            <a:lnSpc>
                              <a:spcPct val="150000"/>
                            </a:lnSpc>
                            <a:spcAft>
                              <a:spcPts val="250"/>
                            </a:spcAft>
                            <a:tabLst>
                              <a:tab pos="113411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68</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0.3</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25</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oMath>
                          </a14:m>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0.29</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7</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p>
                          <a:pPr marR="142240" indent="127000" algn="just">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(39, 121=</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oMath>
                          </a14:m>
                          <a:r>
                            <a:rPr lang="en-US" sz="1200" kern="0">
                              <a:effectLst/>
                              <a:latin typeface="Times New Roman" panose="02020603050405020304" pitchFamily="18" charset="0"/>
                              <a:ea typeface="等线" panose="02010600030101010101" pitchFamily="2" charset="-122"/>
                              <a:cs typeface="Times New Roman" panose="02020603050405020304" pitchFamily="18" charset="0"/>
                            </a:rPr>
                            <a:t>, 202, 489, 397)</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3674613"/>
                      </a:ext>
                    </a:extLst>
                  </a:tr>
                  <a:tr h="672973">
                    <a:tc vMerge="1">
                      <a:txBody>
                        <a:bodyPr/>
                        <a:lstStyle/>
                        <a:p>
                          <a:endParaRPr lang="zh-CN" altLang="en-US"/>
                        </a:p>
                      </a:txBody>
                      <a:tcPr/>
                    </a:tc>
                    <a:tc>
                      <a:txBody>
                        <a:bodyPr/>
                        <a:lstStyle/>
                        <a:p>
                          <a:pPr indent="127000" algn="l">
                            <a:lnSpc>
                              <a:spcPct val="150000"/>
                            </a:lnSpc>
                            <a:spcBef>
                              <a:spcPts val="300"/>
                            </a:spcBef>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(9) </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)/3</m:t>
                              </m:r>
                            </m:oMath>
                          </a14:m>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42240" indent="127000" algn="l">
                            <a:lnSpc>
                              <a:spcPct val="150000"/>
                            </a:lnSpc>
                            <a:spcAft>
                              <a:spcPts val="250"/>
                            </a:spcAft>
                            <a:tabLst>
                              <a:tab pos="113411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68</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0.29</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7</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25</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oMath>
                          </a14:m>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p>
                          <a:pPr marL="53340" marR="142240" indent="127000" algn="l">
                            <a:lnSpc>
                              <a:spcPct val="150000"/>
                            </a:lnSpc>
                            <a:spcBef>
                              <a:spcPts val="300"/>
                            </a:spcBef>
                            <a:spcAft>
                              <a:spcPts val="250"/>
                            </a:spcAft>
                            <a:tabLst>
                              <a:tab pos="113411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300"/>
                            </a:spcBef>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(59, 202, 264=</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oMath>
                          </a14:m>
                          <a:r>
                            <a:rPr lang="en-US" sz="1200" kern="0">
                              <a:effectLst/>
                              <a:latin typeface="Times New Roman" panose="02020603050405020304" pitchFamily="18" charset="0"/>
                              <a:ea typeface="等线" panose="02010600030101010101" pitchFamily="2" charset="-122"/>
                              <a:cs typeface="Times New Roman" panose="02020603050405020304" pitchFamily="18" charset="0"/>
                            </a:rPr>
                            <a:t>, 326, 397)</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2378217"/>
                      </a:ext>
                    </a:extLst>
                  </a:tr>
                  <a:tr h="672973">
                    <a:tc vMerge="1">
                      <a:txBody>
                        <a:bodyPr/>
                        <a:lstStyle/>
                        <a:p>
                          <a:endParaRPr lang="zh-CN" altLang="en-US"/>
                        </a:p>
                      </a:txBody>
                      <a:tcPr/>
                    </a:tc>
                    <a:tc>
                      <a:txBody>
                        <a:bodyPr/>
                        <a:lstStyle/>
                        <a:p>
                          <a:pPr indent="127000" algn="l">
                            <a:lnSpc>
                              <a:spcPct val="150000"/>
                            </a:lnSpc>
                            <a:spcBef>
                              <a:spcPts val="300"/>
                            </a:spcBef>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(10) </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)/3</m:t>
                              </m:r>
                            </m:oMath>
                          </a14:m>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42240" indent="127000" algn="l">
                            <a:lnSpc>
                              <a:spcPct val="150000"/>
                            </a:lnSpc>
                            <a:spcAft>
                              <a:spcPts val="250"/>
                            </a:spcAft>
                            <a:tabLst>
                              <a:tab pos="113411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68</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0.29</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7</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099</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oMath>
                          </a14:m>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p>
                          <a:pPr marL="53340" marR="142240" indent="127000" algn="l">
                            <a:lnSpc>
                              <a:spcPct val="150000"/>
                            </a:lnSpc>
                            <a:spcBef>
                              <a:spcPts val="300"/>
                            </a:spcBef>
                            <a:spcAft>
                              <a:spcPts val="250"/>
                            </a:spcAft>
                            <a:tabLst>
                              <a:tab pos="113411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300"/>
                            </a:spcBef>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(59, 303, 326, 295=</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𝑞</m:t>
                                  </m:r>
                                </m:e>
                                <m:sub>
                                  <m:r>
                                    <a:rPr lang="en-US" sz="1200" i="1" kern="0">
                                      <a:effectLst/>
                                      <a:latin typeface="Cambria Math" panose="02040503050406030204" pitchFamily="18" charset="0"/>
                                      <a:ea typeface="Times New Roman" panose="02020603050405020304" pitchFamily="18" charset="0"/>
                                      <a:cs typeface="Times New Roman" panose="02020603050405020304" pitchFamily="18" charset="0"/>
                                    </a:rPr>
                                    <m:t>5</m:t>
                                  </m:r>
                                </m:sub>
                              </m:sSub>
                            </m:oMath>
                          </a14:m>
                          <a:r>
                            <a:rPr lang="en-US" sz="1200" kern="0">
                              <a:effectLst/>
                              <a:latin typeface="Times New Roman" panose="02020603050405020304" pitchFamily="18" charset="0"/>
                              <a:ea typeface="等线" panose="02010600030101010101" pitchFamily="2" charset="-122"/>
                              <a:cs typeface="Times New Roman" panose="02020603050405020304" pitchFamily="18" charset="0"/>
                            </a:rPr>
                            <a:t>, 265)</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8837034"/>
                      </a:ext>
                    </a:extLst>
                  </a:tr>
                  <a:tr h="267619">
                    <a:tc rowSpan="2">
                      <a:txBody>
                        <a:bodyPr/>
                        <a:lstStyle/>
                        <a:p>
                          <a:pPr marL="0" indent="0" algn="l">
                            <a:lnSpc>
                              <a:spcPct val="150000"/>
                            </a:lnSpc>
                            <a:spcBef>
                              <a:spcPts val="300"/>
                            </a:spcBef>
                            <a:spcAft>
                              <a:spcPts val="250"/>
                            </a:spcAft>
                          </a:pPr>
                          <a:r>
                            <a:rPr lang="en-US" sz="16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Change number of students</a:t>
                          </a:r>
                          <a:r>
                            <a:rPr lang="en-US" sz="1400" b="1" kern="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en-US" sz="1400" b="1" kern="100" dirty="0">
                            <a:effectLst/>
                            <a:latin typeface="Times New Roman" panose="02020603050405020304" pitchFamily="18" charset="0"/>
                            <a:cs typeface="Times New Roman" panose="02020603050405020304" pitchFamily="18" charset="0"/>
                          </a:endParaRPr>
                        </a:p>
                      </a:txBody>
                      <a:tcPr marL="32863" marR="32863"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l">
                            <a:lnSpc>
                              <a:spcPct val="150000"/>
                            </a:lnSpc>
                            <a:spcBef>
                              <a:spcPts val="300"/>
                            </a:spcBef>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(11) reduce the number of students by 10%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42240" indent="127000" algn="l">
                            <a:lnSpc>
                              <a:spcPct val="150000"/>
                            </a:lnSpc>
                            <a:spcBef>
                              <a:spcPts val="300"/>
                            </a:spcBef>
                            <a:spcAft>
                              <a:spcPts val="250"/>
                            </a:spcAft>
                            <a:tabLst>
                              <a:tab pos="113411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68</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0.29</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7</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300"/>
                            </a:spcBef>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(59, 303, 489, 272)</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112251"/>
                      </a:ext>
                    </a:extLst>
                  </a:tr>
                  <a:tr h="267619">
                    <a:tc vMerge="1">
                      <a:txBody>
                        <a:bodyPr/>
                        <a:lstStyle/>
                        <a:p>
                          <a:pPr indent="127000" algn="l">
                            <a:lnSpc>
                              <a:spcPct val="150000"/>
                            </a:lnSpc>
                            <a:spcBef>
                              <a:spcPts val="300"/>
                            </a:spcBef>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l">
                            <a:lnSpc>
                              <a:spcPct val="150000"/>
                            </a:lnSpc>
                            <a:spcBef>
                              <a:spcPts val="300"/>
                            </a:spcBef>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(12) increase the number of students by 10%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53340" marR="142240" indent="127000" algn="just">
                            <a:lnSpc>
                              <a:spcPct val="150000"/>
                            </a:lnSpc>
                            <a:spcBef>
                              <a:spcPts val="300"/>
                            </a:spcBef>
                            <a:spcAft>
                              <a:spcPts val="250"/>
                            </a:spcAft>
                            <a:tabLst>
                              <a:tab pos="113411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68</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0.29</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7</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50000"/>
                            </a:lnSpc>
                            <a:spcBef>
                              <a:spcPts val="300"/>
                            </a:spcBef>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(59, 303, 489, 522)</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0033312"/>
                      </a:ext>
                    </a:extLst>
                  </a:tr>
                </a:tbl>
              </a:graphicData>
            </a:graphic>
          </p:graphicFrame>
        </mc:Choice>
        <mc:Fallback xmlns="">
          <p:graphicFrame>
            <p:nvGraphicFramePr>
              <p:cNvPr id="6" name="表格 5">
                <a:extLst>
                  <a:ext uri="{FF2B5EF4-FFF2-40B4-BE49-F238E27FC236}">
                    <a16:creationId xmlns:a16="http://schemas.microsoft.com/office/drawing/2014/main" id="{39A04033-E08A-4E62-851F-DD30B23E64F3}"/>
                  </a:ext>
                </a:extLst>
              </p:cNvPr>
              <p:cNvGraphicFramePr>
                <a:graphicFrameLocks noGrp="1"/>
              </p:cNvGraphicFramePr>
              <p:nvPr>
                <p:extLst>
                  <p:ext uri="{D42A27DB-BD31-4B8C-83A1-F6EECF244321}">
                    <p14:modId xmlns:p14="http://schemas.microsoft.com/office/powerpoint/2010/main" val="3329703168"/>
                  </p:ext>
                </p:extLst>
              </p:nvPr>
            </p:nvGraphicFramePr>
            <p:xfrm>
              <a:off x="269130" y="532380"/>
              <a:ext cx="9963101" cy="6189095"/>
            </p:xfrm>
            <a:graphic>
              <a:graphicData uri="http://schemas.openxmlformats.org/drawingml/2006/table">
                <a:tbl>
                  <a:tblPr firstRow="1" firstCol="1" bandRow="1"/>
                  <a:tblGrid>
                    <a:gridCol w="2432990">
                      <a:extLst>
                        <a:ext uri="{9D8B030D-6E8A-4147-A177-3AD203B41FA5}">
                          <a16:colId xmlns:a16="http://schemas.microsoft.com/office/drawing/2014/main" val="4113685594"/>
                        </a:ext>
                      </a:extLst>
                    </a:gridCol>
                    <a:gridCol w="2707971">
                      <a:extLst>
                        <a:ext uri="{9D8B030D-6E8A-4147-A177-3AD203B41FA5}">
                          <a16:colId xmlns:a16="http://schemas.microsoft.com/office/drawing/2014/main" val="3152926062"/>
                        </a:ext>
                      </a:extLst>
                    </a:gridCol>
                    <a:gridCol w="3014834">
                      <a:extLst>
                        <a:ext uri="{9D8B030D-6E8A-4147-A177-3AD203B41FA5}">
                          <a16:colId xmlns:a16="http://schemas.microsoft.com/office/drawing/2014/main" val="1859927460"/>
                        </a:ext>
                      </a:extLst>
                    </a:gridCol>
                    <a:gridCol w="1807306">
                      <a:extLst>
                        <a:ext uri="{9D8B030D-6E8A-4147-A177-3AD203B41FA5}">
                          <a16:colId xmlns:a16="http://schemas.microsoft.com/office/drawing/2014/main" val="4228672246"/>
                        </a:ext>
                      </a:extLst>
                    </a:gridCol>
                  </a:tblGrid>
                  <a:tr h="571634">
                    <a:tc gridSpan="2">
                      <a:txBody>
                        <a:bodyPr/>
                        <a:lstStyle/>
                        <a:p>
                          <a:pPr indent="127000" algn="ctr">
                            <a:lnSpc>
                              <a:spcPct val="150000"/>
                            </a:lnSpc>
                            <a:spcAft>
                              <a:spcPts val="250"/>
                            </a:spcAft>
                          </a:pPr>
                          <a:r>
                            <a:rPr lang="en-US" sz="1200" b="1" kern="0" dirty="0">
                              <a:effectLst/>
                              <a:latin typeface="Times New Roman" panose="02020603050405020304" pitchFamily="18" charset="0"/>
                              <a:ea typeface="等线" panose="02010600030101010101" pitchFamily="2" charset="-122"/>
                              <a:cs typeface="Times New Roman" panose="02020603050405020304" pitchFamily="18" charset="0"/>
                            </a:rPr>
                            <a:t>Counterfactual Policy</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endParaRPr lang="zh-CN"/>
                        </a:p>
                      </a:txBody>
                      <a:tcPr marL="32863" marR="3286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170850" t="-2128" r="-60526" b="-996809"/>
                          </a:stretch>
                        </a:blipFill>
                      </a:tcPr>
                    </a:tc>
                    <a:tc>
                      <a:txBody>
                        <a:bodyPr/>
                        <a:lstStyle/>
                        <a:p>
                          <a:endParaRPr lang="zh-CN"/>
                        </a:p>
                      </a:txBody>
                      <a:tcPr marL="32863" marR="32863"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0505" t="-2128" r="-673" b="-996809"/>
                          </a:stretch>
                        </a:blipFill>
                      </a:tcPr>
                    </a:tc>
                    <a:extLst>
                      <a:ext uri="{0D108BD9-81ED-4DB2-BD59-A6C34878D82A}">
                        <a16:rowId xmlns:a16="http://schemas.microsoft.com/office/drawing/2014/main" val="4083153572"/>
                      </a:ext>
                    </a:extLst>
                  </a:tr>
                  <a:tr h="267619">
                    <a:tc>
                      <a:txBody>
                        <a:bodyPr/>
                        <a:lstStyle/>
                        <a:p>
                          <a:pPr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(1) benchmark</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3820" indent="127000" algn="l">
                            <a:lnSpc>
                              <a:spcPct val="150000"/>
                            </a:lnSpc>
                            <a:spcAft>
                              <a:spcPts val="250"/>
                            </a:spcAf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68</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0.29</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7</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(59, 303, 489, 397)</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1998022"/>
                      </a:ext>
                    </a:extLst>
                  </a:tr>
                  <a:tr h="267619">
                    <a:tc rowSpan="3">
                      <a:txBody>
                        <a:bodyPr/>
                        <a:lstStyle/>
                        <a:p>
                          <a:pPr marL="0" indent="0" algn="l">
                            <a:lnSpc>
                              <a:spcPct val="150000"/>
                            </a:lnSpc>
                            <a:spcAft>
                              <a:spcPts val="250"/>
                            </a:spcAft>
                          </a:pPr>
                          <a:r>
                            <a:rPr lang="en-US" sz="16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reduce quality gap among colleges</a:t>
                          </a:r>
                          <a:endParaRPr lang="zh-CN" sz="160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(2) eliminate gap between tier 1&amp;2</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83820"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(0.325, 0.325, 0.180, 0)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(59, 303, 489, 397)</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4068415"/>
                      </a:ext>
                    </a:extLst>
                  </a:tr>
                  <a:tr h="267619">
                    <a:tc vMerge="1">
                      <a:txBody>
                        <a:bodyPr/>
                        <a:lstStyle/>
                        <a:p>
                          <a:endParaRPr lang="zh-CN" altLang="en-US"/>
                        </a:p>
                      </a:txBody>
                      <a:tcPr/>
                    </a:tc>
                    <a:tc>
                      <a:txBody>
                        <a:bodyPr/>
                        <a:lstStyle/>
                        <a:p>
                          <a:pPr indent="127000" algn="l">
                            <a:lnSpc>
                              <a:spcPct val="150000"/>
                            </a:lnSpc>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(3) eliminate gap between tier 2&amp;3</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tc>
                      <a:txBody>
                        <a:bodyPr/>
                        <a:lstStyle/>
                        <a:p>
                          <a:pPr marL="83820"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(0.468, 0.2248,0.2248, 0)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(59, 303, 489, 397)</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extLst>
                      <a:ext uri="{0D108BD9-81ED-4DB2-BD59-A6C34878D82A}">
                        <a16:rowId xmlns:a16="http://schemas.microsoft.com/office/drawing/2014/main" val="597621132"/>
                      </a:ext>
                    </a:extLst>
                  </a:tr>
                  <a:tr h="267619">
                    <a:tc vMerge="1">
                      <a:txBody>
                        <a:bodyPr/>
                        <a:lstStyle/>
                        <a:p>
                          <a:endParaRPr lang="zh-CN" altLang="en-US"/>
                        </a:p>
                      </a:txBody>
                      <a:tcPr/>
                    </a:tc>
                    <a:tc>
                      <a:txBody>
                        <a:bodyPr/>
                        <a:lstStyle/>
                        <a:p>
                          <a:pPr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(4) eliminate gap between tier 3&amp;4</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83820"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(0.468, 0.297, 0.0994, 0.0994)</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(59, 303, 489, 397)</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0127439"/>
                      </a:ext>
                    </a:extLst>
                  </a:tr>
                  <a:tr h="515747">
                    <a:tc rowSpan="3">
                      <a:txBody>
                        <a:bodyPr/>
                        <a:lstStyle/>
                        <a:p>
                          <a:pPr marL="0" indent="0" algn="l">
                            <a:lnSpc>
                              <a:spcPct val="150000"/>
                            </a:lnSpc>
                            <a:spcAft>
                              <a:spcPts val="250"/>
                            </a:spcAft>
                          </a:pPr>
                          <a:r>
                            <a:rPr lang="en-US" sz="16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Increase high-quality college quota</a:t>
                          </a:r>
                          <a:endParaRPr lang="zh-CN" sz="160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50000"/>
                            </a:lnSpc>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(5) tier 1 by 10%, with quality reduced by 10%</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83820"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212</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0.29</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7</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(65, 303, 489, 391)</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52581812"/>
                      </a:ext>
                    </a:extLst>
                  </a:tr>
                  <a:tr h="515747">
                    <a:tc vMerge="1">
                      <a:txBody>
                        <a:bodyPr/>
                        <a:lstStyle/>
                        <a:p>
                          <a:endParaRPr lang="zh-CN" altLang="en-US"/>
                        </a:p>
                      </a:txBody>
                      <a:tcPr/>
                    </a:tc>
                    <a:tc>
                      <a:txBody>
                        <a:bodyPr/>
                        <a:lstStyle/>
                        <a:p>
                          <a:pPr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(6) tier 1&amp;2 by 10%, with quality reduced by 10%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tc>
                      <a:txBody>
                        <a:bodyPr/>
                        <a:lstStyle/>
                        <a:p>
                          <a:pPr marL="53340" indent="127000" algn="just">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212</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673</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(65, 333, 489, 361)</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a:noFill/>
                        </a:lnB>
                      </a:tcPr>
                    </a:tc>
                    <a:extLst>
                      <a:ext uri="{0D108BD9-81ED-4DB2-BD59-A6C34878D82A}">
                        <a16:rowId xmlns:a16="http://schemas.microsoft.com/office/drawing/2014/main" val="3274473568"/>
                      </a:ext>
                    </a:extLst>
                  </a:tr>
                  <a:tr h="515747">
                    <a:tc vMerge="1">
                      <a:txBody>
                        <a:bodyPr/>
                        <a:lstStyle/>
                        <a:p>
                          <a:endParaRPr lang="zh-CN" altLang="en-US"/>
                        </a:p>
                      </a:txBody>
                      <a:tcPr/>
                    </a:tc>
                    <a:tc>
                      <a:txBody>
                        <a:bodyPr/>
                        <a:lstStyle/>
                        <a:p>
                          <a:pPr indent="127000" algn="l">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(7) tier 1-3 by 10%, with quality reduced by 10%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53340" indent="127000" algn="just">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212</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673</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62</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50000"/>
                            </a:lnSpc>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(65, 333, 538, 312)</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4704255"/>
                      </a:ext>
                    </a:extLst>
                  </a:tr>
                  <a:tr h="622304">
                    <a:tc rowSpan="3">
                      <a:txBody>
                        <a:bodyPr/>
                        <a:lstStyle/>
                        <a:p>
                          <a:pPr marL="0" indent="0" algn="l">
                            <a:lnSpc>
                              <a:spcPct val="150000"/>
                            </a:lnSpc>
                            <a:spcAft>
                              <a:spcPts val="250"/>
                            </a:spcAft>
                          </a:pPr>
                          <a:r>
                            <a:rPr lang="en-US" sz="16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Add one median-quality college (between tier 1&amp;2, tier 2&amp;3, etc.</a:t>
                          </a:r>
                          <a:r>
                            <a:rPr lang="zh-CN" altLang="en-US" sz="16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a:t>
                          </a:r>
                          <a:endParaRPr lang="zh-CN" sz="160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663" t="-515686" r="-178202" b="-397059"/>
                          </a:stretch>
                        </a:blipFill>
                      </a:tcPr>
                    </a:tc>
                    <a:tc>
                      <a:txBody>
                        <a:bodyPr/>
                        <a:lstStyle/>
                        <a:p>
                          <a:endParaRPr lang="zh-CN"/>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170850" t="-515686" r="-60526" b="-397059"/>
                          </a:stretch>
                        </a:blipFill>
                      </a:tcPr>
                    </a:tc>
                    <a:tc>
                      <a:txBody>
                        <a:bodyPr/>
                        <a:lstStyle/>
                        <a:p>
                          <a:endParaRPr lang="zh-CN"/>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0505" t="-515686" r="-673" b="-397059"/>
                          </a:stretch>
                        </a:blipFill>
                      </a:tcPr>
                    </a:tc>
                    <a:extLst>
                      <a:ext uri="{0D108BD9-81ED-4DB2-BD59-A6C34878D82A}">
                        <a16:rowId xmlns:a16="http://schemas.microsoft.com/office/drawing/2014/main" val="1353674613"/>
                      </a:ext>
                    </a:extLst>
                  </a:tr>
                  <a:tr h="672973">
                    <a:tc vMerge="1">
                      <a:txBody>
                        <a:bodyPr/>
                        <a:lstStyle/>
                        <a:p>
                          <a:endParaRPr lang="zh-CN" altLang="en-US"/>
                        </a:p>
                      </a:txBody>
                      <a:tcPr/>
                    </a:tc>
                    <a:tc>
                      <a:txBody>
                        <a:bodyPr/>
                        <a:lstStyle/>
                        <a:p>
                          <a:endParaRPr lang="zh-CN"/>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663" t="-570909" r="-178202" b="-268182"/>
                          </a:stretch>
                        </a:blipFill>
                      </a:tcPr>
                    </a:tc>
                    <a:tc>
                      <a:txBody>
                        <a:bodyPr/>
                        <a:lstStyle/>
                        <a:p>
                          <a:endParaRPr lang="zh-CN"/>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170850" t="-570909" r="-60526" b="-268182"/>
                          </a:stretch>
                        </a:blipFill>
                      </a:tcPr>
                    </a:tc>
                    <a:tc>
                      <a:txBody>
                        <a:bodyPr/>
                        <a:lstStyle/>
                        <a:p>
                          <a:endParaRPr lang="zh-CN"/>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0505" t="-570909" r="-673" b="-268182"/>
                          </a:stretch>
                        </a:blipFill>
                      </a:tcPr>
                    </a:tc>
                    <a:extLst>
                      <a:ext uri="{0D108BD9-81ED-4DB2-BD59-A6C34878D82A}">
                        <a16:rowId xmlns:a16="http://schemas.microsoft.com/office/drawing/2014/main" val="2872378217"/>
                      </a:ext>
                    </a:extLst>
                  </a:tr>
                  <a:tr h="672973">
                    <a:tc vMerge="1">
                      <a:txBody>
                        <a:bodyPr/>
                        <a:lstStyle/>
                        <a:p>
                          <a:endParaRPr lang="zh-CN" altLang="en-US"/>
                        </a:p>
                      </a:txBody>
                      <a:tcPr/>
                    </a:tc>
                    <a:tc>
                      <a:txBody>
                        <a:bodyPr/>
                        <a:lstStyle/>
                        <a:p>
                          <a:endParaRPr lang="zh-CN"/>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89663" t="-664865" r="-178202" b="-165766"/>
                          </a:stretch>
                        </a:blipFill>
                      </a:tcPr>
                    </a:tc>
                    <a:tc>
                      <a:txBody>
                        <a:bodyPr/>
                        <a:lstStyle/>
                        <a:p>
                          <a:endParaRPr lang="zh-CN"/>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170850" t="-664865" r="-60526" b="-165766"/>
                          </a:stretch>
                        </a:blipFill>
                      </a:tcPr>
                    </a:tc>
                    <a:tc>
                      <a:txBody>
                        <a:bodyPr/>
                        <a:lstStyle/>
                        <a:p>
                          <a:endParaRPr lang="zh-CN"/>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450505" t="-664865" r="-673" b="-165766"/>
                          </a:stretch>
                        </a:blipFill>
                      </a:tcPr>
                    </a:tc>
                    <a:extLst>
                      <a:ext uri="{0D108BD9-81ED-4DB2-BD59-A6C34878D82A}">
                        <a16:rowId xmlns:a16="http://schemas.microsoft.com/office/drawing/2014/main" val="3048837034"/>
                      </a:ext>
                    </a:extLst>
                  </a:tr>
                  <a:tr h="515747">
                    <a:tc rowSpan="2">
                      <a:txBody>
                        <a:bodyPr/>
                        <a:lstStyle/>
                        <a:p>
                          <a:pPr marL="0" indent="0" algn="l">
                            <a:lnSpc>
                              <a:spcPct val="150000"/>
                            </a:lnSpc>
                            <a:spcBef>
                              <a:spcPts val="300"/>
                            </a:spcBef>
                            <a:spcAft>
                              <a:spcPts val="250"/>
                            </a:spcAft>
                          </a:pPr>
                          <a:r>
                            <a:rPr lang="en-US" sz="160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Change number of students</a:t>
                          </a:r>
                          <a:r>
                            <a:rPr lang="en-US" sz="1400" b="1" kern="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altLang="en-US" sz="1400" b="1" kern="100" dirty="0">
                            <a:effectLst/>
                            <a:latin typeface="Times New Roman" panose="02020603050405020304" pitchFamily="18" charset="0"/>
                            <a:cs typeface="Times New Roman" panose="02020603050405020304" pitchFamily="18" charset="0"/>
                          </a:endParaRPr>
                        </a:p>
                      </a:txBody>
                      <a:tcPr marL="32863" marR="32863"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l">
                            <a:lnSpc>
                              <a:spcPct val="150000"/>
                            </a:lnSpc>
                            <a:spcBef>
                              <a:spcPts val="300"/>
                            </a:spcBef>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(11) reduce the number of students by 10%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42240" indent="127000" algn="l">
                            <a:lnSpc>
                              <a:spcPct val="150000"/>
                            </a:lnSpc>
                            <a:spcBef>
                              <a:spcPts val="300"/>
                            </a:spcBef>
                            <a:spcAft>
                              <a:spcPts val="250"/>
                            </a:spcAft>
                            <a:tabLst>
                              <a:tab pos="113411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68</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0.29</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7</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300"/>
                            </a:spcBef>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(59, 303, 489, 272)</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112251"/>
                      </a:ext>
                    </a:extLst>
                  </a:tr>
                  <a:tr h="515747">
                    <a:tc vMerge="1">
                      <a:txBody>
                        <a:bodyPr/>
                        <a:lstStyle/>
                        <a:p>
                          <a:pPr indent="127000" algn="l">
                            <a:lnSpc>
                              <a:spcPct val="150000"/>
                            </a:lnSpc>
                            <a:spcBef>
                              <a:spcPts val="300"/>
                            </a:spcBef>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l">
                            <a:lnSpc>
                              <a:spcPct val="150000"/>
                            </a:lnSpc>
                            <a:spcBef>
                              <a:spcPts val="300"/>
                            </a:spcBef>
                            <a:spcAft>
                              <a:spcPts val="250"/>
                            </a:spcAft>
                          </a:pPr>
                          <a:r>
                            <a:rPr lang="en-US" sz="1200" kern="0">
                              <a:effectLst/>
                              <a:latin typeface="Times New Roman" panose="02020603050405020304" pitchFamily="18" charset="0"/>
                              <a:ea typeface="等线" panose="02010600030101010101" pitchFamily="2" charset="-122"/>
                              <a:cs typeface="Times New Roman" panose="02020603050405020304" pitchFamily="18" charset="0"/>
                            </a:rPr>
                            <a:t>(12) increase the number of students by 10%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53340" marR="142240" indent="127000" algn="just">
                            <a:lnSpc>
                              <a:spcPct val="150000"/>
                            </a:lnSpc>
                            <a:spcBef>
                              <a:spcPts val="300"/>
                            </a:spcBef>
                            <a:spcAft>
                              <a:spcPts val="250"/>
                            </a:spcAft>
                            <a:tabLst>
                              <a:tab pos="1134110" algn="l"/>
                            </a:tabLs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(0.4</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68</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a:effectLst/>
                              <a:latin typeface="Times New Roman" panose="02020603050405020304" pitchFamily="18" charset="0"/>
                              <a:ea typeface="等线" panose="02010600030101010101" pitchFamily="2" charset="-122"/>
                              <a:cs typeface="Times New Roman" panose="02020603050405020304" pitchFamily="18" charset="0"/>
                            </a:rPr>
                            <a:t> </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0.29</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7</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0.1</a:t>
                          </a:r>
                          <a:r>
                            <a:rPr lang="en-US" sz="1200" kern="0">
                              <a:effectLst/>
                              <a:latin typeface="Times New Roman" panose="02020603050405020304" pitchFamily="18" charset="0"/>
                              <a:ea typeface="宋体" panose="02010600030101010101" pitchFamily="2" charset="-122"/>
                              <a:cs typeface="Times New Roman" panose="02020603050405020304" pitchFamily="18" charset="0"/>
                            </a:rPr>
                            <a:t>80</a:t>
                          </a: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 0)</a:t>
                          </a:r>
                          <a:endParaRPr lang="zh-CN"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50000"/>
                            </a:lnSpc>
                            <a:spcBef>
                              <a:spcPts val="300"/>
                            </a:spcBef>
                            <a:spcAft>
                              <a:spcPts val="250"/>
                            </a:spcAft>
                          </a:pPr>
                          <a:r>
                            <a:rPr lang="en-US" sz="1200" kern="0" dirty="0">
                              <a:effectLst/>
                              <a:latin typeface="Times New Roman" panose="02020603050405020304" pitchFamily="18" charset="0"/>
                              <a:ea typeface="等线" panose="02010600030101010101" pitchFamily="2" charset="-122"/>
                              <a:cs typeface="Times New Roman" panose="02020603050405020304" pitchFamily="18" charset="0"/>
                            </a:rPr>
                            <a:t>(59, 303, 489, 522)</a:t>
                          </a:r>
                          <a:endParaRPr lang="zh-CN"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863" marR="32863" marT="0" marB="0">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0033312"/>
                      </a:ext>
                    </a:extLst>
                  </a:tr>
                </a:tbl>
              </a:graphicData>
            </a:graphic>
          </p:graphicFrame>
        </mc:Fallback>
      </mc:AlternateContent>
      <p:sp>
        <p:nvSpPr>
          <p:cNvPr id="2" name="文本框 1">
            <a:extLst>
              <a:ext uri="{FF2B5EF4-FFF2-40B4-BE49-F238E27FC236}">
                <a16:creationId xmlns:a16="http://schemas.microsoft.com/office/drawing/2014/main" id="{BC6927C3-E692-4775-B9FC-65BAA200A195}"/>
              </a:ext>
            </a:extLst>
          </p:cNvPr>
          <p:cNvSpPr txBox="1"/>
          <p:nvPr/>
        </p:nvSpPr>
        <p:spPr>
          <a:xfrm>
            <a:off x="10490818" y="4420665"/>
            <a:ext cx="1725961" cy="2031325"/>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All the designs (except (11)-(12)) keep </a:t>
            </a:r>
            <a:r>
              <a:rPr lang="en-US" altLang="zh-CN" b="1" i="1" dirty="0">
                <a:solidFill>
                  <a:srgbClr val="FF0000"/>
                </a:solidFill>
                <a:latin typeface="Times New Roman" panose="02020603050405020304" pitchFamily="18" charset="0"/>
                <a:cs typeface="Times New Roman" panose="02020603050405020304" pitchFamily="18" charset="0"/>
              </a:rPr>
              <a:t>constant</a:t>
            </a:r>
            <a:r>
              <a:rPr lang="en-US" altLang="zh-CN" b="1" i="1" dirty="0">
                <a:latin typeface="Times New Roman" panose="02020603050405020304" pitchFamily="18" charset="0"/>
                <a:cs typeface="Times New Roman" panose="02020603050405020304" pitchFamily="18" charset="0"/>
              </a:rPr>
              <a:t> the</a:t>
            </a:r>
            <a:r>
              <a:rPr lang="en-US" altLang="zh-CN" b="1" i="1" dirty="0">
                <a:solidFill>
                  <a:srgbClr val="FF0000"/>
                </a:solidFill>
                <a:latin typeface="Times New Roman" panose="02020603050405020304" pitchFamily="18" charset="0"/>
                <a:cs typeface="Times New Roman" panose="02020603050405020304" pitchFamily="18" charset="0"/>
              </a:rPr>
              <a:t> total college quality </a:t>
            </a:r>
            <a:r>
              <a:rPr lang="en-US" altLang="zh-CN" b="1" i="1" dirty="0">
                <a:latin typeface="Times New Roman" panose="02020603050405020304" pitchFamily="18" charset="0"/>
                <a:cs typeface="Times New Roman" panose="02020603050405020304" pitchFamily="18" charset="0"/>
              </a:rPr>
              <a:t>in market. </a:t>
            </a:r>
            <a:endParaRPr lang="zh-CN" altLang="en-US" b="1"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p:nvPr>
        </p:nvSpPr>
        <p:spPr bwMode="auto">
          <a:xfrm>
            <a:off x="2508467" y="72275"/>
            <a:ext cx="7175066" cy="499403"/>
          </a:xfrm>
        </p:spPr>
        <p:txBody>
          <a:bodyPr>
            <a:normAutofit fontScale="90000"/>
          </a:bodyPr>
          <a:lstStyle/>
          <a:p>
            <a:pPr algn="ctr">
              <a:defRPr/>
            </a:pPr>
            <a:r>
              <a:rPr lang="en-US" altLang="zh-CN" sz="3200" dirty="0">
                <a:latin typeface="Times New Roman"/>
                <a:cs typeface="Times New Roman"/>
              </a:rPr>
              <a:t>Simulation: Counterfactual Policies</a:t>
            </a:r>
            <a:endParaRPr lang="zh-CN" sz="3200" dirty="0">
              <a:latin typeface="Times New Roman"/>
              <a:cs typeface="Times New Roman"/>
            </a:endParaRPr>
          </a:p>
        </p:txBody>
      </p:sp>
      <p:sp>
        <p:nvSpPr>
          <p:cNvPr id="4" name="灯片编号占位符 3"/>
          <p:cNvSpPr>
            <a:spLocks noGrp="1"/>
          </p:cNvSpPr>
          <p:nvPr>
            <p:ph type="sldNum" sz="quarter" idx="12"/>
          </p:nvPr>
        </p:nvSpPr>
        <p:spPr bwMode="auto">
          <a:xfrm>
            <a:off x="9069598" y="72275"/>
            <a:ext cx="2743200" cy="365125"/>
          </a:xfrm>
        </p:spPr>
        <p:txBody>
          <a:bodyPr/>
          <a:lstStyle/>
          <a:p>
            <a:pPr>
              <a:defRPr/>
            </a:pPr>
            <a:fld id="{35E42EC9-0CEB-42CC-B6D9-589A1CB849B7}" type="slidenum">
              <a:rPr lang="en-US" altLang="zh-CN"/>
              <a:t>34</a:t>
            </a:fld>
            <a:endParaRPr lang="zh-CN" dirty="0"/>
          </a:p>
        </p:txBody>
      </p:sp>
      <p:sp>
        <p:nvSpPr>
          <p:cNvPr id="7" name="文本框 6"/>
          <p:cNvSpPr txBox="1"/>
          <p:nvPr/>
        </p:nvSpPr>
        <p:spPr bwMode="auto">
          <a:xfrm>
            <a:off x="3071664" y="494282"/>
            <a:ext cx="5734198" cy="369332"/>
          </a:xfrm>
          <a:prstGeom prst="rect">
            <a:avLst/>
          </a:prstGeom>
          <a:noFill/>
        </p:spPr>
        <p:txBody>
          <a:bodyPr wrap="none" rtlCol="0">
            <a:spAutoFit/>
          </a:bodyPr>
          <a:lstStyle/>
          <a:p>
            <a:pPr>
              <a:defRPr/>
            </a:pPr>
            <a:r>
              <a:rPr lang="en-US" sz="1800" dirty="0">
                <a:latin typeface="Times New Roman"/>
                <a:ea typeface="Times New Roman"/>
              </a:rPr>
              <a:t>Table 8 Simulated equilibrium under counterfactual policies</a:t>
            </a:r>
            <a:endParaRPr lang="zh-CN" dirty="0"/>
          </a:p>
        </p:txBody>
      </p:sp>
      <p:graphicFrame>
        <p:nvGraphicFramePr>
          <p:cNvPr id="3" name="表格 2">
            <a:extLst>
              <a:ext uri="{FF2B5EF4-FFF2-40B4-BE49-F238E27FC236}">
                <a16:creationId xmlns:a16="http://schemas.microsoft.com/office/drawing/2014/main" id="{A57A343A-33FD-4065-B2AC-AB9BE42008A8}"/>
              </a:ext>
            </a:extLst>
          </p:cNvPr>
          <p:cNvGraphicFramePr>
            <a:graphicFrameLocks noGrp="1"/>
          </p:cNvGraphicFramePr>
          <p:nvPr>
            <p:extLst>
              <p:ext uri="{D42A27DB-BD31-4B8C-83A1-F6EECF244321}">
                <p14:modId xmlns:p14="http://schemas.microsoft.com/office/powerpoint/2010/main" val="3469687240"/>
              </p:ext>
            </p:extLst>
          </p:nvPr>
        </p:nvGraphicFramePr>
        <p:xfrm>
          <a:off x="189248" y="806464"/>
          <a:ext cx="11737304" cy="5930251"/>
        </p:xfrm>
        <a:graphic>
          <a:graphicData uri="http://schemas.openxmlformats.org/drawingml/2006/table">
            <a:tbl>
              <a:tblPr firstRow="1" firstCol="1" bandRow="1"/>
              <a:tblGrid>
                <a:gridCol w="2076102">
                  <a:extLst>
                    <a:ext uri="{9D8B030D-6E8A-4147-A177-3AD203B41FA5}">
                      <a16:colId xmlns:a16="http://schemas.microsoft.com/office/drawing/2014/main" val="3979825906"/>
                    </a:ext>
                  </a:extLst>
                </a:gridCol>
                <a:gridCol w="2076102">
                  <a:extLst>
                    <a:ext uri="{9D8B030D-6E8A-4147-A177-3AD203B41FA5}">
                      <a16:colId xmlns:a16="http://schemas.microsoft.com/office/drawing/2014/main" val="4116802817"/>
                    </a:ext>
                  </a:extLst>
                </a:gridCol>
                <a:gridCol w="985907">
                  <a:extLst>
                    <a:ext uri="{9D8B030D-6E8A-4147-A177-3AD203B41FA5}">
                      <a16:colId xmlns:a16="http://schemas.microsoft.com/office/drawing/2014/main" val="2688107685"/>
                    </a:ext>
                  </a:extLst>
                </a:gridCol>
                <a:gridCol w="1168829">
                  <a:extLst>
                    <a:ext uri="{9D8B030D-6E8A-4147-A177-3AD203B41FA5}">
                      <a16:colId xmlns:a16="http://schemas.microsoft.com/office/drawing/2014/main" val="3941224775"/>
                    </a:ext>
                  </a:extLst>
                </a:gridCol>
                <a:gridCol w="925699">
                  <a:extLst>
                    <a:ext uri="{9D8B030D-6E8A-4147-A177-3AD203B41FA5}">
                      <a16:colId xmlns:a16="http://schemas.microsoft.com/office/drawing/2014/main" val="2233066340"/>
                    </a:ext>
                  </a:extLst>
                </a:gridCol>
                <a:gridCol w="786398">
                  <a:extLst>
                    <a:ext uri="{9D8B030D-6E8A-4147-A177-3AD203B41FA5}">
                      <a16:colId xmlns:a16="http://schemas.microsoft.com/office/drawing/2014/main" val="406186504"/>
                    </a:ext>
                  </a:extLst>
                </a:gridCol>
                <a:gridCol w="863490">
                  <a:extLst>
                    <a:ext uri="{9D8B030D-6E8A-4147-A177-3AD203B41FA5}">
                      <a16:colId xmlns:a16="http://schemas.microsoft.com/office/drawing/2014/main" val="2964298263"/>
                    </a:ext>
                  </a:extLst>
                </a:gridCol>
                <a:gridCol w="1200689">
                  <a:extLst>
                    <a:ext uri="{9D8B030D-6E8A-4147-A177-3AD203B41FA5}">
                      <a16:colId xmlns:a16="http://schemas.microsoft.com/office/drawing/2014/main" val="1540290258"/>
                    </a:ext>
                  </a:extLst>
                </a:gridCol>
                <a:gridCol w="1654088">
                  <a:extLst>
                    <a:ext uri="{9D8B030D-6E8A-4147-A177-3AD203B41FA5}">
                      <a16:colId xmlns:a16="http://schemas.microsoft.com/office/drawing/2014/main" val="1219087134"/>
                    </a:ext>
                  </a:extLst>
                </a:gridCol>
              </a:tblGrid>
              <a:tr h="302925">
                <a:tc gridSpan="2">
                  <a:txBody>
                    <a:bodyPr/>
                    <a:lstStyle/>
                    <a:p>
                      <a:pPr indent="127000" algn="just">
                        <a:lnSpc>
                          <a:spcPct val="100000"/>
                        </a:lnSpc>
                        <a:spcAft>
                          <a:spcPts val="0"/>
                        </a:spcAft>
                      </a:pPr>
                      <a:r>
                        <a:rPr lang="en-US" sz="1250" b="1" kern="0">
                          <a:effectLst/>
                          <a:latin typeface="Times New Roman" panose="02020603050405020304" pitchFamily="18" charset="0"/>
                          <a:ea typeface="宋体" panose="02010600030101010101" pitchFamily="2" charset="-122"/>
                          <a:cs typeface="Times New Roman" panose="02020603050405020304" pitchFamily="18" charset="0"/>
                        </a:rPr>
                        <a:t>Counterfactual policy</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127000" algn="ctr">
                        <a:lnSpc>
                          <a:spcPct val="100000"/>
                        </a:lnSpc>
                        <a:spcAft>
                          <a:spcPts val="0"/>
                        </a:spcAft>
                      </a:pPr>
                      <a:r>
                        <a:rPr lang="en-US" sz="1250" b="1" kern="0" dirty="0">
                          <a:effectLst/>
                          <a:latin typeface="Times New Roman" panose="02020603050405020304" pitchFamily="18" charset="0"/>
                          <a:ea typeface="Times New Roman" panose="02020603050405020304" pitchFamily="18" charset="0"/>
                          <a:cs typeface="Times New Roman" panose="02020603050405020304" pitchFamily="18" charset="0"/>
                        </a:rPr>
                        <a:t>Average effort </a:t>
                      </a:r>
                      <a:r>
                        <a:rPr lang="en-US" sz="1250" b="1" kern="0" dirty="0">
                          <a:effectLst/>
                          <a:latin typeface="Times New Roman" panose="02020603050405020304" pitchFamily="18" charset="0"/>
                          <a:ea typeface="等线" panose="02010600030101010101" pitchFamily="2" charset="-122"/>
                          <a:cs typeface="Times New Roman" panose="02020603050405020304" pitchFamily="18" charset="0"/>
                        </a:rPr>
                        <a:t>(hours/day)</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a:effectLst/>
                          <a:latin typeface="Times New Roman" panose="02020603050405020304" pitchFamily="18" charset="0"/>
                          <a:ea typeface="等线" panose="02010600030101010101" pitchFamily="2" charset="-122"/>
                          <a:cs typeface="Times New Roman" panose="02020603050405020304" pitchFamily="18" charset="0"/>
                        </a:rPr>
                        <a:t>Average human capital (0-100)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a:effectLst/>
                          <a:latin typeface="Times New Roman" panose="02020603050405020304" pitchFamily="18" charset="0"/>
                          <a:ea typeface="Times New Roman" panose="02020603050405020304" pitchFamily="18" charset="0"/>
                          <a:cs typeface="Times New Roman" panose="02020603050405020304" pitchFamily="18" charset="0"/>
                        </a:rPr>
                        <a:t>Average utility (RMB/ month)</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a:effectLst/>
                          <a:latin typeface="Times New Roman" panose="02020603050405020304" pitchFamily="18" charset="0"/>
                          <a:ea typeface="等线" panose="02010600030101010101" pitchFamily="2" charset="-122"/>
                          <a:cs typeface="Times New Roman" panose="02020603050405020304" pitchFamily="18" charset="0"/>
                        </a:rPr>
                        <a:t>F</a:t>
                      </a:r>
                      <a:r>
                        <a:rPr lang="en-US" sz="1250" b="1" kern="0">
                          <a:effectLst/>
                          <a:latin typeface="Times New Roman" panose="02020603050405020304" pitchFamily="18" charset="0"/>
                          <a:ea typeface="Times New Roman" panose="02020603050405020304" pitchFamily="18" charset="0"/>
                          <a:cs typeface="Times New Roman" panose="02020603050405020304" pitchFamily="18" charset="0"/>
                        </a:rPr>
                        <a:t>irst best  average utility (RMB/ month</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effectLst/>
                          <a:latin typeface="Times New Roman" panose="02020603050405020304" pitchFamily="18" charset="0"/>
                          <a:ea typeface="Times New Roman" panose="02020603050405020304" pitchFamily="18" charset="0"/>
                          <a:cs typeface="Times New Roman" panose="02020603050405020304" pitchFamily="18" charset="0"/>
                        </a:rPr>
                        <a:t>Dead-weight loss (</a:t>
                      </a:r>
                      <a:r>
                        <a:rPr lang="en-US" sz="1250" b="1"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effectLst/>
                          <a:latin typeface="Times New Roman" panose="02020603050405020304" pitchFamily="18" charset="0"/>
                          <a:ea typeface="等线" panose="02010600030101010101" pitchFamily="2" charset="-122"/>
                          <a:cs typeface="Times New Roman" panose="02020603050405020304" pitchFamily="18" charset="0"/>
                        </a:rPr>
                        <a:t>Competitive channel ratio (0-1)</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a:effectLst/>
                          <a:latin typeface="Times New Roman" panose="02020603050405020304" pitchFamily="18" charset="0"/>
                          <a:ea typeface="等线" panose="02010600030101010101" pitchFamily="2" charset="-122"/>
                          <a:cs typeface="Times New Roman" panose="02020603050405020304" pitchFamily="18" charset="0"/>
                        </a:rPr>
                        <a:t>Cutoff scores (0-100)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1340032"/>
                  </a:ext>
                </a:extLst>
              </a:tr>
              <a:tr h="46211">
                <a:tc>
                  <a:txBody>
                    <a:bodyPr/>
                    <a:lstStyle/>
                    <a:p>
                      <a:pPr indent="127000" algn="l">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 </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(3)</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宋体" panose="02010600030101010101" pitchFamily="2" charset="-122"/>
                          <a:cs typeface="Times New Roman" panose="02020603050405020304" pitchFamily="18" charset="0"/>
                        </a:rPr>
                        <a:t>(6)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宋体" panose="02010600030101010101" pitchFamily="2" charset="-122"/>
                          <a:cs typeface="Times New Roman" panose="02020603050405020304" pitchFamily="18" charset="0"/>
                        </a:rPr>
                        <a:t>(7)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865448"/>
                  </a:ext>
                </a:extLst>
              </a:tr>
              <a:tr h="270836">
                <a:tc rowSpan="2">
                  <a:txBody>
                    <a:bodyPr/>
                    <a:lstStyle/>
                    <a:p>
                      <a:pPr indent="127000" algn="ctr">
                        <a:lnSpc>
                          <a:spcPct val="100000"/>
                        </a:lnSpc>
                        <a:spcAft>
                          <a:spcPts val="0"/>
                        </a:spcAft>
                      </a:pPr>
                      <a:r>
                        <a:rPr lang="en-US" sz="1200" kern="0" dirty="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First best and Benchmark</a:t>
                      </a:r>
                      <a:endParaRPr lang="zh-CN" sz="1200" kern="1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00000"/>
                        </a:lnSpc>
                        <a:spcAft>
                          <a:spcPts val="0"/>
                        </a:spcAft>
                      </a:pPr>
                      <a:r>
                        <a:rPr lang="en-US" sz="1200" kern="0" dirty="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(0) first best (of benchmark)</a:t>
                      </a:r>
                      <a:endParaRPr lang="zh-CN" sz="1200" kern="1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5.94</a:t>
                      </a:r>
                      <a:endParaRPr lang="zh-CN" sz="1200" kern="10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64.61</a:t>
                      </a:r>
                      <a:endParaRPr lang="zh-CN" sz="1200" kern="10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2351</a:t>
                      </a:r>
                      <a:endParaRPr lang="zh-CN" sz="1200" kern="10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2351</a:t>
                      </a:r>
                      <a:endParaRPr lang="zh-CN" sz="1200" kern="10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0</a:t>
                      </a:r>
                      <a:endParaRPr lang="zh-CN" sz="1200" kern="10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0</a:t>
                      </a:r>
                      <a:endParaRPr lang="zh-CN" sz="1200" kern="10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71.31, 67.10, 63.17</a:t>
                      </a:r>
                      <a:endParaRPr lang="zh-CN" sz="1200" kern="10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5644229"/>
                  </a:ext>
                </a:extLst>
              </a:tr>
              <a:tr h="270836">
                <a:tc vMerge="1">
                  <a:txBody>
                    <a:bodyPr/>
                    <a:lstStyle/>
                    <a:p>
                      <a:endParaRPr lang="zh-CN" altLang="en-US"/>
                    </a:p>
                  </a:txBody>
                  <a:tcPr/>
                </a:tc>
                <a:tc>
                  <a:txBody>
                    <a:bodyPr/>
                    <a:lstStyle/>
                    <a:p>
                      <a:pPr marL="0" indent="0" algn="l">
                        <a:lnSpc>
                          <a:spcPct val="100000"/>
                        </a:lnSpc>
                        <a:spcAft>
                          <a:spcPts val="0"/>
                        </a:spcAft>
                      </a:pPr>
                      <a:r>
                        <a:rPr lang="en-US" sz="1200" kern="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 benchmark</a:t>
                      </a:r>
                      <a:endParaRPr lang="zh-CN" sz="1200" kern="1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dirty="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8.23</a:t>
                      </a:r>
                      <a:endParaRPr lang="zh-CN" sz="1200" kern="1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dirty="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66.59</a:t>
                      </a:r>
                      <a:endParaRPr lang="zh-CN" sz="1200" kern="1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dirty="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2315</a:t>
                      </a:r>
                      <a:endParaRPr lang="zh-CN" sz="1200" kern="1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dirty="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2351</a:t>
                      </a:r>
                      <a:endParaRPr lang="zh-CN" sz="1200" kern="1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dirty="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1.53</a:t>
                      </a:r>
                      <a:endParaRPr lang="zh-CN" sz="1200" kern="1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dirty="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0.564</a:t>
                      </a:r>
                      <a:endParaRPr lang="zh-CN" sz="1200" kern="1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00" kern="0" dirty="0">
                          <a:solidFill>
                            <a:schemeClr val="bg1">
                              <a:lumMod val="50000"/>
                            </a:schemeClr>
                          </a:solidFill>
                          <a:effectLst/>
                          <a:latin typeface="Times New Roman" panose="02020603050405020304" pitchFamily="18" charset="0"/>
                          <a:ea typeface="等线" panose="02010600030101010101" pitchFamily="2" charset="-122"/>
                          <a:cs typeface="Times New Roman" panose="02020603050405020304" pitchFamily="18" charset="0"/>
                        </a:rPr>
                        <a:t>78.39, 70.58, 63.72</a:t>
                      </a:r>
                      <a:endParaRPr lang="zh-CN" sz="1200" kern="100" dirty="0">
                        <a:solidFill>
                          <a:schemeClr val="bg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8585654"/>
                  </a:ext>
                </a:extLst>
              </a:tr>
              <a:tr h="302925">
                <a:tc rowSpan="3">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Reduce Quality gap</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l">
                        <a:lnSpc>
                          <a:spcPct val="100000"/>
                        </a:lnSpc>
                        <a:spcAft>
                          <a:spcPts val="0"/>
                        </a:spcAft>
                      </a:pPr>
                      <a:r>
                        <a:rPr lang="en-US" sz="1250" kern="0" dirty="0">
                          <a:effectLst/>
                          <a:latin typeface="Times New Roman" panose="02020603050405020304" pitchFamily="18" charset="0"/>
                          <a:ea typeface="Times New Roman" panose="02020603050405020304" pitchFamily="18" charset="0"/>
                          <a:cs typeface="Times New Roman" panose="02020603050405020304" pitchFamily="18" charset="0"/>
                        </a:rPr>
                        <a:t>(2) eliminate quality gap between tier 1&amp;2 colleges</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8.11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66.52</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2316</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2348</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1.35</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0.543</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[78.12], 70.48, 63.70</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042169"/>
                  </a:ext>
                </a:extLst>
              </a:tr>
              <a:tr h="302925">
                <a:tc vMerge="1">
                  <a:txBody>
                    <a:bodyPr/>
                    <a:lstStyle/>
                    <a:p>
                      <a:endParaRPr lang="zh-CN" altLang="en-US"/>
                    </a:p>
                  </a:txBody>
                  <a:tcPr/>
                </a:tc>
                <a:tc>
                  <a:txBody>
                    <a:bodyPr/>
                    <a:lstStyle/>
                    <a:p>
                      <a:pPr marL="0" indent="0" algn="l">
                        <a:lnSpc>
                          <a:spcPct val="100000"/>
                        </a:lnSpc>
                        <a:spcAft>
                          <a:spcPts val="0"/>
                        </a:spcAft>
                      </a:pPr>
                      <a:r>
                        <a:rPr lang="en-US" sz="125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 eliminate quality gap between tier 2&amp;3 colleges</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8.00</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66.46</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2318</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2344</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1.12</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0.524</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78.15, [70.38], 63.61</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454990"/>
                  </a:ext>
                </a:extLst>
              </a:tr>
              <a:tr h="302925">
                <a:tc vMerge="1">
                  <a:txBody>
                    <a:bodyPr/>
                    <a:lstStyle/>
                    <a:p>
                      <a:endParaRPr lang="zh-CN" altLang="en-US"/>
                    </a:p>
                  </a:txBody>
                  <a:tcPr/>
                </a:tc>
                <a:tc>
                  <a:txBody>
                    <a:bodyPr/>
                    <a:lstStyle/>
                    <a:p>
                      <a:pPr marL="0" indent="0" algn="l">
                        <a:lnSpc>
                          <a:spcPct val="100000"/>
                        </a:lnSpc>
                        <a:spcAft>
                          <a:spcPts val="0"/>
                        </a:spcAft>
                      </a:pPr>
                      <a:r>
                        <a:rPr lang="en-US" sz="125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(4) eliminate quality gap between tier 3&amp;4 colleges</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7.74</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66.27</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2314</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2339</a:t>
                      </a:r>
                      <a:endParaRPr lang="zh-CN" sz="1250" b="1"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1.07</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0.428</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78.37, 70.37, [63.26]</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161620"/>
                  </a:ext>
                </a:extLst>
              </a:tr>
              <a:tr h="270836">
                <a:tc rowSpan="3">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Increase quota of high-quality colleges</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(5) increase quota of tier 1 college by </a:t>
                      </a:r>
                      <a:r>
                        <a:rPr lang="en-US" sz="1250" kern="0" dirty="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8.18</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2315</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2348</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1.41</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0.557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77.96, 70.44, 63.61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751560"/>
                  </a:ext>
                </a:extLst>
              </a:tr>
              <a:tr h="270836">
                <a:tc vMerge="1">
                  <a:txBody>
                    <a:bodyPr/>
                    <a:lstStyle/>
                    <a:p>
                      <a:endParaRPr lang="zh-CN" altLang="en-US"/>
                    </a:p>
                  </a:txBody>
                  <a:tcPr/>
                </a:tc>
                <a:tc>
                  <a:txBody>
                    <a:bodyPr/>
                    <a:lstStyle/>
                    <a:p>
                      <a:pPr marL="0" indent="0" algn="l">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(6) increase quota of tier 1&amp;2 colleges by 1</a:t>
                      </a:r>
                      <a:r>
                        <a:rPr lang="en-US" sz="125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8.07</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66.49</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2313</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2342</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1.26</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0.538</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77.87, 69.89, 63.10</a:t>
                      </a:r>
                      <a:endParaRPr lang="zh-CN" sz="125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1125112"/>
                  </a:ext>
                </a:extLst>
              </a:tr>
              <a:tr h="270836">
                <a:tc vMerge="1">
                  <a:txBody>
                    <a:bodyPr/>
                    <a:lstStyle/>
                    <a:p>
                      <a:endParaRPr lang="zh-CN" altLang="en-US"/>
                    </a:p>
                  </a:txBody>
                  <a:tcPr/>
                </a:tc>
                <a:tc>
                  <a:txBody>
                    <a:bodyPr/>
                    <a:lstStyle/>
                    <a:p>
                      <a:pPr marL="0" indent="0" algn="l">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(7) increase quota of tier 1-3 colleges by 1</a:t>
                      </a:r>
                      <a:r>
                        <a:rPr lang="en-US" sz="125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8.02</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66.47</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2311</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2339</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1.21</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0.524</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b="1" kern="0" dirty="0">
                          <a:solidFill>
                            <a:srgbClr val="FF0000"/>
                          </a:solidFill>
                          <a:effectLst/>
                          <a:latin typeface="Times New Roman" panose="02020603050405020304" pitchFamily="18" charset="0"/>
                          <a:ea typeface="等线" panose="02010600030101010101" pitchFamily="2" charset="-122"/>
                          <a:cs typeface="Times New Roman" panose="02020603050405020304" pitchFamily="18" charset="0"/>
                        </a:rPr>
                        <a:t>77.86, 69.86, 62.28</a:t>
                      </a:r>
                      <a:endParaRPr lang="zh-CN" sz="1250" b="1"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6571282"/>
                  </a:ext>
                </a:extLst>
              </a:tr>
              <a:tr h="399193">
                <a:tc rowSpan="3">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Add one median-quality college</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l">
                        <a:lnSpc>
                          <a:spcPct val="100000"/>
                        </a:lnSpc>
                        <a:spcAft>
                          <a:spcPts val="0"/>
                        </a:spcAft>
                      </a:pPr>
                      <a:r>
                        <a:rPr lang="en-US" sz="1250" kern="0" dirty="0">
                          <a:effectLst/>
                          <a:latin typeface="Times New Roman" panose="02020603050405020304" pitchFamily="18" charset="0"/>
                          <a:ea typeface="Times New Roman" panose="02020603050405020304" pitchFamily="18" charset="0"/>
                          <a:cs typeface="Times New Roman" panose="02020603050405020304" pitchFamily="18" charset="0"/>
                        </a:rPr>
                        <a:t>(8) add one college between tier 1&amp;2 colleges</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8.22</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66.58</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2315</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2350</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1.48</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0.575</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79.73, [74.55], 70.57, 63.71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1980389"/>
                  </a:ext>
                </a:extLst>
              </a:tr>
              <a:tr h="399193">
                <a:tc vMerge="1">
                  <a:txBody>
                    <a:bodyPr/>
                    <a:lstStyle/>
                    <a:p>
                      <a:endParaRPr lang="zh-CN" altLang="en-US"/>
                    </a:p>
                  </a:txBody>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(9) add one college between tier 2&amp;3 colleges</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8.21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2315</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2350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1.47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0.593</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78.37, 72.30, [68.19], 63.71</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99190"/>
                  </a:ext>
                </a:extLst>
              </a:tr>
              <a:tr h="399193">
                <a:tc vMerge="1">
                  <a:txBody>
                    <a:bodyPr/>
                    <a:lstStyle/>
                    <a:p>
                      <a:endParaRPr lang="zh-CN" altLang="en-US"/>
                    </a:p>
                  </a:txBody>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(10) add one college between tier 3&amp;4 colleges</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8.20</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2348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1.46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0.594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78.39, 70.56, 65.98, [61.51]</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823683"/>
                  </a:ext>
                </a:extLst>
              </a:tr>
              <a:tr h="270836">
                <a:tc rowSpan="2">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Change number of students</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(11) reduce the total number of students by 10%</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8.21</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66.55</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2359</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2394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1.47</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0.554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77.93, 69.87, 62.19</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206614"/>
                  </a:ext>
                </a:extLst>
              </a:tr>
              <a:tr h="270836">
                <a:tc vMerge="1">
                  <a:txBody>
                    <a:bodyPr/>
                    <a:lstStyle/>
                    <a:p>
                      <a:endParaRPr lang="zh-CN" altLang="en-US"/>
                    </a:p>
                  </a:txBody>
                  <a:tcPr/>
                </a:tc>
                <a:tc>
                  <a:txBody>
                    <a:bodyPr/>
                    <a:lstStyle/>
                    <a:p>
                      <a:pPr marL="0" indent="0" algn="l">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(12) increase the total number of students by 10%</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8.23</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66.59</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2282</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2318</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1.56</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a:effectLst/>
                          <a:latin typeface="Times New Roman" panose="02020603050405020304" pitchFamily="18" charset="0"/>
                          <a:ea typeface="等线" panose="02010600030101010101" pitchFamily="2" charset="-122"/>
                          <a:cs typeface="Times New Roman" panose="02020603050405020304" pitchFamily="18" charset="0"/>
                        </a:rPr>
                        <a:t>0.574</a:t>
                      </a:r>
                      <a:endParaRPr lang="zh-CN" sz="125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indent="127000" algn="ctr">
                        <a:lnSpc>
                          <a:spcPct val="100000"/>
                        </a:lnSpc>
                        <a:spcAft>
                          <a:spcPts val="0"/>
                        </a:spcAft>
                      </a:pPr>
                      <a:r>
                        <a:rPr lang="en-US" sz="1250" kern="0" dirty="0">
                          <a:effectLst/>
                          <a:latin typeface="Times New Roman" panose="02020603050405020304" pitchFamily="18" charset="0"/>
                          <a:ea typeface="等线" panose="02010600030101010101" pitchFamily="2" charset="-122"/>
                          <a:cs typeface="Times New Roman" panose="02020603050405020304" pitchFamily="18" charset="0"/>
                        </a:rPr>
                        <a:t>78.73, 71.11, 64.82</a:t>
                      </a:r>
                      <a:endParaRPr lang="zh-CN" sz="125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19" marR="2419" marT="0" marB="0" anchor="ctr">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5434190"/>
                  </a:ext>
                </a:extLst>
              </a:tr>
            </a:tbl>
          </a:graphicData>
        </a:graphic>
      </p:graphicFrame>
    </p:spTree>
    <p:extLst>
      <p:ext uri="{BB962C8B-B14F-4D97-AF65-F5344CB8AC3E}">
        <p14:creationId xmlns:p14="http://schemas.microsoft.com/office/powerpoint/2010/main" val="2319652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38200" y="301083"/>
            <a:ext cx="10515600" cy="728335"/>
          </a:xfrm>
        </p:spPr>
        <p:txBody>
          <a:bodyPr>
            <a:normAutofit/>
          </a:bodyPr>
          <a:lstStyle/>
          <a:p>
            <a:pPr algn="ctr">
              <a:defRPr/>
            </a:pPr>
            <a:r>
              <a:rPr lang="en-US" altLang="zh-CN" dirty="0">
                <a:latin typeface="Times New Roman"/>
                <a:cs typeface="Times New Roman"/>
              </a:rPr>
              <a:t>Simulation: Counterfactual Policies</a:t>
            </a:r>
            <a:endParaRPr lang="zh-CN" dirty="0"/>
          </a:p>
        </p:txBody>
      </p:sp>
      <p:sp>
        <p:nvSpPr>
          <p:cNvPr id="4" name="灯片编号占位符 3"/>
          <p:cNvSpPr>
            <a:spLocks noGrp="1"/>
          </p:cNvSpPr>
          <p:nvPr>
            <p:ph type="sldNum" sz="quarter" idx="12"/>
          </p:nvPr>
        </p:nvSpPr>
        <p:spPr bwMode="auto">
          <a:xfrm>
            <a:off x="8173028" y="6085659"/>
            <a:ext cx="2743200" cy="365125"/>
          </a:xfrm>
        </p:spPr>
        <p:txBody>
          <a:bodyPr/>
          <a:lstStyle/>
          <a:p>
            <a:pPr>
              <a:defRPr/>
            </a:pPr>
            <a:fld id="{35E42EC9-0CEB-42CC-B6D9-589A1CB849B7}" type="slidenum">
              <a:rPr lang="en-US" altLang="zh-CN"/>
              <a:t>35</a:t>
            </a:fld>
            <a:endParaRPr lang="zh-CN"/>
          </a:p>
        </p:txBody>
      </p:sp>
      <p:sp>
        <p:nvSpPr>
          <p:cNvPr id="10" name="文本框 9"/>
          <p:cNvSpPr txBox="1"/>
          <p:nvPr/>
        </p:nvSpPr>
        <p:spPr bwMode="auto">
          <a:xfrm>
            <a:off x="1364852" y="3411577"/>
            <a:ext cx="1226618" cy="307777"/>
          </a:xfrm>
          <a:prstGeom prst="rect">
            <a:avLst/>
          </a:prstGeom>
          <a:noFill/>
        </p:spPr>
        <p:txBody>
          <a:bodyPr wrap="none" rtlCol="0">
            <a:spAutoFit/>
          </a:bodyPr>
          <a:lstStyle/>
          <a:p>
            <a:pPr algn="ctr">
              <a:defRPr/>
            </a:pPr>
            <a:r>
              <a:rPr lang="en-US" sz="1400">
                <a:latin typeface="Times New Roman"/>
                <a:ea typeface="等线"/>
              </a:rPr>
              <a:t>(a) benchmark</a:t>
            </a:r>
            <a:endParaRPr lang="zh-CN" sz="1400"/>
          </a:p>
        </p:txBody>
      </p:sp>
      <p:sp>
        <p:nvSpPr>
          <p:cNvPr id="15" name="文本框 14"/>
          <p:cNvSpPr txBox="1"/>
          <p:nvPr/>
        </p:nvSpPr>
        <p:spPr bwMode="auto">
          <a:xfrm>
            <a:off x="4300518" y="3329663"/>
            <a:ext cx="1999265" cy="523220"/>
          </a:xfrm>
          <a:prstGeom prst="rect">
            <a:avLst/>
          </a:prstGeom>
          <a:noFill/>
        </p:spPr>
        <p:txBody>
          <a:bodyPr wrap="none" rtlCol="0">
            <a:spAutoFit/>
          </a:bodyPr>
          <a:lstStyle/>
          <a:p>
            <a:pPr algn="ctr">
              <a:defRPr/>
            </a:pPr>
            <a:r>
              <a:rPr lang="en-US" sz="1400" dirty="0">
                <a:solidFill>
                  <a:srgbClr val="FF0000"/>
                </a:solidFill>
                <a:latin typeface="Times New Roman"/>
                <a:ea typeface="等线"/>
              </a:rPr>
              <a:t>(b) eliminate quality gap </a:t>
            </a:r>
            <a:endParaRPr dirty="0">
              <a:solidFill>
                <a:srgbClr val="FF0000"/>
              </a:solidFill>
            </a:endParaRPr>
          </a:p>
          <a:p>
            <a:pPr algn="ctr">
              <a:defRPr/>
            </a:pPr>
            <a:r>
              <a:rPr lang="en-US" sz="1400" dirty="0">
                <a:solidFill>
                  <a:srgbClr val="FF0000"/>
                </a:solidFill>
                <a:latin typeface="Times New Roman"/>
                <a:ea typeface="等线"/>
              </a:rPr>
              <a:t>between grp 3&amp;4</a:t>
            </a:r>
            <a:endParaRPr lang="zh-CN" sz="1400" dirty="0">
              <a:solidFill>
                <a:srgbClr val="FF0000"/>
              </a:solidFill>
            </a:endParaRPr>
          </a:p>
        </p:txBody>
      </p:sp>
      <p:sp>
        <p:nvSpPr>
          <p:cNvPr id="16" name="文本框 15"/>
          <p:cNvSpPr txBox="1"/>
          <p:nvPr/>
        </p:nvSpPr>
        <p:spPr bwMode="auto">
          <a:xfrm>
            <a:off x="7664113" y="3303855"/>
            <a:ext cx="2039815" cy="523220"/>
          </a:xfrm>
          <a:prstGeom prst="rect">
            <a:avLst/>
          </a:prstGeom>
          <a:noFill/>
        </p:spPr>
        <p:txBody>
          <a:bodyPr wrap="square" rtlCol="0">
            <a:spAutoFit/>
          </a:bodyPr>
          <a:lstStyle/>
          <a:p>
            <a:pPr algn="ctr">
              <a:defRPr/>
            </a:pPr>
            <a:r>
              <a:rPr lang="en-US" sz="1400" dirty="0">
                <a:solidFill>
                  <a:srgbClr val="FF0000"/>
                </a:solidFill>
                <a:latin typeface="Times New Roman"/>
                <a:ea typeface="等线"/>
              </a:rPr>
              <a:t>(c) increase quota of grp1-3 by 10%</a:t>
            </a:r>
            <a:endParaRPr lang="zh-CN" sz="1400" dirty="0">
              <a:solidFill>
                <a:srgbClr val="FF0000"/>
              </a:solidFill>
            </a:endParaRPr>
          </a:p>
        </p:txBody>
      </p:sp>
      <p:sp>
        <p:nvSpPr>
          <p:cNvPr id="17" name="文本框 16"/>
          <p:cNvSpPr txBox="1"/>
          <p:nvPr/>
        </p:nvSpPr>
        <p:spPr bwMode="auto">
          <a:xfrm>
            <a:off x="858066" y="6197287"/>
            <a:ext cx="2698175" cy="307777"/>
          </a:xfrm>
          <a:prstGeom prst="rect">
            <a:avLst/>
          </a:prstGeom>
          <a:noFill/>
        </p:spPr>
        <p:txBody>
          <a:bodyPr wrap="none" rtlCol="0">
            <a:spAutoFit/>
          </a:bodyPr>
          <a:lstStyle>
            <a:defPPr>
              <a:defRPr lang="zh-CN"/>
            </a:defPPr>
            <a:lvl1pPr algn="ctr">
              <a:defRPr sz="1400">
                <a:latin typeface="Times New Roman"/>
                <a:ea typeface="等线"/>
              </a:defRPr>
            </a:lvl1pPr>
          </a:lstStyle>
          <a:p>
            <a:pPr>
              <a:defRPr/>
            </a:pPr>
            <a:r>
              <a:rPr lang="en-US" dirty="0"/>
              <a:t>(d) add one median-quality college</a:t>
            </a:r>
            <a:endParaRPr lang="zh-CN" dirty="0"/>
          </a:p>
        </p:txBody>
      </p:sp>
      <p:sp>
        <p:nvSpPr>
          <p:cNvPr id="18" name="文本框 17"/>
          <p:cNvSpPr txBox="1"/>
          <p:nvPr/>
        </p:nvSpPr>
        <p:spPr bwMode="auto">
          <a:xfrm>
            <a:off x="4321523" y="6139916"/>
            <a:ext cx="1810110" cy="523220"/>
          </a:xfrm>
          <a:prstGeom prst="rect">
            <a:avLst/>
          </a:prstGeom>
          <a:noFill/>
        </p:spPr>
        <p:txBody>
          <a:bodyPr wrap="none" rtlCol="0">
            <a:spAutoFit/>
          </a:bodyPr>
          <a:lstStyle/>
          <a:p>
            <a:pPr algn="ctr">
              <a:defRPr/>
            </a:pPr>
            <a:r>
              <a:rPr lang="en-US" sz="1400" dirty="0">
                <a:latin typeface="Times New Roman"/>
                <a:ea typeface="等线"/>
              </a:rPr>
              <a:t>(e) reduce the number </a:t>
            </a:r>
            <a:endParaRPr dirty="0"/>
          </a:p>
          <a:p>
            <a:pPr algn="ctr">
              <a:defRPr/>
            </a:pPr>
            <a:r>
              <a:rPr lang="en-US" sz="1400" dirty="0">
                <a:latin typeface="Times New Roman"/>
                <a:ea typeface="等线"/>
              </a:rPr>
              <a:t>of students by 10%</a:t>
            </a:r>
            <a:endParaRPr lang="zh-CN" sz="1400" dirty="0"/>
          </a:p>
        </p:txBody>
      </p:sp>
      <p:sp>
        <p:nvSpPr>
          <p:cNvPr id="3" name="文本框 2"/>
          <p:cNvSpPr txBox="1"/>
          <p:nvPr/>
        </p:nvSpPr>
        <p:spPr bwMode="auto">
          <a:xfrm>
            <a:off x="10083100" y="2837220"/>
            <a:ext cx="1666256" cy="2031325"/>
          </a:xfrm>
          <a:prstGeom prst="rect">
            <a:avLst/>
          </a:prstGeom>
          <a:noFill/>
        </p:spPr>
        <p:txBody>
          <a:bodyPr wrap="square" rtlCol="0">
            <a:spAutoFit/>
          </a:bodyPr>
          <a:lstStyle/>
          <a:p>
            <a:pPr>
              <a:defRPr/>
            </a:pPr>
            <a:r>
              <a:rPr lang="en-US" sz="1800" dirty="0">
                <a:latin typeface="Times New Roman"/>
                <a:ea typeface="Times New Roman"/>
              </a:rPr>
              <a:t>Figure A2 Competitive channel vs. productive channel under counterfactual policies</a:t>
            </a:r>
            <a:endParaRPr lang="zh-CN" dirty="0"/>
          </a:p>
        </p:txBody>
      </p:sp>
      <p:pic>
        <p:nvPicPr>
          <p:cNvPr id="20" name="图片 19">
            <a:extLst>
              <a:ext uri="{FF2B5EF4-FFF2-40B4-BE49-F238E27FC236}">
                <a16:creationId xmlns:a16="http://schemas.microsoft.com/office/drawing/2014/main" id="{34B27BA8-F02D-40A7-AD2C-97EECCF2645C}"/>
              </a:ext>
            </a:extLst>
          </p:cNvPr>
          <p:cNvPicPr/>
          <p:nvPr/>
        </p:nvPicPr>
        <p:blipFill rotWithShape="1">
          <a:blip r:embed="rId2">
            <a:extLst>
              <a:ext uri="{28A0092B-C50C-407E-A947-70E740481C1C}">
                <a14:useLocalDpi xmlns:a14="http://schemas.microsoft.com/office/drawing/2010/main" val="0"/>
              </a:ext>
            </a:extLst>
          </a:blip>
          <a:srcRect l="4292" t="5153" r="7296"/>
          <a:stretch>
            <a:fillRect/>
          </a:stretch>
        </p:blipFill>
        <p:spPr bwMode="auto">
          <a:xfrm>
            <a:off x="662098" y="1289957"/>
            <a:ext cx="2584450" cy="2077085"/>
          </a:xfrm>
          <a:prstGeom prst="rect">
            <a:avLst/>
          </a:prstGeom>
          <a:noFill/>
          <a:ln>
            <a:noFill/>
          </a:ln>
          <a:extLst>
            <a:ext uri="{53640926-AAD7-44D8-BBD7-CCE9431645EC}">
              <a14:shadowObscured xmlns:a14="http://schemas.microsoft.com/office/drawing/2010/main"/>
            </a:ext>
          </a:extLst>
        </p:spPr>
      </p:pic>
      <p:pic>
        <p:nvPicPr>
          <p:cNvPr id="21" name="图片 20">
            <a:extLst>
              <a:ext uri="{FF2B5EF4-FFF2-40B4-BE49-F238E27FC236}">
                <a16:creationId xmlns:a16="http://schemas.microsoft.com/office/drawing/2014/main" id="{5CA9D2E4-B96C-4335-996D-3578FB220DB2}"/>
              </a:ext>
            </a:extLst>
          </p:cNvPr>
          <p:cNvPicPr/>
          <p:nvPr/>
        </p:nvPicPr>
        <p:blipFill rotWithShape="1">
          <a:blip r:embed="rId3">
            <a:extLst>
              <a:ext uri="{28A0092B-C50C-407E-A947-70E740481C1C}">
                <a14:useLocalDpi xmlns:a14="http://schemas.microsoft.com/office/drawing/2010/main" val="0"/>
              </a:ext>
            </a:extLst>
          </a:blip>
          <a:srcRect l="4440" t="5240" r="6917"/>
          <a:stretch>
            <a:fillRect/>
          </a:stretch>
        </p:blipFill>
        <p:spPr bwMode="auto">
          <a:xfrm>
            <a:off x="3889186" y="1308265"/>
            <a:ext cx="2602230" cy="2084070"/>
          </a:xfrm>
          <a:prstGeom prst="rect">
            <a:avLst/>
          </a:prstGeom>
          <a:noFill/>
          <a:ln>
            <a:noFill/>
          </a:ln>
          <a:extLst>
            <a:ext uri="{53640926-AAD7-44D8-BBD7-CCE9431645EC}">
              <a14:shadowObscured xmlns:a14="http://schemas.microsoft.com/office/drawing/2010/main"/>
            </a:ext>
          </a:extLst>
        </p:spPr>
      </p:pic>
      <p:pic>
        <p:nvPicPr>
          <p:cNvPr id="22" name="图片 21">
            <a:extLst>
              <a:ext uri="{FF2B5EF4-FFF2-40B4-BE49-F238E27FC236}">
                <a16:creationId xmlns:a16="http://schemas.microsoft.com/office/drawing/2014/main" id="{51E1C756-C3C5-4D95-933C-F0A37FA2B98A}"/>
              </a:ext>
            </a:extLst>
          </p:cNvPr>
          <p:cNvPicPr/>
          <p:nvPr/>
        </p:nvPicPr>
        <p:blipFill rotWithShape="1">
          <a:blip r:embed="rId4">
            <a:extLst>
              <a:ext uri="{28A0092B-C50C-407E-A947-70E740481C1C}">
                <a14:useLocalDpi xmlns:a14="http://schemas.microsoft.com/office/drawing/2010/main" val="0"/>
              </a:ext>
            </a:extLst>
          </a:blip>
          <a:srcRect l="4097" t="4969" r="6857"/>
          <a:stretch>
            <a:fillRect/>
          </a:stretch>
        </p:blipFill>
        <p:spPr bwMode="auto">
          <a:xfrm>
            <a:off x="7081469" y="1299597"/>
            <a:ext cx="2613025" cy="2091055"/>
          </a:xfrm>
          <a:prstGeom prst="rect">
            <a:avLst/>
          </a:prstGeom>
          <a:noFill/>
          <a:ln>
            <a:noFill/>
          </a:ln>
          <a:extLst>
            <a:ext uri="{53640926-AAD7-44D8-BBD7-CCE9431645EC}">
              <a14:shadowObscured xmlns:a14="http://schemas.microsoft.com/office/drawing/2010/main"/>
            </a:ext>
          </a:extLst>
        </p:spPr>
      </p:pic>
      <p:pic>
        <p:nvPicPr>
          <p:cNvPr id="23" name="图片 22">
            <a:extLst>
              <a:ext uri="{FF2B5EF4-FFF2-40B4-BE49-F238E27FC236}">
                <a16:creationId xmlns:a16="http://schemas.microsoft.com/office/drawing/2014/main" id="{3FA56132-3B53-48A4-AD6C-69EDC34B6B62}"/>
              </a:ext>
            </a:extLst>
          </p:cNvPr>
          <p:cNvPicPr/>
          <p:nvPr/>
        </p:nvPicPr>
        <p:blipFill rotWithShape="1">
          <a:blip r:embed="rId5">
            <a:extLst>
              <a:ext uri="{28A0092B-C50C-407E-A947-70E740481C1C}">
                <a14:useLocalDpi xmlns:a14="http://schemas.microsoft.com/office/drawing/2010/main" val="0"/>
              </a:ext>
            </a:extLst>
          </a:blip>
          <a:srcRect l="4430" t="5228" r="6788"/>
          <a:stretch>
            <a:fillRect/>
          </a:stretch>
        </p:blipFill>
        <p:spPr bwMode="auto">
          <a:xfrm>
            <a:off x="712445" y="3861355"/>
            <a:ext cx="2606040" cy="2084070"/>
          </a:xfrm>
          <a:prstGeom prst="rect">
            <a:avLst/>
          </a:prstGeom>
          <a:noFill/>
          <a:ln>
            <a:noFill/>
          </a:ln>
          <a:extLst>
            <a:ext uri="{53640926-AAD7-44D8-BBD7-CCE9431645EC}">
              <a14:shadowObscured xmlns:a14="http://schemas.microsoft.com/office/drawing/2010/main"/>
            </a:ext>
          </a:extLst>
        </p:spPr>
      </p:pic>
      <p:pic>
        <p:nvPicPr>
          <p:cNvPr id="24" name="图片 23">
            <a:extLst>
              <a:ext uri="{FF2B5EF4-FFF2-40B4-BE49-F238E27FC236}">
                <a16:creationId xmlns:a16="http://schemas.microsoft.com/office/drawing/2014/main" id="{843039DE-4E66-4153-996D-C72CDE3E455D}"/>
              </a:ext>
            </a:extLst>
          </p:cNvPr>
          <p:cNvPicPr/>
          <p:nvPr/>
        </p:nvPicPr>
        <p:blipFill rotWithShape="1">
          <a:blip r:embed="rId6">
            <a:extLst>
              <a:ext uri="{28A0092B-C50C-407E-A947-70E740481C1C}">
                <a14:useLocalDpi xmlns:a14="http://schemas.microsoft.com/office/drawing/2010/main" val="0"/>
              </a:ext>
            </a:extLst>
          </a:blip>
          <a:srcRect l="4296" t="5044" r="6846"/>
          <a:stretch>
            <a:fillRect/>
          </a:stretch>
        </p:blipFill>
        <p:spPr bwMode="auto">
          <a:xfrm>
            <a:off x="3925463" y="3827075"/>
            <a:ext cx="2620645" cy="2098675"/>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en-US" dirty="0">
                <a:latin typeface="Times New Roman"/>
                <a:cs typeface="Times New Roman"/>
              </a:rPr>
              <a:t>Counterfactual Analysis: Simulated Results</a:t>
            </a:r>
            <a:endParaRPr lang="zh-CN" dirty="0"/>
          </a:p>
        </p:txBody>
      </p:sp>
      <p:sp>
        <p:nvSpPr>
          <p:cNvPr id="4" name="内容占位符 3"/>
          <p:cNvSpPr>
            <a:spLocks noGrp="1"/>
          </p:cNvSpPr>
          <p:nvPr>
            <p:ph idx="1"/>
          </p:nvPr>
        </p:nvSpPr>
        <p:spPr bwMode="auto">
          <a:xfrm>
            <a:off x="911424" y="1556792"/>
            <a:ext cx="10515600" cy="4351338"/>
          </a:xfrm>
        </p:spPr>
        <p:txBody>
          <a:bodyPr>
            <a:normAutofit fontScale="92500" lnSpcReduction="10000"/>
          </a:bodyPr>
          <a:lstStyle/>
          <a:p>
            <a:pPr>
              <a:lnSpc>
                <a:spcPct val="120000"/>
              </a:lnSpc>
              <a:defRPr/>
            </a:pPr>
            <a:r>
              <a:rPr lang="en-US" dirty="0">
                <a:latin typeface="Times New Roman"/>
                <a:cs typeface="Times New Roman"/>
              </a:rPr>
              <a:t>Policies have positive effects on alleviating excessive efforts and reducing deadweight loss, despite of: </a:t>
            </a:r>
          </a:p>
          <a:p>
            <a:pPr lvl="1">
              <a:lnSpc>
                <a:spcPct val="120000"/>
              </a:lnSpc>
              <a:defRPr/>
            </a:pPr>
            <a:r>
              <a:rPr lang="en-US" dirty="0">
                <a:latin typeface="Times New Roman"/>
                <a:cs typeface="Times New Roman"/>
              </a:rPr>
              <a:t>“constant total college quality/quantity” design</a:t>
            </a:r>
            <a:endParaRPr dirty="0"/>
          </a:p>
          <a:p>
            <a:pPr lvl="1">
              <a:lnSpc>
                <a:spcPct val="120000"/>
              </a:lnSpc>
              <a:defRPr/>
            </a:pPr>
            <a:r>
              <a:rPr lang="en-US" dirty="0">
                <a:latin typeface="Times New Roman"/>
                <a:cs typeface="Times New Roman"/>
                <a:hlinkClick r:id="rId2" action="ppaction://hlinksldjump"/>
              </a:rPr>
              <a:t>Ambiguous (offsetting) effects of some policies</a:t>
            </a:r>
            <a:endParaRPr dirty="0"/>
          </a:p>
          <a:p>
            <a:pPr>
              <a:lnSpc>
                <a:spcPct val="120000"/>
              </a:lnSpc>
              <a:defRPr/>
            </a:pPr>
            <a:r>
              <a:rPr lang="en-US" dirty="0">
                <a:latin typeface="Times New Roman"/>
                <a:cs typeface="Times New Roman"/>
              </a:rPr>
              <a:t>Reducing quality-gap between </a:t>
            </a:r>
            <a:r>
              <a:rPr lang="en-US" i="1" dirty="0">
                <a:latin typeface="Times New Roman"/>
                <a:cs typeface="Times New Roman"/>
              </a:rPr>
              <a:t>low-quality</a:t>
            </a:r>
            <a:r>
              <a:rPr lang="en-US" dirty="0">
                <a:latin typeface="Times New Roman"/>
                <a:cs typeface="Times New Roman"/>
              </a:rPr>
              <a:t> colleges and expanding college quota of </a:t>
            </a:r>
            <a:r>
              <a:rPr lang="en-US" i="1" dirty="0">
                <a:latin typeface="Times New Roman"/>
                <a:cs typeface="Times New Roman"/>
              </a:rPr>
              <a:t>all colleges except the lowest-quality group </a:t>
            </a:r>
            <a:r>
              <a:rPr lang="en-US" dirty="0">
                <a:latin typeface="Times New Roman"/>
                <a:cs typeface="Times New Roman"/>
              </a:rPr>
              <a:t>seem to be more effective in alleviating excess efforts and welfare loss.</a:t>
            </a:r>
          </a:p>
          <a:p>
            <a:pPr>
              <a:lnSpc>
                <a:spcPct val="120000"/>
              </a:lnSpc>
              <a:defRPr/>
            </a:pPr>
            <a:r>
              <a:rPr lang="en-US" altLang="zh-CN" dirty="0">
                <a:latin typeface="Times New Roman"/>
                <a:cs typeface="Times New Roman"/>
              </a:rPr>
              <a:t>We also compare counterfactual policies under (hypothetical) </a:t>
            </a:r>
            <a:r>
              <a:rPr lang="en-US" altLang="zh-CN" dirty="0">
                <a:solidFill>
                  <a:srgbClr val="FF0000"/>
                </a:solidFill>
                <a:latin typeface="Times New Roman"/>
                <a:cs typeface="Times New Roman"/>
              </a:rPr>
              <a:t>equilibrium without perturbations</a:t>
            </a:r>
            <a:r>
              <a:rPr lang="en-US" altLang="zh-CN" dirty="0">
                <a:latin typeface="Times New Roman"/>
                <a:cs typeface="Times New Roman"/>
              </a:rPr>
              <a:t>. The policy effect in general is </a:t>
            </a:r>
            <a:r>
              <a:rPr lang="en-US" altLang="zh-CN" dirty="0">
                <a:solidFill>
                  <a:srgbClr val="FF0000"/>
                </a:solidFill>
                <a:latin typeface="Times New Roman"/>
                <a:cs typeface="Times New Roman"/>
              </a:rPr>
              <a:t>larger</a:t>
            </a:r>
            <a:r>
              <a:rPr lang="en-US" altLang="zh-CN" dirty="0">
                <a:latin typeface="Times New Roman"/>
                <a:cs typeface="Times New Roman"/>
              </a:rPr>
              <a:t> (</a:t>
            </a:r>
            <a:r>
              <a:rPr lang="en-US" altLang="zh-CN" dirty="0">
                <a:latin typeface="Times New Roman"/>
                <a:cs typeface="Times New Roman"/>
                <a:hlinkClick r:id="rId3" action="ppaction://hlinksldjump"/>
              </a:rPr>
              <a:t>more details</a:t>
            </a:r>
            <a:r>
              <a:rPr lang="en-US" altLang="zh-CN" dirty="0">
                <a:latin typeface="Times New Roman"/>
                <a:cs typeface="Times New Roman"/>
              </a:rPr>
              <a:t>).</a:t>
            </a:r>
            <a:endParaRPr lang="zh-CN" dirty="0">
              <a:latin typeface="Times New Roman"/>
              <a:cs typeface="Times New Roman"/>
            </a:endParaRPr>
          </a:p>
        </p:txBody>
      </p:sp>
      <p:sp>
        <p:nvSpPr>
          <p:cNvPr id="3" name="灯片编号占位符 2"/>
          <p:cNvSpPr>
            <a:spLocks noGrp="1"/>
          </p:cNvSpPr>
          <p:nvPr>
            <p:ph type="sldNum" sz="quarter" idx="12"/>
          </p:nvPr>
        </p:nvSpPr>
        <p:spPr bwMode="auto"/>
        <p:txBody>
          <a:bodyPr/>
          <a:lstStyle/>
          <a:p>
            <a:pPr>
              <a:defRPr/>
            </a:pPr>
            <a:fld id="{35E42EC9-0CEB-42CC-B6D9-589A1CB849B7}" type="slidenum">
              <a:rPr lang="en-US" altLang="zh-CN"/>
              <a:t>36</a:t>
            </a:fld>
            <a:endParaRPr 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p:nvPr>
        </p:nvSpPr>
        <p:spPr bwMode="auto"/>
        <p:txBody>
          <a:bodyPr/>
          <a:lstStyle/>
          <a:p>
            <a:pPr>
              <a:defRPr/>
            </a:pPr>
            <a:r>
              <a:rPr lang="en-US">
                <a:latin typeface="Times New Roman"/>
                <a:cs typeface="Times New Roman"/>
              </a:rPr>
              <a:t>Conclusion</a:t>
            </a:r>
            <a:endParaRPr lang="zh-CN">
              <a:latin typeface="Times New Roman"/>
              <a:cs typeface="Times New Roman"/>
            </a:endParaRPr>
          </a:p>
        </p:txBody>
      </p:sp>
      <p:sp>
        <p:nvSpPr>
          <p:cNvPr id="6" name="文本占位符 5"/>
          <p:cNvSpPr>
            <a:spLocks noGrp="1"/>
          </p:cNvSpPr>
          <p:nvPr>
            <p:ph type="body" idx="1"/>
          </p:nvPr>
        </p:nvSpPr>
        <p:spPr bwMode="auto"/>
        <p:txBody>
          <a:bodyPr/>
          <a:lstStyle/>
          <a:p>
            <a:pPr>
              <a:defRPr/>
            </a:pPr>
            <a:r>
              <a:rPr lang="en-US">
                <a:latin typeface="Times New Roman"/>
                <a:cs typeface="Times New Roman"/>
              </a:rPr>
              <a:t>Part 5</a:t>
            </a:r>
            <a:endParaRPr lang="zh-CN">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37</a:t>
            </a:fld>
            <a:endParaRPr 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标题 4"/>
          <p:cNvSpPr>
            <a:spLocks noGrp="1"/>
          </p:cNvSpPr>
          <p:nvPr>
            <p:ph type="title"/>
          </p:nvPr>
        </p:nvSpPr>
        <p:spPr bwMode="auto"/>
        <p:txBody>
          <a:bodyPr/>
          <a:lstStyle/>
          <a:p>
            <a:pPr>
              <a:defRPr/>
            </a:pPr>
            <a:r>
              <a:rPr lang="en-US">
                <a:latin typeface="Times New Roman"/>
                <a:cs typeface="Times New Roman"/>
              </a:rPr>
              <a:t>Conclusion</a:t>
            </a:r>
            <a:endParaRPr lang="zh-CN">
              <a:latin typeface="Times New Roman"/>
              <a:cs typeface="Times New Roman"/>
            </a:endParaRPr>
          </a:p>
        </p:txBody>
      </p:sp>
      <p:sp>
        <p:nvSpPr>
          <p:cNvPr id="6" name="内容占位符 5"/>
          <p:cNvSpPr>
            <a:spLocks noGrp="1"/>
          </p:cNvSpPr>
          <p:nvPr>
            <p:ph idx="1"/>
          </p:nvPr>
        </p:nvSpPr>
        <p:spPr bwMode="auto">
          <a:xfrm>
            <a:off x="838200" y="1565851"/>
            <a:ext cx="10515600" cy="4927023"/>
          </a:xfrm>
        </p:spPr>
        <p:txBody>
          <a:bodyPr>
            <a:normAutofit lnSpcReduction="10000"/>
          </a:bodyPr>
          <a:lstStyle/>
          <a:p>
            <a:pPr>
              <a:lnSpc>
                <a:spcPct val="100000"/>
              </a:lnSpc>
              <a:defRPr/>
            </a:pPr>
            <a:r>
              <a:rPr lang="en-US" dirty="0">
                <a:latin typeface="Times New Roman"/>
                <a:ea typeface="微软雅黑"/>
                <a:cs typeface="Times New Roman"/>
              </a:rPr>
              <a:t>Excessive effort and welfare loss are sizable in the college admissions competition</a:t>
            </a:r>
            <a:endParaRPr sz="3200" dirty="0"/>
          </a:p>
          <a:p>
            <a:pPr lvl="1">
              <a:lnSpc>
                <a:spcPct val="100000"/>
              </a:lnSpc>
              <a:defRPr/>
            </a:pPr>
            <a:r>
              <a:rPr lang="en-US" dirty="0">
                <a:latin typeface="Times New Roman"/>
                <a:ea typeface="微软雅黑"/>
                <a:cs typeface="Times New Roman"/>
              </a:rPr>
              <a:t>Students tend to generate efforts larger than optimal level and suffer from welfare loss.</a:t>
            </a:r>
            <a:endParaRPr sz="2800" dirty="0"/>
          </a:p>
          <a:p>
            <a:pPr lvl="1">
              <a:lnSpc>
                <a:spcPct val="100000"/>
              </a:lnSpc>
              <a:defRPr/>
            </a:pPr>
            <a:r>
              <a:rPr lang="en-US" dirty="0">
                <a:latin typeface="Times New Roman"/>
                <a:ea typeface="微软雅黑"/>
                <a:cs typeface="Times New Roman"/>
              </a:rPr>
              <a:t>The competitive channel dominates the productive channel.</a:t>
            </a:r>
            <a:endParaRPr sz="2800" dirty="0"/>
          </a:p>
          <a:p>
            <a:pPr lvl="1">
              <a:lnSpc>
                <a:spcPct val="100000"/>
              </a:lnSpc>
              <a:defRPr/>
            </a:pPr>
            <a:r>
              <a:rPr lang="en-US" dirty="0">
                <a:latin typeface="Times New Roman"/>
                <a:ea typeface="微软雅黑"/>
                <a:cs typeface="Times New Roman"/>
              </a:rPr>
              <a:t>There can also be large distributive effects among students; those with abilities near the cutoffs of colleges with large quality-gap suffer more.</a:t>
            </a:r>
            <a:endParaRPr sz="2800" dirty="0"/>
          </a:p>
          <a:p>
            <a:pPr>
              <a:lnSpc>
                <a:spcPct val="100000"/>
              </a:lnSpc>
              <a:defRPr/>
            </a:pPr>
            <a:r>
              <a:rPr lang="en-US" dirty="0">
                <a:latin typeface="Times New Roman"/>
                <a:ea typeface="微软雅黑"/>
                <a:cs typeface="Times New Roman"/>
              </a:rPr>
              <a:t>Supply side policies by changing quality-quantity composition in the college market can alleviate the excess effort and deadweight loss</a:t>
            </a:r>
            <a:endParaRPr sz="3200" dirty="0"/>
          </a:p>
          <a:p>
            <a:pPr lvl="1">
              <a:lnSpc>
                <a:spcPct val="100000"/>
              </a:lnSpc>
              <a:defRPr/>
            </a:pPr>
            <a:r>
              <a:rPr lang="en-US" dirty="0">
                <a:latin typeface="Times New Roman"/>
                <a:ea typeface="微软雅黑"/>
                <a:cs typeface="Times New Roman"/>
              </a:rPr>
              <a:t>Narrowing the gap in college quality and expanding the quota of higher-quality ones can reduce excessive efforts and reduce deadweight loss, especially at the </a:t>
            </a:r>
            <a:r>
              <a:rPr lang="en-US" dirty="0">
                <a:solidFill>
                  <a:srgbClr val="FF0000"/>
                </a:solidFill>
                <a:latin typeface="Times New Roman"/>
                <a:ea typeface="微软雅黑"/>
                <a:cs typeface="Times New Roman"/>
              </a:rPr>
              <a:t>low end </a:t>
            </a:r>
            <a:r>
              <a:rPr lang="en-US" dirty="0">
                <a:latin typeface="Times New Roman"/>
                <a:ea typeface="微软雅黑"/>
                <a:cs typeface="Times New Roman"/>
              </a:rPr>
              <a:t>of college market.</a:t>
            </a:r>
            <a:endParaRPr lang="zh-CN" dirty="0">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38</a:t>
            </a:fld>
            <a:endParaRPr 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en-US" dirty="0">
                <a:latin typeface="Times New Roman"/>
                <a:cs typeface="Times New Roman"/>
              </a:rPr>
              <a:t>Future Research Questions</a:t>
            </a:r>
            <a:endParaRPr lang="zh-CN" dirty="0">
              <a:latin typeface="Times New Roman"/>
              <a:cs typeface="Times New Roman"/>
            </a:endParaRPr>
          </a:p>
        </p:txBody>
      </p:sp>
      <p:sp>
        <p:nvSpPr>
          <p:cNvPr id="3" name="内容占位符 2"/>
          <p:cNvSpPr>
            <a:spLocks noGrp="1"/>
          </p:cNvSpPr>
          <p:nvPr>
            <p:ph idx="1"/>
          </p:nvPr>
        </p:nvSpPr>
        <p:spPr bwMode="auto"/>
        <p:txBody>
          <a:bodyPr>
            <a:normAutofit/>
          </a:bodyPr>
          <a:lstStyle/>
          <a:p>
            <a:pPr>
              <a:lnSpc>
                <a:spcPct val="100000"/>
              </a:lnSpc>
              <a:defRPr/>
            </a:pPr>
            <a:r>
              <a:rPr lang="en-US" dirty="0">
                <a:latin typeface="Times New Roman"/>
                <a:ea typeface="微软雅黑"/>
                <a:cs typeface="Times New Roman"/>
              </a:rPr>
              <a:t>Multidimensional efforts?</a:t>
            </a:r>
            <a:endParaRPr dirty="0"/>
          </a:p>
          <a:p>
            <a:pPr>
              <a:lnSpc>
                <a:spcPct val="100000"/>
              </a:lnSpc>
              <a:defRPr/>
            </a:pPr>
            <a:r>
              <a:rPr lang="en-US" dirty="0">
                <a:latin typeface="Times New Roman"/>
                <a:ea typeface="微软雅黑"/>
                <a:cs typeface="Times New Roman"/>
              </a:rPr>
              <a:t>Other Policies:</a:t>
            </a:r>
            <a:endParaRPr dirty="0"/>
          </a:p>
          <a:p>
            <a:pPr lvl="1">
              <a:lnSpc>
                <a:spcPct val="100000"/>
              </a:lnSpc>
              <a:defRPr/>
            </a:pPr>
            <a:r>
              <a:rPr lang="en-US" altLang="zh-CN" dirty="0">
                <a:latin typeface="Times New Roman"/>
                <a:ea typeface="微软雅黑"/>
                <a:cs typeface="Times New Roman"/>
              </a:rPr>
              <a:t>Exam reform: Freely choosing subjects; (hypothetical) restrictions on repetitive college entrance exam taking</a:t>
            </a:r>
            <a:endParaRPr lang="en-US" altLang="zh-CN" dirty="0"/>
          </a:p>
          <a:p>
            <a:pPr lvl="1">
              <a:lnSpc>
                <a:spcPct val="100000"/>
              </a:lnSpc>
              <a:defRPr/>
            </a:pPr>
            <a:r>
              <a:rPr lang="en-US" altLang="zh-CN" dirty="0">
                <a:latin typeface="Times New Roman"/>
                <a:ea typeface="微软雅黑"/>
                <a:cs typeface="Times New Roman"/>
              </a:rPr>
              <a:t>Affirmative policies (“strong-foundation” plan, “self-strengthening” plan...... )</a:t>
            </a:r>
          </a:p>
          <a:p>
            <a:pPr lvl="1">
              <a:lnSpc>
                <a:spcPct val="100000"/>
              </a:lnSpc>
              <a:defRPr/>
            </a:pPr>
            <a:r>
              <a:rPr lang="en-US" altLang="zh-CN" dirty="0">
                <a:latin typeface="Times New Roman"/>
                <a:ea typeface="微软雅黑"/>
                <a:cs typeface="Times New Roman"/>
              </a:rPr>
              <a:t>Outside option: high school tracking system; </a:t>
            </a:r>
            <a:r>
              <a:rPr lang="en-US" dirty="0">
                <a:latin typeface="Times New Roman"/>
                <a:ea typeface="微软雅黑"/>
                <a:cs typeface="Times New Roman"/>
              </a:rPr>
              <a:t>oversea higher education market</a:t>
            </a: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39</a:t>
            </a:fld>
            <a:endParaRPr 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38200" y="272944"/>
            <a:ext cx="10515600" cy="1325563"/>
          </a:xfrm>
        </p:spPr>
        <p:txBody>
          <a:bodyPr>
            <a:normAutofit/>
          </a:bodyPr>
          <a:lstStyle/>
          <a:p>
            <a:pPr>
              <a:defRPr/>
            </a:pPr>
            <a:r>
              <a:rPr lang="en-US" altLang="zh-CN" sz="4000" dirty="0">
                <a:latin typeface="Times New Roman"/>
                <a:cs typeface="Times New Roman"/>
              </a:rPr>
              <a:t>Introduction: Unbalanced College Expansion and Educational Involution</a:t>
            </a:r>
            <a:endParaRPr lang="zh-CN" sz="4000" dirty="0"/>
          </a:p>
        </p:txBody>
      </p:sp>
      <p:sp>
        <p:nvSpPr>
          <p:cNvPr id="3" name="内容占位符 2"/>
          <p:cNvSpPr>
            <a:spLocks noGrp="1"/>
          </p:cNvSpPr>
          <p:nvPr>
            <p:ph idx="1"/>
          </p:nvPr>
        </p:nvSpPr>
        <p:spPr bwMode="auto">
          <a:xfrm>
            <a:off x="865704" y="1805616"/>
            <a:ext cx="10515600" cy="4083605"/>
          </a:xfrm>
        </p:spPr>
        <p:txBody>
          <a:bodyPr/>
          <a:lstStyle/>
          <a:p>
            <a:pPr marL="0" indent="0" algn="ctr">
              <a:buNone/>
              <a:defRPr/>
            </a:pPr>
            <a:r>
              <a:rPr lang="en-US" dirty="0">
                <a:latin typeface="Times New Roman"/>
                <a:ea typeface="微软雅黑"/>
                <a:cs typeface="Times New Roman"/>
              </a:rPr>
              <a:t>The widening gap in college admission cutoff scores, 2007-2017</a:t>
            </a:r>
            <a:endParaRPr lang="zh-CN" dirty="0">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4</a:t>
            </a:fld>
            <a:endParaRPr lang="zh-CN"/>
          </a:p>
        </p:txBody>
      </p:sp>
      <p:pic>
        <p:nvPicPr>
          <p:cNvPr id="5" name="图片 4"/>
          <p:cNvPicPr>
            <a:picLocks noChangeAspect="1"/>
          </p:cNvPicPr>
          <p:nvPr/>
        </p:nvPicPr>
        <p:blipFill>
          <a:blip r:embed="rId2"/>
          <a:stretch/>
        </p:blipFill>
        <p:spPr bwMode="auto">
          <a:xfrm>
            <a:off x="2591434" y="2366812"/>
            <a:ext cx="6569075" cy="3778250"/>
          </a:xfrm>
          <a:prstGeom prst="rect">
            <a:avLst/>
          </a:prstGeom>
        </p:spPr>
      </p:pic>
      <p:sp>
        <p:nvSpPr>
          <p:cNvPr id="6" name="文本框 5"/>
          <p:cNvSpPr txBox="1"/>
          <p:nvPr/>
        </p:nvSpPr>
        <p:spPr bwMode="auto">
          <a:xfrm>
            <a:off x="3431704" y="6025752"/>
            <a:ext cx="5898515" cy="276999"/>
          </a:xfrm>
          <a:prstGeom prst="rect">
            <a:avLst/>
          </a:prstGeom>
          <a:noFill/>
        </p:spPr>
        <p:txBody>
          <a:bodyPr wrap="square" rtlCol="0">
            <a:spAutoFit/>
          </a:bodyPr>
          <a:lstStyle/>
          <a:p>
            <a:pPr>
              <a:defRPr/>
            </a:pPr>
            <a:r>
              <a:rPr lang="zh-CN" sz="1200" dirty="0">
                <a:latin typeface="宋体"/>
                <a:ea typeface="宋体"/>
              </a:rPr>
              <a:t>来源：李思源（</a:t>
            </a:r>
            <a:r>
              <a:rPr lang="en-US" sz="1200" dirty="0">
                <a:latin typeface="宋体"/>
                <a:ea typeface="宋体"/>
              </a:rPr>
              <a:t>2019</a:t>
            </a:r>
            <a:r>
              <a:rPr lang="zh-CN" sz="1200" dirty="0">
                <a:latin typeface="宋体"/>
                <a:ea typeface="宋体"/>
              </a:rPr>
              <a:t>）</a:t>
            </a:r>
            <a:r>
              <a:rPr lang="en-US" altLang="zh-CN" sz="1200" dirty="0">
                <a:latin typeface="宋体"/>
                <a:ea typeface="宋体"/>
              </a:rPr>
              <a:t> Source: Li(2019)</a:t>
            </a:r>
            <a:endParaRPr dirty="0"/>
          </a:p>
        </p:txBody>
      </p:sp>
      <p:sp>
        <p:nvSpPr>
          <p:cNvPr id="8" name="文本框 7">
            <a:extLst>
              <a:ext uri="{FF2B5EF4-FFF2-40B4-BE49-F238E27FC236}">
                <a16:creationId xmlns:a16="http://schemas.microsoft.com/office/drawing/2014/main" id="{2E9222A3-AC1E-4050-87FF-2DAFE1B73E46}"/>
              </a:ext>
            </a:extLst>
          </p:cNvPr>
          <p:cNvSpPr txBox="1"/>
          <p:nvPr/>
        </p:nvSpPr>
        <p:spPr>
          <a:xfrm flipH="1">
            <a:off x="6744072" y="5013176"/>
            <a:ext cx="2258537"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Cutoff in year 2007</a:t>
            </a:r>
            <a:endParaRPr lang="zh-CN" altLang="en-US" dirty="0"/>
          </a:p>
        </p:txBody>
      </p:sp>
      <p:sp>
        <p:nvSpPr>
          <p:cNvPr id="9" name="文本框 8">
            <a:extLst>
              <a:ext uri="{FF2B5EF4-FFF2-40B4-BE49-F238E27FC236}">
                <a16:creationId xmlns:a16="http://schemas.microsoft.com/office/drawing/2014/main" id="{84F3325C-B2CD-424A-BEDE-E83F7739B098}"/>
              </a:ext>
            </a:extLst>
          </p:cNvPr>
          <p:cNvSpPr txBox="1"/>
          <p:nvPr/>
        </p:nvSpPr>
        <p:spPr>
          <a:xfrm>
            <a:off x="1271464" y="2636912"/>
            <a:ext cx="1413872"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Cutoff Growth Rate, 2007-2017</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a:extLst>
              <a:ext uri="{FF2B5EF4-FFF2-40B4-BE49-F238E27FC236}">
                <a16:creationId xmlns:a16="http://schemas.microsoft.com/office/drawing/2014/main" id="{AABFFBF5-9FAA-41A5-9E12-3CBC0C8D9CBC}"/>
              </a:ext>
            </a:extLst>
          </p:cNvPr>
          <p:cNvSpPr>
            <a:spLocks noGrp="1"/>
          </p:cNvSpPr>
          <p:nvPr>
            <p:ph type="title"/>
          </p:nvPr>
        </p:nvSpPr>
        <p:spPr>
          <a:xfrm>
            <a:off x="407368" y="1514271"/>
            <a:ext cx="10515600" cy="1325563"/>
          </a:xfrm>
        </p:spPr>
        <p:txBody>
          <a:bodyPr>
            <a:normAutofit/>
          </a:bodyPr>
          <a:lstStyle/>
          <a:p>
            <a:pPr algn="ctr"/>
            <a:r>
              <a:rPr lang="en-US" altLang="zh-CN" sz="6000" dirty="0">
                <a:latin typeface="Times New Roman"/>
                <a:cs typeface="Times New Roman"/>
              </a:rPr>
              <a:t>Thank You! </a:t>
            </a:r>
            <a:endParaRPr lang="zh-CN" altLang="en-US" sz="6000" dirty="0"/>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40</a:t>
            </a:fld>
            <a:endParaRPr lang="zh-CN"/>
          </a:p>
        </p:txBody>
      </p:sp>
      <p:sp>
        <p:nvSpPr>
          <p:cNvPr id="6" name="文本框 5"/>
          <p:cNvSpPr txBox="1"/>
          <p:nvPr/>
        </p:nvSpPr>
        <p:spPr bwMode="auto">
          <a:xfrm>
            <a:off x="1146568" y="2996952"/>
            <a:ext cx="9898864" cy="1323439"/>
          </a:xfrm>
          <a:prstGeom prst="rect">
            <a:avLst/>
          </a:prstGeom>
          <a:noFill/>
        </p:spPr>
        <p:txBody>
          <a:bodyPr wrap="none" rtlCol="0">
            <a:spAutoFit/>
          </a:bodyPr>
          <a:lstStyle/>
          <a:p>
            <a:pPr algn="ctr">
              <a:defRPr/>
            </a:pPr>
            <a:r>
              <a:rPr lang="en-US" sz="2000" dirty="0">
                <a:solidFill>
                  <a:schemeClr val="bg1">
                    <a:lumMod val="50000"/>
                  </a:schemeClr>
                </a:solidFill>
                <a:latin typeface="Times New Roman"/>
                <a:ea typeface="Times New Roman"/>
                <a:cs typeface="Times New Roman"/>
              </a:rPr>
              <a:t>College Admission Policies and Pre-College Human Capital Investment: Evidence from China</a:t>
            </a:r>
            <a:endParaRPr sz="2000" dirty="0"/>
          </a:p>
          <a:p>
            <a:pPr algn="ctr">
              <a:defRPr/>
            </a:pPr>
            <a:endParaRPr lang="en-US" sz="2000" dirty="0">
              <a:solidFill>
                <a:schemeClr val="bg1">
                  <a:lumMod val="50000"/>
                </a:schemeClr>
              </a:solidFill>
              <a:latin typeface="Times New Roman"/>
              <a:cs typeface="Times New Roman"/>
            </a:endParaRPr>
          </a:p>
          <a:p>
            <a:pPr algn="ctr">
              <a:defRPr/>
            </a:pPr>
            <a:r>
              <a:rPr lang="en-US" sz="2000" dirty="0">
                <a:solidFill>
                  <a:schemeClr val="bg1">
                    <a:lumMod val="50000"/>
                  </a:schemeClr>
                </a:solidFill>
                <a:latin typeface="Times New Roman"/>
                <a:cs typeface="Times New Roman"/>
              </a:rPr>
              <a:t>by  </a:t>
            </a:r>
            <a:r>
              <a:rPr lang="en-US" sz="2000" dirty="0" err="1">
                <a:solidFill>
                  <a:schemeClr val="bg1">
                    <a:lumMod val="50000"/>
                  </a:schemeClr>
                </a:solidFill>
                <a:latin typeface="Times New Roman"/>
                <a:cs typeface="Times New Roman"/>
              </a:rPr>
              <a:t>Chenglei</a:t>
            </a:r>
            <a:r>
              <a:rPr lang="en-US" sz="2000" dirty="0">
                <a:solidFill>
                  <a:schemeClr val="bg1">
                    <a:lumMod val="50000"/>
                  </a:schemeClr>
                </a:solidFill>
                <a:latin typeface="Times New Roman"/>
                <a:cs typeface="Times New Roman"/>
              </a:rPr>
              <a:t> </a:t>
            </a:r>
            <a:r>
              <a:rPr lang="en-US" sz="2000" dirty="0" err="1">
                <a:solidFill>
                  <a:schemeClr val="bg1">
                    <a:lumMod val="50000"/>
                  </a:schemeClr>
                </a:solidFill>
                <a:latin typeface="Times New Roman"/>
                <a:cs typeface="Times New Roman"/>
              </a:rPr>
              <a:t>Diao</a:t>
            </a:r>
            <a:r>
              <a:rPr lang="en-US" sz="2000" dirty="0">
                <a:solidFill>
                  <a:schemeClr val="bg1">
                    <a:lumMod val="50000"/>
                  </a:schemeClr>
                </a:solidFill>
                <a:latin typeface="Times New Roman"/>
                <a:cs typeface="Times New Roman"/>
              </a:rPr>
              <a:t>, </a:t>
            </a:r>
            <a:r>
              <a:rPr lang="en-US" sz="2000" dirty="0" err="1">
                <a:solidFill>
                  <a:schemeClr val="bg1">
                    <a:lumMod val="50000"/>
                  </a:schemeClr>
                </a:solidFill>
                <a:latin typeface="Times New Roman"/>
                <a:cs typeface="Times New Roman"/>
              </a:rPr>
              <a:t>Chenyuan</a:t>
            </a:r>
            <a:r>
              <a:rPr lang="en-US" sz="2000" dirty="0">
                <a:solidFill>
                  <a:schemeClr val="bg1">
                    <a:lumMod val="50000"/>
                  </a:schemeClr>
                </a:solidFill>
                <a:latin typeface="Times New Roman"/>
                <a:cs typeface="Times New Roman"/>
              </a:rPr>
              <a:t> Liu, and </a:t>
            </a:r>
            <a:r>
              <a:rPr lang="en-US" sz="2000" dirty="0" err="1">
                <a:solidFill>
                  <a:schemeClr val="bg1">
                    <a:lumMod val="50000"/>
                  </a:schemeClr>
                </a:solidFill>
                <a:latin typeface="Times New Roman"/>
                <a:cs typeface="Times New Roman"/>
              </a:rPr>
              <a:t>Xiaohan</a:t>
            </a:r>
            <a:r>
              <a:rPr lang="en-US" sz="2000" dirty="0">
                <a:solidFill>
                  <a:schemeClr val="bg1">
                    <a:lumMod val="50000"/>
                  </a:schemeClr>
                </a:solidFill>
                <a:latin typeface="Times New Roman"/>
                <a:cs typeface="Times New Roman"/>
              </a:rPr>
              <a:t> Zhong</a:t>
            </a:r>
          </a:p>
          <a:p>
            <a:pPr algn="ctr">
              <a:defRPr/>
            </a:pPr>
            <a:r>
              <a:rPr lang="en-US" altLang="zh-CN" sz="2000" dirty="0">
                <a:latin typeface="Times New Roman"/>
                <a:cs typeface="Times New Roman"/>
              </a:rPr>
              <a:t>Contact the presenter: zhongxh@sem.tsinghua.edu.cn</a:t>
            </a:r>
            <a:endParaRPr lang="zh-CN" sz="2000" dirty="0"/>
          </a:p>
        </p:txBody>
      </p:sp>
      <p:sp>
        <p:nvSpPr>
          <p:cNvPr id="5" name="文本框 4">
            <a:extLst>
              <a:ext uri="{FF2B5EF4-FFF2-40B4-BE49-F238E27FC236}">
                <a16:creationId xmlns:a16="http://schemas.microsoft.com/office/drawing/2014/main" id="{6A50B221-B0FB-4B14-A09E-1659802FBDC0}"/>
              </a:ext>
            </a:extLst>
          </p:cNvPr>
          <p:cNvSpPr txBox="1"/>
          <p:nvPr/>
        </p:nvSpPr>
        <p:spPr bwMode="auto">
          <a:xfrm>
            <a:off x="1303846" y="4725144"/>
            <a:ext cx="9584307" cy="792525"/>
          </a:xfrm>
          <a:prstGeom prst="rect">
            <a:avLst/>
          </a:prstGeom>
          <a:noFill/>
        </p:spPr>
        <p:txBody>
          <a:bodyPr wrap="square" rtlCol="0">
            <a:spAutoFit/>
          </a:bodyPr>
          <a:lstStyle/>
          <a:p>
            <a:pPr indent="279400" algn="r">
              <a:lnSpc>
                <a:spcPct val="125000"/>
              </a:lnSpc>
              <a:spcAft>
                <a:spcPts val="600"/>
              </a:spcAft>
            </a:pPr>
            <a:r>
              <a:rPr lang="en-US" altLang="zh-CN" sz="1800" i="1" kern="100" dirty="0">
                <a:effectLst/>
                <a:latin typeface="Times New Roman" panose="02020603050405020304" pitchFamily="18" charset="0"/>
                <a:ea typeface="等线" panose="02010600030101010101" pitchFamily="2" charset="-122"/>
                <a:cs typeface="Times New Roman" panose="02020603050405020304" pitchFamily="18" charset="0"/>
              </a:rPr>
              <a:t>Man may be either broken in, trained, and mechanically taught, or he may be really enlightened.</a:t>
            </a:r>
            <a:endParaRPr lang="zh-CN" alt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r"/>
            <a:r>
              <a:rPr lang="en-US" altLang="zh-CN" sz="1800" i="1" kern="100" dirty="0">
                <a:effectLst/>
                <a:latin typeface="Times New Roman" panose="02020603050405020304" pitchFamily="18" charset="0"/>
                <a:ea typeface="等线" panose="02010600030101010101" pitchFamily="2" charset="-122"/>
              </a:rPr>
              <a:t>-Immanuel Kant</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38198" y="365125"/>
            <a:ext cx="10670931" cy="1325563"/>
          </a:xfrm>
        </p:spPr>
        <p:txBody>
          <a:bodyPr>
            <a:normAutofit/>
          </a:bodyPr>
          <a:lstStyle/>
          <a:p>
            <a:pPr>
              <a:defRPr/>
            </a:pPr>
            <a:r>
              <a:rPr lang="en-US" sz="4000">
                <a:latin typeface="Times New Roman"/>
                <a:cs typeface="Times New Roman"/>
              </a:rPr>
              <a:t>Competitive Equilibrium: Numerical Example</a:t>
            </a:r>
            <a:endParaRPr lang="zh-CN" sz="4000"/>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41</a:t>
            </a:fld>
            <a:endParaRPr lang="zh-CN" dirty="0"/>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1494693" y="1772816"/>
              <a:ext cx="8326314" cy="4797108"/>
            </p:xfrm>
            <a:graphic>
              <a:graphicData uri="http://schemas.openxmlformats.org/drawingml/2006/table">
                <a:tbl>
                  <a:tblPr firstRow="1" firstCol="1" bandRow="1"/>
                  <a:tblGrid>
                    <a:gridCol w="2875356">
                      <a:extLst>
                        <a:ext uri="{9D8B030D-6E8A-4147-A177-3AD203B41FA5}">
                          <a16:colId xmlns:a16="http://schemas.microsoft.com/office/drawing/2014/main" val="20000"/>
                        </a:ext>
                      </a:extLst>
                    </a:gridCol>
                    <a:gridCol w="2875356">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230186">
                    <a:tc>
                      <a:txBody>
                        <a:bodyPr/>
                        <a:lstStyle/>
                        <a:p>
                          <a:pPr indent="127000" algn="ctr">
                            <a:lnSpc>
                              <a:spcPct val="125000"/>
                            </a:lnSpc>
                            <a:spcBef>
                              <a:spcPts val="200"/>
                            </a:spcBef>
                            <a:spcAft>
                              <a:spcPts val="200"/>
                            </a:spcAft>
                            <a:defRPr/>
                          </a:pPr>
                          <a:r>
                            <a:rPr lang="en-US" sz="1600" b="1" dirty="0">
                              <a:latin typeface="Times New Roman"/>
                              <a:ea typeface="宋体"/>
                              <a:cs typeface="Times New Roman"/>
                            </a:rPr>
                            <a:t> </a:t>
                          </a:r>
                          <a:endParaRPr lang="zh-CN" sz="1600" dirty="0">
                            <a:latin typeface="Times New Roman"/>
                            <a:ea typeface="Times New Roman"/>
                            <a:cs typeface="Times New Roman"/>
                          </a:endParaRPr>
                        </a:p>
                      </a:txBody>
                      <a:tcPr marL="36195" marR="36195" marT="0" marB="0">
                        <a:lnL w="12700" algn="ctr">
                          <a:noFill/>
                        </a:lnL>
                        <a:lnR w="12700" algn="ctr">
                          <a:noFill/>
                        </a:lnR>
                        <a:lnT w="19050" algn="ctr">
                          <a:solidFill>
                            <a:srgbClr val="000000"/>
                          </a:solidFill>
                        </a:lnT>
                        <a:lnB w="12700" algn="ctr">
                          <a:solidFill>
                            <a:srgbClr val="000000"/>
                          </a:solidFill>
                        </a:lnB>
                      </a:tcPr>
                    </a:tc>
                    <a:tc>
                      <a:txBody>
                        <a:bodyPr/>
                        <a:lstStyle/>
                        <a:p>
                          <a:pPr indent="127000" algn="ctr">
                            <a:lnSpc>
                              <a:spcPct val="125000"/>
                            </a:lnSpc>
                            <a:spcBef>
                              <a:spcPts val="200"/>
                            </a:spcBef>
                            <a:spcAft>
                              <a:spcPts val="200"/>
                            </a:spcAft>
                            <a:defRPr/>
                          </a:pPr>
                          <a:r>
                            <a:rPr lang="en-US" sz="1600" b="1">
                              <a:latin typeface="Times New Roman"/>
                              <a:ea typeface="宋体"/>
                              <a:cs typeface="Times New Roman"/>
                            </a:rPr>
                            <a:t>Meaning</a:t>
                          </a:r>
                          <a:endParaRPr lang="zh-CN" sz="160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solidFill>
                            <a:srgbClr val="000000"/>
                          </a:solidFill>
                        </a:lnB>
                      </a:tcPr>
                    </a:tc>
                    <a:tc>
                      <a:txBody>
                        <a:bodyPr/>
                        <a:lstStyle/>
                        <a:p>
                          <a:pPr indent="127000" algn="ctr">
                            <a:lnSpc>
                              <a:spcPct val="125000"/>
                            </a:lnSpc>
                            <a:spcBef>
                              <a:spcPts val="200"/>
                            </a:spcBef>
                            <a:spcAft>
                              <a:spcPts val="200"/>
                            </a:spcAft>
                            <a:defRPr/>
                          </a:pPr>
                          <a:r>
                            <a:rPr lang="en-US" sz="1600" b="1">
                              <a:latin typeface="Times New Roman"/>
                              <a:ea typeface="宋体"/>
                              <a:cs typeface="Times New Roman"/>
                            </a:rPr>
                            <a:t>Value</a:t>
                          </a:r>
                          <a:endParaRPr lang="zh-CN" sz="160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solidFill>
                            <a:srgbClr val="000000"/>
                          </a:solidFill>
                        </a:lnB>
                      </a:tcPr>
                    </a:tc>
                    <a:extLst>
                      <a:ext uri="{0D108BD9-81ED-4DB2-BD59-A6C34878D82A}">
                        <a16:rowId xmlns:a16="http://schemas.microsoft.com/office/drawing/2014/main" val="10000"/>
                      </a:ext>
                    </a:extLst>
                  </a:tr>
                  <a:tr h="248348">
                    <a:tc rowSpan="4">
                      <a:txBody>
                        <a:bodyPr/>
                        <a:lstStyle/>
                        <a:p>
                          <a:pPr indent="127000" algn="ctr">
                            <a:lnSpc>
                              <a:spcPct val="125000"/>
                            </a:lnSpc>
                            <a:spcBef>
                              <a:spcPts val="200"/>
                            </a:spcBef>
                            <a:spcAft>
                              <a:spcPts val="200"/>
                            </a:spcAft>
                            <a:defRPr/>
                          </a:pPr>
                          <a:r>
                            <a:rPr lang="en-US" sz="1600" b="1" dirty="0">
                              <a:latin typeface="Times New Roman"/>
                              <a:ea typeface="宋体"/>
                              <a:cs typeface="Times New Roman"/>
                            </a:rPr>
                            <a:t>Human capital production function</a:t>
                          </a:r>
                          <a:endParaRPr lang="zh-CN" sz="1600" dirty="0">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solidFill>
                            <a:srgbClr val="000000"/>
                          </a:solidFill>
                        </a:lnB>
                      </a:tcPr>
                    </a:tc>
                    <a:tc>
                      <a:txBody>
                        <a:bodyPr/>
                        <a:lstStyle/>
                        <a:p>
                          <a:pPr indent="127000" algn="ctr">
                            <a:lnSpc>
                              <a:spcPct val="125000"/>
                            </a:lnSpc>
                            <a:spcBef>
                              <a:spcPts val="200"/>
                            </a:spcBef>
                            <a:spcAft>
                              <a:spcPts val="200"/>
                            </a:spcAft>
                            <a:defRPr/>
                          </a:pPr>
                          <a:r>
                            <a:rPr lang="en-US" sz="1600" dirty="0">
                              <a:latin typeface="Times New Roman"/>
                              <a:ea typeface="宋体"/>
                              <a:cs typeface="Times New Roman"/>
                            </a:rPr>
                            <a:t>Constant term</a:t>
                          </a:r>
                          <a:endParaRPr lang="zh-CN" sz="1600" dirty="0">
                            <a:latin typeface="Times New Roman"/>
                            <a:ea typeface="Times New Roman"/>
                            <a:cs typeface="Times New Roman"/>
                          </a:endParaRPr>
                        </a:p>
                      </a:txBody>
                      <a:tcPr marL="36195" marR="36195" marT="0" marB="0" anchor="ctr">
                        <a:lnL w="12700" algn="ctr">
                          <a:noFill/>
                        </a:lnL>
                        <a:lnR w="12700" algn="ctr">
                          <a:noFill/>
                        </a:lnR>
                        <a:lnT w="12700" algn="ctr">
                          <a:solidFill>
                            <a:srgbClr val="000000"/>
                          </a:solidFill>
                        </a:lnT>
                        <a:lnB w="12700" algn="ctr">
                          <a:noFill/>
                        </a:lnB>
                      </a:tcPr>
                    </a:tc>
                    <a:tc>
                      <a:txBody>
                        <a:bodyPr/>
                        <a:lstStyle/>
                        <a:p>
                          <a:pPr marL="330835" indent="127000" algn="ctr">
                            <a:lnSpc>
                              <a:spcPct val="125000"/>
                            </a:lnSpc>
                            <a:spcBef>
                              <a:spcPts val="200"/>
                            </a:spcBef>
                            <a:spcAft>
                              <a:spcPts val="200"/>
                            </a:spcAft>
                            <a:defRPr/>
                          </a:pPr>
                          <a14:m>
                            <m:oMath xmlns:m="http://schemas.openxmlformats.org/officeDocument/2006/math">
                              <m:sSub>
                                <m:sSubPr>
                                  <m:ctrlPr>
                                    <a:rPr lang="zh-CN" sz="1600" i="1">
                                      <a:latin typeface="Cambria Math" panose="02040503050406030204" pitchFamily="18" charset="0"/>
                                      <a:ea typeface="Cambria Math"/>
                                      <a:cs typeface="Times New Roman"/>
                                    </a:rPr>
                                  </m:ctrlPr>
                                </m:sSubPr>
                                <m:e>
                                  <m:r>
                                    <a:rPr lang="en-US" sz="1600" i="1">
                                      <a:latin typeface="Cambria Math"/>
                                      <a:ea typeface="宋体"/>
                                      <a:cs typeface="Times New Roman"/>
                                    </a:rPr>
                                    <m:t>𝛼</m:t>
                                  </m:r>
                                </m:e>
                                <m:sub>
                                  <m:r>
                                    <a:rPr lang="en-US" sz="1600" i="1">
                                      <a:latin typeface="Cambria Math"/>
                                      <a:ea typeface="宋体"/>
                                      <a:cs typeface="Times New Roman"/>
                                    </a:rPr>
                                    <m:t>0</m:t>
                                  </m:r>
                                </m:sub>
                              </m:sSub>
                              <m:r>
                                <a:rPr lang="en-US" sz="1600" i="1">
                                  <a:latin typeface="Cambria Math"/>
                                  <a:ea typeface="宋体"/>
                                  <a:cs typeface="Times New Roman"/>
                                </a:rPr>
                                <m:t>=</m:t>
                              </m:r>
                              <m:rad>
                                <m:radPr>
                                  <m:degHide m:val="on"/>
                                  <m:ctrlPr>
                                    <a:rPr lang="zh-CN" sz="1600" i="1">
                                      <a:latin typeface="Cambria Math" panose="02040503050406030204" pitchFamily="18" charset="0"/>
                                      <a:ea typeface="Cambria Math"/>
                                      <a:cs typeface="Times New Roman"/>
                                    </a:rPr>
                                  </m:ctrlPr>
                                </m:radPr>
                                <m:deg/>
                                <m:e>
                                  <m:r>
                                    <a:rPr lang="en-US" sz="1600" i="1">
                                      <a:latin typeface="Cambria Math"/>
                                      <a:ea typeface="宋体"/>
                                      <a:cs typeface="Times New Roman"/>
                                    </a:rPr>
                                    <m:t>2</m:t>
                                  </m:r>
                                </m:e>
                              </m:rad>
                            </m:oMath>
                          </a14:m>
                          <a:r>
                            <a:rPr lang="en-US" sz="1600" dirty="0">
                              <a:latin typeface="Times New Roman"/>
                              <a:ea typeface="宋体"/>
                              <a:cs typeface="Times New Roman"/>
                            </a:rPr>
                            <a:t>=1.41</a:t>
                          </a:r>
                          <a:endParaRPr lang="zh-CN" sz="1600" dirty="0">
                            <a:latin typeface="Times New Roman"/>
                            <a:ea typeface="Times New Roman"/>
                            <a:cs typeface="Times New Roman"/>
                          </a:endParaRPr>
                        </a:p>
                      </a:txBody>
                      <a:tcPr marL="36195" marR="36195" marT="0" marB="0" anchor="ctr">
                        <a:lnL w="12700" algn="ctr">
                          <a:noFill/>
                        </a:lnL>
                        <a:lnR w="12700" algn="ctr">
                          <a:noFill/>
                        </a:lnR>
                        <a:lnT w="12700" algn="ctr">
                          <a:solidFill>
                            <a:srgbClr val="000000"/>
                          </a:solidFill>
                        </a:lnT>
                        <a:lnB w="12700" algn="ctr">
                          <a:noFill/>
                        </a:lnB>
                      </a:tcPr>
                    </a:tc>
                    <a:extLst>
                      <a:ext uri="{0D108BD9-81ED-4DB2-BD59-A6C34878D82A}">
                        <a16:rowId xmlns:a16="http://schemas.microsoft.com/office/drawing/2014/main" val="10001"/>
                      </a:ext>
                    </a:extLst>
                  </a:tr>
                  <a:tr h="284750">
                    <a:tc vMerge="1">
                      <a:txBody>
                        <a:bodyPr/>
                        <a:lstStyle/>
                        <a:p>
                          <a:pPr>
                            <a:defRPr/>
                          </a:pPr>
                          <a:endParaRPr lang="zh-CN"/>
                        </a:p>
                      </a:txBody>
                      <a:tcPr/>
                    </a:tc>
                    <a:tc>
                      <a:txBody>
                        <a:bodyPr/>
                        <a:lstStyle/>
                        <a:p>
                          <a:pPr indent="127000" algn="ctr">
                            <a:lnSpc>
                              <a:spcPct val="125000"/>
                            </a:lnSpc>
                            <a:spcBef>
                              <a:spcPts val="200"/>
                            </a:spcBef>
                            <a:spcAft>
                              <a:spcPts val="200"/>
                            </a:spcAft>
                            <a:defRPr/>
                          </a:pPr>
                          <a:r>
                            <a:rPr lang="en-US" sz="1600" dirty="0">
                              <a:latin typeface="Times New Roman"/>
                              <a:ea typeface="宋体"/>
                              <a:cs typeface="Times New Roman"/>
                            </a:rPr>
                            <a:t>Power of student ability (</a:t>
                          </a:r>
                          <a14:m>
                            <m:oMath xmlns:m="http://schemas.openxmlformats.org/officeDocument/2006/math">
                              <m:r>
                                <a:rPr lang="en-US" sz="1600" i="1">
                                  <a:latin typeface="Cambria Math"/>
                                  <a:ea typeface="宋体"/>
                                  <a:cs typeface="Times New Roman"/>
                                </a:rPr>
                                <m:t>𝐴</m:t>
                              </m:r>
                              <m:r>
                                <a:rPr lang="en-US" sz="1600" i="1">
                                  <a:latin typeface="Cambria Math"/>
                                  <a:ea typeface="宋体"/>
                                  <a:cs typeface="Times New Roman"/>
                                </a:rPr>
                                <m:t>)</m:t>
                              </m:r>
                            </m:oMath>
                          </a14:m>
                          <a:endParaRPr lang="zh-CN" sz="1600" dirty="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lnB>
                      </a:tcPr>
                    </a:tc>
                    <a:tc>
                      <a:txBody>
                        <a:bodyPr/>
                        <a:lstStyle/>
                        <a:p>
                          <a:pPr marL="330835" indent="127000" algn="ctr">
                            <a:lnSpc>
                              <a:spcPct val="125000"/>
                            </a:lnSpc>
                            <a:spcBef>
                              <a:spcPts val="200"/>
                            </a:spcBef>
                            <a:spcAft>
                              <a:spcPts val="200"/>
                            </a:spcAft>
                            <a:defRPr/>
                          </a:pPr>
                          <a14:m>
                            <m:oMathPara xmlns:m="http://schemas.openxmlformats.org/officeDocument/2006/math">
                              <m:oMathParaPr>
                                <m:jc m:val="center"/>
                              </m:oMathParaPr>
                              <m:oMath xmlns:m="http://schemas.openxmlformats.org/officeDocument/2006/math">
                                <m:sSub>
                                  <m:sSubPr>
                                    <m:ctrlPr>
                                      <a:rPr lang="zh-CN" sz="1600" i="1">
                                        <a:latin typeface="Cambria Math" panose="02040503050406030204" pitchFamily="18" charset="0"/>
                                        <a:ea typeface="Cambria Math"/>
                                        <a:cs typeface="Times New Roman"/>
                                      </a:rPr>
                                    </m:ctrlPr>
                                  </m:sSubPr>
                                  <m:e>
                                    <m:r>
                                      <a:rPr lang="en-US" sz="1600" i="1">
                                        <a:latin typeface="Cambria Math"/>
                                        <a:ea typeface="宋体"/>
                                        <a:cs typeface="Times New Roman"/>
                                      </a:rPr>
                                      <m:t>𝛼</m:t>
                                    </m:r>
                                  </m:e>
                                  <m:sub>
                                    <m:r>
                                      <a:rPr lang="en-US" sz="1600" i="1">
                                        <a:latin typeface="Cambria Math"/>
                                        <a:ea typeface="宋体"/>
                                        <a:cs typeface="Times New Roman"/>
                                      </a:rPr>
                                      <m:t>1</m:t>
                                    </m:r>
                                  </m:sub>
                                </m:sSub>
                                <m:r>
                                  <a:rPr lang="en-US" sz="1600" i="1">
                                    <a:latin typeface="Cambria Math"/>
                                    <a:ea typeface="宋体"/>
                                    <a:cs typeface="Times New Roman"/>
                                  </a:rPr>
                                  <m:t>=1</m:t>
                                </m:r>
                              </m:oMath>
                            </m:oMathPara>
                          </a14:m>
                          <a:endParaRPr lang="zh-CN" sz="1600" dirty="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lnB>
                      </a:tcPr>
                    </a:tc>
                    <a:extLst>
                      <a:ext uri="{0D108BD9-81ED-4DB2-BD59-A6C34878D82A}">
                        <a16:rowId xmlns:a16="http://schemas.microsoft.com/office/drawing/2014/main" val="10002"/>
                      </a:ext>
                    </a:extLst>
                  </a:tr>
                  <a:tr h="284750">
                    <a:tc vMerge="1">
                      <a:txBody>
                        <a:bodyPr/>
                        <a:lstStyle/>
                        <a:p>
                          <a:pPr>
                            <a:defRPr/>
                          </a:pPr>
                          <a:endParaRPr lang="zh-CN"/>
                        </a:p>
                      </a:txBody>
                      <a:tcPr/>
                    </a:tc>
                    <a:tc>
                      <a:txBody>
                        <a:bodyPr/>
                        <a:lstStyle/>
                        <a:p>
                          <a:pPr indent="127000" algn="ctr">
                            <a:lnSpc>
                              <a:spcPct val="125000"/>
                            </a:lnSpc>
                            <a:spcBef>
                              <a:spcPts val="200"/>
                            </a:spcBef>
                            <a:spcAft>
                              <a:spcPts val="200"/>
                            </a:spcAft>
                            <a:defRPr/>
                          </a:pPr>
                          <a:r>
                            <a:rPr lang="en-US" sz="1600" dirty="0">
                              <a:latin typeface="Times New Roman"/>
                              <a:ea typeface="宋体"/>
                              <a:cs typeface="Times New Roman"/>
                            </a:rPr>
                            <a:t>Power of student effort (</a:t>
                          </a:r>
                          <a14:m>
                            <m:oMath xmlns:m="http://schemas.openxmlformats.org/officeDocument/2006/math">
                              <m:r>
                                <a:rPr lang="en-US" sz="1600" i="1">
                                  <a:latin typeface="Cambria Math"/>
                                  <a:ea typeface="宋体"/>
                                  <a:cs typeface="Times New Roman"/>
                                </a:rPr>
                                <m:t>𝐸</m:t>
                              </m:r>
                            </m:oMath>
                          </a14:m>
                          <a:r>
                            <a:rPr lang="en-US" sz="1600" dirty="0">
                              <a:latin typeface="Times New Roman"/>
                              <a:ea typeface="宋体"/>
                              <a:cs typeface="Times New Roman"/>
                            </a:rPr>
                            <a:t>)</a:t>
                          </a:r>
                          <a:endParaRPr lang="zh-CN" sz="1600" dirty="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round/>
                        </a:lnB>
                      </a:tcPr>
                    </a:tc>
                    <a:tc>
                      <a:txBody>
                        <a:bodyPr/>
                        <a:lstStyle/>
                        <a:p>
                          <a:pPr marL="330835" indent="127000" algn="ctr">
                            <a:lnSpc>
                              <a:spcPct val="125000"/>
                            </a:lnSpc>
                            <a:spcBef>
                              <a:spcPts val="200"/>
                            </a:spcBef>
                            <a:spcAft>
                              <a:spcPts val="200"/>
                            </a:spcAft>
                            <a:defRPr/>
                          </a:pPr>
                          <a14:m>
                            <m:oMathPara xmlns:m="http://schemas.openxmlformats.org/officeDocument/2006/math">
                              <m:oMathParaPr>
                                <m:jc m:val="center"/>
                              </m:oMathParaPr>
                              <m:oMath xmlns:m="http://schemas.openxmlformats.org/officeDocument/2006/math">
                                <m:sSub>
                                  <m:sSubPr>
                                    <m:ctrlPr>
                                      <a:rPr lang="zh-CN" sz="1600" i="1">
                                        <a:latin typeface="Cambria Math" panose="02040503050406030204" pitchFamily="18" charset="0"/>
                                        <a:ea typeface="Cambria Math"/>
                                        <a:cs typeface="Times New Roman"/>
                                      </a:rPr>
                                    </m:ctrlPr>
                                  </m:sSubPr>
                                  <m:e>
                                    <m:r>
                                      <a:rPr lang="en-US" sz="1600" i="1">
                                        <a:latin typeface="Cambria Math"/>
                                        <a:ea typeface="宋体"/>
                                        <a:cs typeface="Times New Roman"/>
                                      </a:rPr>
                                      <m:t>𝛼</m:t>
                                    </m:r>
                                  </m:e>
                                  <m:sub>
                                    <m:r>
                                      <a:rPr lang="en-US" sz="1600" i="1">
                                        <a:latin typeface="Cambria Math"/>
                                        <a:ea typeface="宋体"/>
                                        <a:cs typeface="Times New Roman"/>
                                      </a:rPr>
                                      <m:t>2</m:t>
                                    </m:r>
                                  </m:sub>
                                </m:sSub>
                                <m:r>
                                  <a:rPr lang="en-US" sz="1600" i="1">
                                    <a:latin typeface="Cambria Math"/>
                                    <a:ea typeface="宋体"/>
                                    <a:cs typeface="Times New Roman"/>
                                  </a:rPr>
                                  <m:t>=0.5</m:t>
                                </m:r>
                              </m:oMath>
                            </m:oMathPara>
                          </a14:m>
                          <a:endParaRPr lang="zh-CN" sz="1600" dirty="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round/>
                        </a:lnB>
                      </a:tcPr>
                    </a:tc>
                    <a:extLst>
                      <a:ext uri="{0D108BD9-81ED-4DB2-BD59-A6C34878D82A}">
                        <a16:rowId xmlns:a16="http://schemas.microsoft.com/office/drawing/2014/main" val="10003"/>
                      </a:ext>
                    </a:extLst>
                  </a:tr>
                  <a:tr h="545719">
                    <a:tc vMerge="1">
                      <a:txBody>
                        <a:bodyPr/>
                        <a:lstStyle/>
                        <a:p>
                          <a:pPr>
                            <a:defRPr/>
                          </a:pPr>
                          <a:endParaRPr lang="zh-CN"/>
                        </a:p>
                      </a:txBody>
                      <a:tcPr/>
                    </a:tc>
                    <a:tc>
                      <a:txBody>
                        <a:bodyPr/>
                        <a:lstStyle/>
                        <a:p>
                          <a:pPr indent="127000" algn="ctr">
                            <a:lnSpc>
                              <a:spcPct val="125000"/>
                            </a:lnSpc>
                            <a:spcBef>
                              <a:spcPts val="200"/>
                            </a:spcBef>
                            <a:spcAft>
                              <a:spcPts val="200"/>
                            </a:spcAft>
                            <a:defRPr/>
                          </a:pPr>
                          <a:r>
                            <a:rPr lang="en-US" sz="1600" dirty="0">
                              <a:latin typeface="Times New Roman"/>
                              <a:ea typeface="宋体"/>
                              <a:cs typeface="Times New Roman"/>
                            </a:rPr>
                            <a:t>Random perturbation</a:t>
                          </a:r>
                          <a:endParaRPr lang="zh-CN" sz="1600" dirty="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tc>
                      <a:txBody>
                        <a:bodyPr/>
                        <a:lstStyle/>
                        <a:p>
                          <a:pPr marL="330835" indent="127000" algn="ctr">
                            <a:lnSpc>
                              <a:spcPct val="125000"/>
                            </a:lnSpc>
                            <a:spcBef>
                              <a:spcPts val="200"/>
                            </a:spcBef>
                            <a:spcAft>
                              <a:spcPts val="200"/>
                            </a:spcAft>
                            <a:defRPr/>
                          </a:pPr>
                          <a14:m>
                            <m:oMath xmlns:m="http://schemas.openxmlformats.org/officeDocument/2006/math">
                              <m:r>
                                <a:rPr lang="en-US" sz="1600" i="1">
                                  <a:latin typeface="Cambria Math"/>
                                  <a:ea typeface="Times New Roman"/>
                                  <a:cs typeface="Times New Roman"/>
                                </a:rPr>
                                <m:t>𝜀</m:t>
                              </m:r>
                              <m:r>
                                <a:rPr lang="en-US" sz="1600" i="1">
                                  <a:latin typeface="Cambria Math"/>
                                  <a:ea typeface="Times New Roman"/>
                                  <a:cs typeface="Times New Roman"/>
                                </a:rPr>
                                <m:t>~</m:t>
                              </m:r>
                              <m:r>
                                <a:rPr lang="en-US" sz="1600" i="1">
                                  <a:latin typeface="Cambria Math"/>
                                  <a:ea typeface="Times New Roman"/>
                                  <a:cs typeface="Times New Roman"/>
                                </a:rPr>
                                <m:t>𝑁</m:t>
                              </m:r>
                              <m:r>
                                <a:rPr lang="en-US" sz="1600" i="1">
                                  <a:latin typeface="Cambria Math"/>
                                  <a:ea typeface="Times New Roman"/>
                                  <a:cs typeface="Times New Roman"/>
                                </a:rPr>
                                <m:t>(0,</m:t>
                              </m:r>
                              <m:sSubSup>
                                <m:sSubSupPr>
                                  <m:ctrlPr>
                                    <a:rPr lang="zh-CN" sz="1600" i="1">
                                      <a:latin typeface="Cambria Math" panose="02040503050406030204" pitchFamily="18" charset="0"/>
                                      <a:ea typeface="Cambria Math"/>
                                      <a:cs typeface="Times New Roman"/>
                                    </a:rPr>
                                  </m:ctrlPr>
                                </m:sSubSupPr>
                                <m:e>
                                  <m:r>
                                    <a:rPr lang="en-US" sz="1600" i="1">
                                      <a:latin typeface="Cambria Math"/>
                                      <a:ea typeface="Times New Roman"/>
                                      <a:cs typeface="Times New Roman"/>
                                    </a:rPr>
                                    <m:t>𝜎</m:t>
                                  </m:r>
                                </m:e>
                                <m:sub>
                                  <m:r>
                                    <a:rPr lang="en-US" sz="1600" i="1">
                                      <a:latin typeface="Cambria Math"/>
                                      <a:ea typeface="Times New Roman"/>
                                      <a:cs typeface="Times New Roman"/>
                                    </a:rPr>
                                    <m:t>𝜀</m:t>
                                  </m:r>
                                </m:sub>
                                <m:sup>
                                  <m:r>
                                    <a:rPr lang="en-US" sz="1600" i="1">
                                      <a:latin typeface="Cambria Math"/>
                                      <a:ea typeface="Times New Roman"/>
                                      <a:cs typeface="Times New Roman"/>
                                    </a:rPr>
                                    <m:t>2</m:t>
                                  </m:r>
                                </m:sup>
                              </m:sSubSup>
                              <m:r>
                                <a:rPr lang="en-US" sz="1600" i="1">
                                  <a:latin typeface="Cambria Math"/>
                                  <a:ea typeface="Times New Roman"/>
                                  <a:cs typeface="Times New Roman"/>
                                </a:rPr>
                                <m:t>)</m:t>
                              </m:r>
                            </m:oMath>
                          </a14:m>
                          <a:r>
                            <a:rPr lang="en-US" sz="1600" i="1" dirty="0">
                              <a:latin typeface="Times New Roman"/>
                              <a:ea typeface="Times New Roman"/>
                              <a:cs typeface="Times New Roman"/>
                            </a:rPr>
                            <a:t>, </a:t>
                          </a:r>
                          <a:endParaRPr lang="zh-CN" sz="1600" dirty="0">
                            <a:latin typeface="Times New Roman"/>
                            <a:ea typeface="Times New Roman"/>
                            <a:cs typeface="Times New Roman"/>
                          </a:endParaRPr>
                        </a:p>
                        <a:p>
                          <a:pPr marL="330835" indent="127000" algn="ctr">
                            <a:lnSpc>
                              <a:spcPct val="125000"/>
                            </a:lnSpc>
                            <a:spcBef>
                              <a:spcPts val="200"/>
                            </a:spcBef>
                            <a:spcAft>
                              <a:spcPts val="200"/>
                            </a:spcAft>
                            <a:defRPr/>
                          </a:pPr>
                          <a14:m>
                            <m:oMath xmlns:m="http://schemas.openxmlformats.org/officeDocument/2006/math">
                              <m:sSub>
                                <m:sSubPr>
                                  <m:ctrlPr>
                                    <a:rPr lang="zh-CN" sz="1600" i="1">
                                      <a:latin typeface="Cambria Math" panose="02040503050406030204" pitchFamily="18" charset="0"/>
                                      <a:ea typeface="Cambria Math"/>
                                      <a:cs typeface="Times New Roman"/>
                                    </a:rPr>
                                  </m:ctrlPr>
                                </m:sSubPr>
                                <m:e>
                                  <m:r>
                                    <a:rPr lang="en-US" sz="1600" i="1">
                                      <a:latin typeface="Cambria Math"/>
                                      <a:ea typeface="Times New Roman"/>
                                      <a:cs typeface="Times New Roman"/>
                                    </a:rPr>
                                    <m:t>𝜎</m:t>
                                  </m:r>
                                </m:e>
                                <m:sub>
                                  <m:r>
                                    <a:rPr lang="en-US" sz="1600" i="1">
                                      <a:latin typeface="Cambria Math"/>
                                      <a:ea typeface="Times New Roman"/>
                                      <a:cs typeface="Times New Roman"/>
                                    </a:rPr>
                                    <m:t>𝜀</m:t>
                                  </m:r>
                                </m:sub>
                              </m:sSub>
                              <m:r>
                                <a:rPr lang="en-US" sz="1600" i="1">
                                  <a:latin typeface="Cambria Math"/>
                                  <a:ea typeface="Times New Roman"/>
                                  <a:cs typeface="Times New Roman"/>
                                </a:rPr>
                                <m:t>=0</m:t>
                              </m:r>
                            </m:oMath>
                          </a14:m>
                          <a:r>
                            <a:rPr lang="en-US" sz="1600" dirty="0">
                              <a:latin typeface="Times New Roman"/>
                              <a:ea typeface="等线"/>
                              <a:cs typeface="Times New Roman"/>
                            </a:rPr>
                            <a:t>, </a:t>
                          </a:r>
                          <a:r>
                            <a:rPr lang="en-US" sz="1600" dirty="0">
                              <a:latin typeface="Times New Roman"/>
                              <a:ea typeface="Times New Roman"/>
                              <a:cs typeface="Times New Roman"/>
                            </a:rPr>
                            <a:t>0.16, 0.32, 0.64</a:t>
                          </a:r>
                          <a:endParaRPr lang="zh-CN" sz="1600" dirty="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extLst>
                      <a:ext uri="{0D108BD9-81ED-4DB2-BD59-A6C34878D82A}">
                        <a16:rowId xmlns:a16="http://schemas.microsoft.com/office/drawing/2014/main" val="10004"/>
                      </a:ext>
                    </a:extLst>
                  </a:tr>
                  <a:tr h="284750">
                    <a:tc>
                      <a:txBody>
                        <a:bodyPr/>
                        <a:lstStyle/>
                        <a:p>
                          <a:pPr indent="127000" algn="ctr">
                            <a:lnSpc>
                              <a:spcPct val="125000"/>
                            </a:lnSpc>
                            <a:spcBef>
                              <a:spcPts val="200"/>
                            </a:spcBef>
                            <a:spcAft>
                              <a:spcPts val="200"/>
                            </a:spcAft>
                            <a:defRPr/>
                          </a:pPr>
                          <a:r>
                            <a:rPr lang="en-US" sz="1600" b="1">
                              <a:latin typeface="Times New Roman"/>
                              <a:ea typeface="宋体"/>
                              <a:cs typeface="Times New Roman"/>
                            </a:rPr>
                            <a:t>Cost function</a:t>
                          </a:r>
                          <a:endParaRPr lang="zh-CN" sz="1600">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solidFill>
                            <a:srgbClr val="000000"/>
                          </a:solidFill>
                        </a:lnB>
                      </a:tcPr>
                    </a:tc>
                    <a:tc>
                      <a:txBody>
                        <a:bodyPr/>
                        <a:lstStyle/>
                        <a:p>
                          <a:pPr indent="127000" algn="ctr">
                            <a:lnSpc>
                              <a:spcPct val="125000"/>
                            </a:lnSpc>
                            <a:spcBef>
                              <a:spcPts val="200"/>
                            </a:spcBef>
                            <a:spcAft>
                              <a:spcPts val="200"/>
                            </a:spcAft>
                            <a:defRPr/>
                          </a:pPr>
                          <a:r>
                            <a:rPr lang="en-US" sz="1600">
                              <a:latin typeface="Times New Roman"/>
                              <a:ea typeface="宋体"/>
                              <a:cs typeface="Times New Roman"/>
                            </a:rPr>
                            <a:t>Power of student effort (</a:t>
                          </a:r>
                          <a14:m>
                            <m:oMath xmlns:m="http://schemas.openxmlformats.org/officeDocument/2006/math">
                              <m:r>
                                <a:rPr lang="en-US" sz="1600" i="1">
                                  <a:latin typeface="Cambria Math"/>
                                  <a:ea typeface="宋体"/>
                                  <a:cs typeface="Times New Roman"/>
                                </a:rPr>
                                <m:t>𝐸</m:t>
                              </m:r>
                            </m:oMath>
                          </a14:m>
                          <a:r>
                            <a:rPr lang="en-US" sz="1600">
                              <a:latin typeface="Times New Roman"/>
                              <a:ea typeface="宋体"/>
                              <a:cs typeface="Times New Roman"/>
                            </a:rPr>
                            <a:t>)</a:t>
                          </a:r>
                          <a:endParaRPr lang="zh-CN" sz="1600">
                            <a:latin typeface="Times New Roman"/>
                            <a:ea typeface="Times New Roman"/>
                            <a:cs typeface="Times New Roman"/>
                          </a:endParaRPr>
                        </a:p>
                      </a:txBody>
                      <a:tcPr marL="36195" marR="36195" marT="0" marB="0" anchor="ctr">
                        <a:lnL w="12700" algn="ctr">
                          <a:noFill/>
                        </a:lnL>
                        <a:lnR w="12700" algn="ctr">
                          <a:noFill/>
                        </a:lnR>
                        <a:lnT w="12700" algn="ctr">
                          <a:solidFill>
                            <a:srgbClr val="000000"/>
                          </a:solidFill>
                        </a:lnT>
                        <a:lnB w="12700" algn="ctr">
                          <a:solidFill>
                            <a:srgbClr val="000000"/>
                          </a:solidFill>
                        </a:lnB>
                      </a:tcPr>
                    </a:tc>
                    <a:tc>
                      <a:txBody>
                        <a:bodyPr/>
                        <a:lstStyle/>
                        <a:p>
                          <a:pPr marL="330835" indent="127000" algn="ctr">
                            <a:lnSpc>
                              <a:spcPct val="125000"/>
                            </a:lnSpc>
                            <a:spcBef>
                              <a:spcPts val="200"/>
                            </a:spcBef>
                            <a:spcAft>
                              <a:spcPts val="200"/>
                            </a:spcAft>
                            <a:defRPr/>
                          </a:pPr>
                          <a14:m>
                            <m:oMathPara xmlns:m="http://schemas.openxmlformats.org/officeDocument/2006/math">
                              <m:oMathParaPr>
                                <m:jc m:val="centerGroup"/>
                              </m:oMathParaPr>
                              <m:oMath xmlns:m="http://schemas.openxmlformats.org/officeDocument/2006/math">
                                <m:r>
                                  <a:rPr lang="en-US" sz="1600" i="1">
                                    <a:latin typeface="Cambria Math"/>
                                    <a:ea typeface="宋体"/>
                                    <a:cs typeface="Times New Roman"/>
                                  </a:rPr>
                                  <m:t>𝜇</m:t>
                                </m:r>
                                <m:r>
                                  <a:rPr lang="en-US" sz="1600" i="1">
                                    <a:latin typeface="Cambria Math"/>
                                    <a:ea typeface="宋体"/>
                                    <a:cs typeface="Times New Roman"/>
                                  </a:rPr>
                                  <m:t>=2</m:t>
                                </m:r>
                              </m:oMath>
                            </m:oMathPara>
                          </a14:m>
                          <a:endParaRPr lang="zh-CN" sz="1600" dirty="0">
                            <a:latin typeface="Times New Roman"/>
                            <a:ea typeface="Times New Roman"/>
                            <a:cs typeface="Times New Roman"/>
                          </a:endParaRPr>
                        </a:p>
                      </a:txBody>
                      <a:tcPr marL="36195" marR="36195" marT="0" marB="0" anchor="ctr">
                        <a:lnL w="12700" algn="ctr">
                          <a:noFill/>
                        </a:lnL>
                        <a:lnR w="12700" algn="ctr">
                          <a:noFill/>
                        </a:lnR>
                        <a:lnT w="12700" algn="ctr">
                          <a:solidFill>
                            <a:srgbClr val="000000"/>
                          </a:solidFill>
                        </a:lnT>
                        <a:lnB w="12700" algn="ctr">
                          <a:solidFill>
                            <a:srgbClr val="000000"/>
                          </a:solidFill>
                        </a:lnB>
                      </a:tcPr>
                    </a:tc>
                    <a:extLst>
                      <a:ext uri="{0D108BD9-81ED-4DB2-BD59-A6C34878D82A}">
                        <a16:rowId xmlns:a16="http://schemas.microsoft.com/office/drawing/2014/main" val="10005"/>
                      </a:ext>
                    </a:extLst>
                  </a:tr>
                  <a:tr h="284750">
                    <a:tc rowSpan="3">
                      <a:txBody>
                        <a:bodyPr/>
                        <a:lstStyle/>
                        <a:p>
                          <a:pPr indent="127000" algn="ctr">
                            <a:lnSpc>
                              <a:spcPct val="125000"/>
                            </a:lnSpc>
                            <a:spcBef>
                              <a:spcPts val="200"/>
                            </a:spcBef>
                            <a:spcAft>
                              <a:spcPts val="200"/>
                            </a:spcAft>
                            <a:defRPr/>
                          </a:pPr>
                          <a:r>
                            <a:rPr lang="en-US" sz="1600" b="1" dirty="0">
                              <a:latin typeface="Times New Roman"/>
                              <a:ea typeface="宋体"/>
                              <a:cs typeface="Times New Roman"/>
                            </a:rPr>
                            <a:t>Wage determination equation</a:t>
                          </a:r>
                          <a:endParaRPr lang="zh-CN" sz="1600" dirty="0">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solidFill>
                            <a:srgbClr val="000000"/>
                          </a:solidFill>
                        </a:lnB>
                      </a:tcPr>
                    </a:tc>
                    <a:tc>
                      <a:txBody>
                        <a:bodyPr/>
                        <a:lstStyle/>
                        <a:p>
                          <a:pPr indent="127000" algn="ctr">
                            <a:lnSpc>
                              <a:spcPct val="125000"/>
                            </a:lnSpc>
                            <a:spcBef>
                              <a:spcPts val="200"/>
                            </a:spcBef>
                            <a:spcAft>
                              <a:spcPts val="200"/>
                            </a:spcAft>
                            <a:defRPr/>
                          </a:pPr>
                          <a:r>
                            <a:rPr lang="en-US" sz="1600">
                              <a:latin typeface="Times New Roman"/>
                              <a:ea typeface="宋体"/>
                              <a:cs typeface="Times New Roman"/>
                            </a:rPr>
                            <a:t>Constant term</a:t>
                          </a:r>
                          <a:endParaRPr lang="zh-CN" sz="1600">
                            <a:latin typeface="Times New Roman"/>
                            <a:ea typeface="Times New Roman"/>
                            <a:cs typeface="Times New Roman"/>
                          </a:endParaRPr>
                        </a:p>
                      </a:txBody>
                      <a:tcPr marL="36195" marR="36195" marT="0" marB="0" anchor="ctr">
                        <a:lnL w="12700" algn="ctr">
                          <a:noFill/>
                        </a:lnL>
                        <a:lnR w="12700" algn="ctr">
                          <a:noFill/>
                        </a:lnR>
                        <a:lnT w="12700" algn="ctr">
                          <a:solidFill>
                            <a:srgbClr val="000000"/>
                          </a:solidFill>
                        </a:lnT>
                        <a:lnB w="12700" algn="ctr">
                          <a:noFill/>
                        </a:lnB>
                      </a:tcPr>
                    </a:tc>
                    <a:tc>
                      <a:txBody>
                        <a:bodyPr/>
                        <a:lstStyle/>
                        <a:p>
                          <a:pPr marL="330835" indent="127000" algn="ctr">
                            <a:lnSpc>
                              <a:spcPct val="125000"/>
                            </a:lnSpc>
                            <a:spcBef>
                              <a:spcPts val="200"/>
                            </a:spcBef>
                            <a:spcAft>
                              <a:spcPts val="200"/>
                            </a:spcAft>
                            <a:defRPr/>
                          </a:pPr>
                          <a14:m>
                            <m:oMathPara xmlns:m="http://schemas.openxmlformats.org/officeDocument/2006/math">
                              <m:oMathParaPr>
                                <m:jc m:val="centerGroup"/>
                              </m:oMathParaPr>
                              <m:oMath xmlns:m="http://schemas.openxmlformats.org/officeDocument/2006/math">
                                <m:sSub>
                                  <m:sSubPr>
                                    <m:ctrlPr>
                                      <a:rPr lang="zh-CN" sz="1600" i="1">
                                        <a:latin typeface="Cambria Math" panose="02040503050406030204" pitchFamily="18" charset="0"/>
                                        <a:ea typeface="Cambria Math"/>
                                        <a:cs typeface="Times New Roman"/>
                                      </a:rPr>
                                    </m:ctrlPr>
                                  </m:sSubPr>
                                  <m:e>
                                    <m:r>
                                      <a:rPr lang="en-US" sz="1600" i="1">
                                        <a:latin typeface="Cambria Math"/>
                                        <a:ea typeface="宋体"/>
                                        <a:cs typeface="Times New Roman"/>
                                      </a:rPr>
                                      <m:t>𝛼</m:t>
                                    </m:r>
                                  </m:e>
                                  <m:sub>
                                    <m:r>
                                      <a:rPr lang="en-US" sz="1600" i="1">
                                        <a:latin typeface="Cambria Math"/>
                                        <a:ea typeface="宋体"/>
                                        <a:cs typeface="Times New Roman"/>
                                      </a:rPr>
                                      <m:t>𝑤</m:t>
                                    </m:r>
                                  </m:sub>
                                </m:sSub>
                                <m:r>
                                  <a:rPr lang="en-US" sz="1600" i="1">
                                    <a:latin typeface="Cambria Math"/>
                                    <a:ea typeface="宋体"/>
                                    <a:cs typeface="Times New Roman"/>
                                  </a:rPr>
                                  <m:t>=7∗</m:t>
                                </m:r>
                                <m:sSup>
                                  <m:sSupPr>
                                    <m:ctrlPr>
                                      <a:rPr lang="zh-CN" sz="1600" i="1">
                                        <a:latin typeface="Cambria Math" panose="02040503050406030204" pitchFamily="18" charset="0"/>
                                        <a:ea typeface="Cambria Math"/>
                                        <a:cs typeface="Times New Roman"/>
                                      </a:rPr>
                                    </m:ctrlPr>
                                  </m:sSupPr>
                                  <m:e>
                                    <m:r>
                                      <a:rPr lang="en-US" sz="1600" i="1">
                                        <a:latin typeface="Cambria Math"/>
                                        <a:ea typeface="宋体"/>
                                        <a:cs typeface="Times New Roman"/>
                                      </a:rPr>
                                      <m:t>2</m:t>
                                    </m:r>
                                  </m:e>
                                  <m:sup>
                                    <m:r>
                                      <a:rPr lang="en-US" sz="1600" i="1">
                                        <a:latin typeface="Cambria Math"/>
                                        <a:ea typeface="宋体"/>
                                        <a:cs typeface="Times New Roman"/>
                                      </a:rPr>
                                      <m:t>0.1</m:t>
                                    </m:r>
                                  </m:sup>
                                </m:sSup>
                                <m:r>
                                  <a:rPr lang="en-US" sz="1600" i="1">
                                    <a:latin typeface="Cambria Math"/>
                                    <a:ea typeface="宋体"/>
                                    <a:cs typeface="Times New Roman"/>
                                  </a:rPr>
                                  <m:t>=7.50</m:t>
                                </m:r>
                              </m:oMath>
                            </m:oMathPara>
                          </a14:m>
                          <a:endParaRPr lang="zh-CN" sz="1600">
                            <a:latin typeface="Times New Roman"/>
                            <a:ea typeface="Times New Roman"/>
                            <a:cs typeface="Times New Roman"/>
                          </a:endParaRPr>
                        </a:p>
                      </a:txBody>
                      <a:tcPr marL="36195" marR="36195" marT="0" marB="0" anchor="ctr">
                        <a:lnL w="12700" algn="ctr">
                          <a:noFill/>
                        </a:lnL>
                        <a:lnR w="12700" algn="ctr">
                          <a:noFill/>
                        </a:lnR>
                        <a:lnT w="12700" algn="ctr">
                          <a:solidFill>
                            <a:srgbClr val="000000"/>
                          </a:solidFill>
                        </a:lnT>
                        <a:lnB w="12700" algn="ctr">
                          <a:noFill/>
                        </a:lnB>
                      </a:tcPr>
                    </a:tc>
                    <a:extLst>
                      <a:ext uri="{0D108BD9-81ED-4DB2-BD59-A6C34878D82A}">
                        <a16:rowId xmlns:a16="http://schemas.microsoft.com/office/drawing/2014/main" val="10006"/>
                      </a:ext>
                    </a:extLst>
                  </a:tr>
                  <a:tr h="284750">
                    <a:tc vMerge="1">
                      <a:txBody>
                        <a:bodyPr/>
                        <a:lstStyle/>
                        <a:p>
                          <a:pPr>
                            <a:defRPr/>
                          </a:pPr>
                          <a:endParaRPr lang="zh-CN"/>
                        </a:p>
                      </a:txBody>
                      <a:tcPr/>
                    </a:tc>
                    <a:tc>
                      <a:txBody>
                        <a:bodyPr/>
                        <a:lstStyle/>
                        <a:p>
                          <a:pPr indent="127000" algn="ctr">
                            <a:lnSpc>
                              <a:spcPct val="125000"/>
                            </a:lnSpc>
                            <a:spcBef>
                              <a:spcPts val="200"/>
                            </a:spcBef>
                            <a:spcAft>
                              <a:spcPts val="200"/>
                            </a:spcAft>
                            <a:defRPr/>
                          </a:pPr>
                          <a:r>
                            <a:rPr lang="en-US" sz="1600" dirty="0">
                              <a:latin typeface="Times New Roman"/>
                              <a:ea typeface="宋体"/>
                              <a:cs typeface="Times New Roman"/>
                            </a:rPr>
                            <a:t>Power of college quality (</a:t>
                          </a:r>
                          <a14:m>
                            <m:oMath xmlns:m="http://schemas.openxmlformats.org/officeDocument/2006/math">
                              <m:r>
                                <a:rPr lang="en-US" sz="1600" i="1">
                                  <a:latin typeface="Cambria Math"/>
                                  <a:ea typeface="宋体"/>
                                  <a:cs typeface="Times New Roman"/>
                                </a:rPr>
                                <m:t>𝑃</m:t>
                              </m:r>
                            </m:oMath>
                          </a14:m>
                          <a:r>
                            <a:rPr lang="en-US" sz="1600" dirty="0">
                              <a:latin typeface="Times New Roman"/>
                              <a:ea typeface="宋体"/>
                              <a:cs typeface="Times New Roman"/>
                            </a:rPr>
                            <a:t>)</a:t>
                          </a:r>
                          <a:endParaRPr lang="zh-CN" sz="1600" dirty="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lnB>
                      </a:tcPr>
                    </a:tc>
                    <a:tc>
                      <a:txBody>
                        <a:bodyPr/>
                        <a:lstStyle/>
                        <a:p>
                          <a:pPr marL="330835" indent="127000" algn="ctr">
                            <a:lnSpc>
                              <a:spcPct val="125000"/>
                            </a:lnSpc>
                            <a:spcBef>
                              <a:spcPts val="200"/>
                            </a:spcBef>
                            <a:spcAft>
                              <a:spcPts val="200"/>
                            </a:spcAft>
                            <a:defRPr/>
                          </a:pPr>
                          <a14:m>
                            <m:oMathPara xmlns:m="http://schemas.openxmlformats.org/officeDocument/2006/math">
                              <m:oMathParaPr>
                                <m:jc m:val="centerGroup"/>
                              </m:oMathParaPr>
                              <m:oMath xmlns:m="http://schemas.openxmlformats.org/officeDocument/2006/math">
                                <m:sSup>
                                  <m:sSupPr>
                                    <m:ctrlPr>
                                      <a:rPr lang="zh-CN" sz="1600" i="1">
                                        <a:latin typeface="Cambria Math" panose="02040503050406030204" pitchFamily="18" charset="0"/>
                                        <a:ea typeface="Cambria Math"/>
                                        <a:cs typeface="Times New Roman"/>
                                      </a:rPr>
                                    </m:ctrlPr>
                                  </m:sSupPr>
                                  <m:e>
                                    <m:r>
                                      <a:rPr lang="en-US" sz="1600" i="1">
                                        <a:latin typeface="Cambria Math"/>
                                        <a:ea typeface="宋体"/>
                                        <a:cs typeface="Times New Roman"/>
                                      </a:rPr>
                                      <m:t>𝛼</m:t>
                                    </m:r>
                                  </m:e>
                                  <m:sup>
                                    <m:r>
                                      <a:rPr lang="en-US" sz="1600" i="1">
                                        <a:latin typeface="Cambria Math"/>
                                        <a:ea typeface="宋体"/>
                                        <a:cs typeface="Times New Roman"/>
                                      </a:rPr>
                                      <m:t>𝑃</m:t>
                                    </m:r>
                                  </m:sup>
                                </m:sSup>
                                <m:r>
                                  <a:rPr lang="en-US" sz="1600" i="1">
                                    <a:latin typeface="Cambria Math"/>
                                    <a:ea typeface="宋体"/>
                                    <a:cs typeface="Times New Roman"/>
                                  </a:rPr>
                                  <m:t>=0.5</m:t>
                                </m:r>
                              </m:oMath>
                            </m:oMathPara>
                          </a14:m>
                          <a:endParaRPr lang="zh-CN" sz="16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lnB>
                      </a:tcPr>
                    </a:tc>
                    <a:extLst>
                      <a:ext uri="{0D108BD9-81ED-4DB2-BD59-A6C34878D82A}">
                        <a16:rowId xmlns:a16="http://schemas.microsoft.com/office/drawing/2014/main" val="10007"/>
                      </a:ext>
                    </a:extLst>
                  </a:tr>
                  <a:tr h="284750">
                    <a:tc vMerge="1">
                      <a:txBody>
                        <a:bodyPr/>
                        <a:lstStyle/>
                        <a:p>
                          <a:pPr>
                            <a:defRPr/>
                          </a:pPr>
                          <a:endParaRPr lang="zh-CN"/>
                        </a:p>
                      </a:txBody>
                      <a:tcPr/>
                    </a:tc>
                    <a:tc>
                      <a:txBody>
                        <a:bodyPr/>
                        <a:lstStyle/>
                        <a:p>
                          <a:pPr indent="127000" algn="ctr">
                            <a:lnSpc>
                              <a:spcPct val="125000"/>
                            </a:lnSpc>
                            <a:spcBef>
                              <a:spcPts val="200"/>
                            </a:spcBef>
                            <a:spcAft>
                              <a:spcPts val="200"/>
                            </a:spcAft>
                            <a:defRPr/>
                          </a:pPr>
                          <a:r>
                            <a:rPr lang="en-US" sz="1600">
                              <a:latin typeface="Times New Roman"/>
                              <a:ea typeface="宋体"/>
                              <a:cs typeface="Times New Roman"/>
                            </a:rPr>
                            <a:t>Power of human capital (</a:t>
                          </a:r>
                          <a14:m>
                            <m:oMath xmlns:m="http://schemas.openxmlformats.org/officeDocument/2006/math">
                              <m:r>
                                <a:rPr lang="en-US" sz="1600" i="1">
                                  <a:latin typeface="Cambria Math"/>
                                  <a:ea typeface="宋体"/>
                                  <a:cs typeface="Times New Roman"/>
                                </a:rPr>
                                <m:t>𝐿</m:t>
                              </m:r>
                            </m:oMath>
                          </a14:m>
                          <a:r>
                            <a:rPr lang="en-US" sz="1600">
                              <a:latin typeface="Times New Roman"/>
                              <a:ea typeface="宋体"/>
                              <a:cs typeface="Times New Roman"/>
                            </a:rPr>
                            <a:t>)</a:t>
                          </a:r>
                          <a:endParaRPr lang="zh-CN" sz="16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tc>
                      <a:txBody>
                        <a:bodyPr/>
                        <a:lstStyle/>
                        <a:p>
                          <a:pPr marL="330835" indent="127000" algn="ctr">
                            <a:lnSpc>
                              <a:spcPct val="125000"/>
                            </a:lnSpc>
                            <a:spcBef>
                              <a:spcPts val="200"/>
                            </a:spcBef>
                            <a:spcAft>
                              <a:spcPts val="200"/>
                            </a:spcAft>
                            <a:defRPr/>
                          </a:pPr>
                          <a14:m>
                            <m:oMathPara xmlns:m="http://schemas.openxmlformats.org/officeDocument/2006/math">
                              <m:oMathParaPr>
                                <m:jc m:val="centerGroup"/>
                              </m:oMathParaPr>
                              <m:oMath xmlns:m="http://schemas.openxmlformats.org/officeDocument/2006/math">
                                <m:sSup>
                                  <m:sSupPr>
                                    <m:ctrlPr>
                                      <a:rPr lang="zh-CN" sz="1600" i="1">
                                        <a:latin typeface="Cambria Math" panose="02040503050406030204" pitchFamily="18" charset="0"/>
                                        <a:ea typeface="Cambria Math"/>
                                        <a:cs typeface="Times New Roman"/>
                                      </a:rPr>
                                    </m:ctrlPr>
                                  </m:sSupPr>
                                  <m:e>
                                    <m:r>
                                      <a:rPr lang="en-US" sz="1600" i="1">
                                        <a:latin typeface="Cambria Math"/>
                                        <a:ea typeface="宋体"/>
                                        <a:cs typeface="Times New Roman"/>
                                      </a:rPr>
                                      <m:t>𝛼</m:t>
                                    </m:r>
                                  </m:e>
                                  <m:sup>
                                    <m:r>
                                      <a:rPr lang="en-US" sz="1600" i="1">
                                        <a:latin typeface="Cambria Math"/>
                                        <a:ea typeface="宋体"/>
                                        <a:cs typeface="Times New Roman"/>
                                      </a:rPr>
                                      <m:t>𝐿</m:t>
                                    </m:r>
                                  </m:sup>
                                </m:sSup>
                                <m:r>
                                  <a:rPr lang="en-US" sz="1600" i="1">
                                    <a:latin typeface="Cambria Math"/>
                                    <a:ea typeface="宋体"/>
                                    <a:cs typeface="Times New Roman"/>
                                  </a:rPr>
                                  <m:t>=0.4</m:t>
                                </m:r>
                              </m:oMath>
                            </m:oMathPara>
                          </a14:m>
                          <a:endParaRPr lang="zh-CN" sz="1600" dirty="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extLst>
                      <a:ext uri="{0D108BD9-81ED-4DB2-BD59-A6C34878D82A}">
                        <a16:rowId xmlns:a16="http://schemas.microsoft.com/office/drawing/2014/main" val="10008"/>
                      </a:ext>
                    </a:extLst>
                  </a:tr>
                  <a:tr h="300140">
                    <a:tc rowSpan="4">
                      <a:txBody>
                        <a:bodyPr/>
                        <a:lstStyle/>
                        <a:p>
                          <a:pPr indent="127000" algn="ctr">
                            <a:lnSpc>
                              <a:spcPct val="125000"/>
                            </a:lnSpc>
                            <a:spcBef>
                              <a:spcPts val="300"/>
                            </a:spcBef>
                            <a:spcAft>
                              <a:spcPts val="300"/>
                            </a:spcAft>
                            <a:defRPr/>
                          </a:pPr>
                          <a:r>
                            <a:rPr lang="en-US" sz="1600" b="1">
                              <a:latin typeface="Times New Roman"/>
                              <a:ea typeface="宋体"/>
                              <a:cs typeface="Times New Roman"/>
                            </a:rPr>
                            <a:t>Other Parameters</a:t>
                          </a:r>
                          <a:endParaRPr lang="zh-CN" sz="1600">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9050" algn="ctr">
                          <a:solidFill>
                            <a:srgbClr val="000000"/>
                          </a:solidFill>
                        </a:lnB>
                      </a:tcPr>
                    </a:tc>
                    <a:tc>
                      <a:txBody>
                        <a:bodyPr/>
                        <a:lstStyle/>
                        <a:p>
                          <a:pPr indent="127000" algn="ctr">
                            <a:lnSpc>
                              <a:spcPct val="125000"/>
                            </a:lnSpc>
                            <a:spcBef>
                              <a:spcPts val="300"/>
                            </a:spcBef>
                            <a:spcAft>
                              <a:spcPts val="300"/>
                            </a:spcAft>
                            <a:defRPr/>
                          </a:pPr>
                          <a:r>
                            <a:rPr lang="en-US" sz="1600">
                              <a:latin typeface="Times New Roman"/>
                              <a:ea typeface="宋体"/>
                              <a:cs typeface="Times New Roman"/>
                            </a:rPr>
                            <a:t>Number of Students</a:t>
                          </a:r>
                          <a:endParaRPr lang="zh-CN" sz="1600">
                            <a:latin typeface="Times New Roman"/>
                            <a:ea typeface="Times New Roman"/>
                            <a:cs typeface="Times New Roman"/>
                          </a:endParaRPr>
                        </a:p>
                      </a:txBody>
                      <a:tcPr marL="36195" marR="36195" marT="0" marB="0" anchor="ctr">
                        <a:lnL w="12700" algn="ctr">
                          <a:noFill/>
                        </a:lnL>
                        <a:lnR w="12700" algn="ctr">
                          <a:noFill/>
                        </a:lnR>
                        <a:lnT w="12700" algn="ctr">
                          <a:solidFill>
                            <a:srgbClr val="000000"/>
                          </a:solidFill>
                        </a:lnT>
                        <a:lnB w="12700" algn="ctr">
                          <a:noFill/>
                        </a:lnB>
                      </a:tcPr>
                    </a:tc>
                    <a:tc>
                      <a:txBody>
                        <a:bodyPr/>
                        <a:lstStyle/>
                        <a:p>
                          <a:pPr marL="330835" indent="127000" algn="ctr">
                            <a:lnSpc>
                              <a:spcPct val="125000"/>
                            </a:lnSpc>
                            <a:spcBef>
                              <a:spcPts val="300"/>
                            </a:spcBef>
                            <a:spcAft>
                              <a:spcPts val="300"/>
                            </a:spcAf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a:ea typeface="宋体"/>
                                    <a:cs typeface="Times New Roman"/>
                                  </a:rPr>
                                  <m:t>𝑁</m:t>
                                </m:r>
                                <m:r>
                                  <a:rPr lang="en-US" sz="1600">
                                    <a:solidFill>
                                      <a:schemeClr val="tx1"/>
                                    </a:solidFill>
                                    <a:latin typeface="Cambria Math"/>
                                    <a:ea typeface="宋体"/>
                                    <a:cs typeface="Times New Roman"/>
                                  </a:rPr>
                                  <m:t>=1000</m:t>
                                </m:r>
                              </m:oMath>
                            </m:oMathPara>
                          </a14:m>
                          <a:endParaRPr lang="zh-CN" sz="1600" dirty="0">
                            <a:solidFill>
                              <a:schemeClr val="tx1"/>
                            </a:solidFill>
                            <a:latin typeface="Times New Roman"/>
                            <a:ea typeface="Times New Roman"/>
                            <a:cs typeface="Times New Roman"/>
                          </a:endParaRPr>
                        </a:p>
                      </a:txBody>
                      <a:tcPr marL="36195" marR="36195" marT="0" marB="0" anchor="ctr">
                        <a:lnL w="12700" algn="ctr">
                          <a:noFill/>
                        </a:lnL>
                        <a:lnR w="12700" algn="ctr">
                          <a:noFill/>
                        </a:lnR>
                        <a:lnT w="12700" algn="ctr">
                          <a:solidFill>
                            <a:srgbClr val="000000"/>
                          </a:solidFill>
                        </a:lnT>
                        <a:lnB w="12700" algn="ctr">
                          <a:noFill/>
                        </a:lnB>
                      </a:tcPr>
                    </a:tc>
                    <a:extLst>
                      <a:ext uri="{0D108BD9-81ED-4DB2-BD59-A6C34878D82A}">
                        <a16:rowId xmlns:a16="http://schemas.microsoft.com/office/drawing/2014/main" val="10009"/>
                      </a:ext>
                    </a:extLst>
                  </a:tr>
                  <a:tr h="300140">
                    <a:tc vMerge="1">
                      <a:txBody>
                        <a:bodyPr/>
                        <a:lstStyle/>
                        <a:p>
                          <a:pPr>
                            <a:defRPr/>
                          </a:pPr>
                          <a:endParaRPr lang="zh-CN"/>
                        </a:p>
                      </a:txBody>
                      <a:tcPr/>
                    </a:tc>
                    <a:tc>
                      <a:txBody>
                        <a:bodyPr/>
                        <a:lstStyle/>
                        <a:p>
                          <a:pPr indent="127000" algn="ctr">
                            <a:lnSpc>
                              <a:spcPct val="125000"/>
                            </a:lnSpc>
                            <a:spcBef>
                              <a:spcPts val="300"/>
                            </a:spcBef>
                            <a:spcAft>
                              <a:spcPts val="300"/>
                            </a:spcAft>
                            <a:defRPr/>
                          </a:pPr>
                          <a:r>
                            <a:rPr lang="en-US" sz="1600">
                              <a:latin typeface="Times New Roman"/>
                              <a:ea typeface="宋体"/>
                              <a:cs typeface="Times New Roman"/>
                            </a:rPr>
                            <a:t>Student ability distribution</a:t>
                          </a:r>
                          <a:endParaRPr lang="zh-CN" sz="16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lnB>
                      </a:tcPr>
                    </a:tc>
                    <a:tc>
                      <a:txBody>
                        <a:bodyPr/>
                        <a:lstStyle/>
                        <a:p>
                          <a:pPr marL="330835" indent="127000" algn="ctr">
                            <a:lnSpc>
                              <a:spcPct val="125000"/>
                            </a:lnSpc>
                            <a:spcBef>
                              <a:spcPts val="300"/>
                            </a:spcBef>
                            <a:spcAft>
                              <a:spcPts val="300"/>
                            </a:spcAft>
                            <a:defRPr/>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a:ea typeface="宋体"/>
                                    <a:cs typeface="Times New Roman"/>
                                  </a:rPr>
                                  <m:t>𝐴</m:t>
                                </m:r>
                                <m:r>
                                  <a:rPr lang="en-US" sz="1600" i="1" smtClean="0">
                                    <a:solidFill>
                                      <a:schemeClr val="tx1"/>
                                    </a:solidFill>
                                    <a:latin typeface="Cambria Math"/>
                                    <a:ea typeface="宋体"/>
                                    <a:cs typeface="Times New Roman"/>
                                  </a:rPr>
                                  <m:t>~</m:t>
                                </m:r>
                                <m:r>
                                  <m:rPr>
                                    <m:sty m:val="p"/>
                                  </m:rPr>
                                  <a:rPr lang="en-US" sz="1600">
                                    <a:solidFill>
                                      <a:schemeClr val="tx1"/>
                                    </a:solidFill>
                                    <a:latin typeface="Cambria Math"/>
                                    <a:ea typeface="宋体"/>
                                    <a:cs typeface="Times New Roman"/>
                                  </a:rPr>
                                  <m:t>U</m:t>
                                </m:r>
                                <m:r>
                                  <a:rPr lang="en-US" sz="1600" i="1">
                                    <a:solidFill>
                                      <a:schemeClr val="tx1"/>
                                    </a:solidFill>
                                    <a:latin typeface="Cambria Math"/>
                                    <a:ea typeface="宋体"/>
                                    <a:cs typeface="Times New Roman"/>
                                  </a:rPr>
                                  <m:t>(0,10)</m:t>
                                </m:r>
                              </m:oMath>
                            </m:oMathPara>
                          </a14:m>
                          <a:endParaRPr lang="zh-CN" sz="1600" dirty="0">
                            <a:solidFill>
                              <a:schemeClr val="tx1"/>
                            </a:solidFill>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lnB>
                      </a:tcPr>
                    </a:tc>
                    <a:extLst>
                      <a:ext uri="{0D108BD9-81ED-4DB2-BD59-A6C34878D82A}">
                        <a16:rowId xmlns:a16="http://schemas.microsoft.com/office/drawing/2014/main" val="10010"/>
                      </a:ext>
                    </a:extLst>
                  </a:tr>
                  <a:tr h="300140">
                    <a:tc vMerge="1">
                      <a:txBody>
                        <a:bodyPr/>
                        <a:lstStyle/>
                        <a:p>
                          <a:pPr>
                            <a:defRPr/>
                          </a:pPr>
                          <a:endParaRPr lang="zh-CN"/>
                        </a:p>
                      </a:txBody>
                      <a:tcPr/>
                    </a:tc>
                    <a:tc>
                      <a:txBody>
                        <a:bodyPr/>
                        <a:lstStyle/>
                        <a:p>
                          <a:pPr indent="127000" algn="ctr">
                            <a:lnSpc>
                              <a:spcPct val="125000"/>
                            </a:lnSpc>
                            <a:spcBef>
                              <a:spcPts val="300"/>
                            </a:spcBef>
                            <a:spcAft>
                              <a:spcPts val="300"/>
                            </a:spcAft>
                            <a:defRPr/>
                          </a:pPr>
                          <a:r>
                            <a:rPr lang="en-US" sz="1600">
                              <a:latin typeface="Times New Roman"/>
                              <a:ea typeface="宋体"/>
                              <a:cs typeface="Times New Roman"/>
                            </a:rPr>
                            <a:t>College qualities</a:t>
                          </a:r>
                          <a:endParaRPr lang="zh-CN" sz="16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lnB>
                      </a:tcPr>
                    </a:tc>
                    <a:tc>
                      <a:txBody>
                        <a:bodyPr/>
                        <a:lstStyle/>
                        <a:p>
                          <a:pPr marL="330835" indent="127000" algn="ctr">
                            <a:lnSpc>
                              <a:spcPct val="125000"/>
                            </a:lnSpc>
                            <a:spcBef>
                              <a:spcPts val="300"/>
                            </a:spcBef>
                            <a:spcAft>
                              <a:spcPts val="300"/>
                            </a:spcAft>
                            <a:defRPr/>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latin typeface="Cambria Math" panose="02040503050406030204" pitchFamily="18" charset="0"/>
                                        <a:ea typeface="Cambria Math"/>
                                        <a:cs typeface="Times New Roman"/>
                                      </a:rPr>
                                    </m:ctrlPr>
                                  </m:sSubPr>
                                  <m:e>
                                    <m:r>
                                      <a:rPr lang="en-US" sz="1600" i="1">
                                        <a:solidFill>
                                          <a:schemeClr val="tx1"/>
                                        </a:solidFill>
                                        <a:latin typeface="Cambria Math"/>
                                        <a:ea typeface="宋体"/>
                                        <a:cs typeface="Times New Roman"/>
                                      </a:rPr>
                                      <m:t>𝑃</m:t>
                                    </m:r>
                                  </m:e>
                                  <m:sub>
                                    <m:r>
                                      <a:rPr lang="en-US" sz="1600" i="1">
                                        <a:solidFill>
                                          <a:schemeClr val="tx1"/>
                                        </a:solidFill>
                                        <a:latin typeface="Cambria Math"/>
                                        <a:ea typeface="宋体"/>
                                        <a:cs typeface="Times New Roman"/>
                                      </a:rPr>
                                      <m:t>𝐻</m:t>
                                    </m:r>
                                  </m:sub>
                                </m:sSub>
                                <m:r>
                                  <a:rPr lang="en-US" sz="1600" i="1">
                                    <a:solidFill>
                                      <a:schemeClr val="tx1"/>
                                    </a:solidFill>
                                    <a:latin typeface="Cambria Math"/>
                                    <a:ea typeface="宋体"/>
                                    <a:cs typeface="Times New Roman"/>
                                  </a:rPr>
                                  <m:t>=40; </m:t>
                                </m:r>
                                <m:sSub>
                                  <m:sSubPr>
                                    <m:ctrlPr>
                                      <a:rPr lang="zh-CN" sz="1600" i="1">
                                        <a:solidFill>
                                          <a:schemeClr val="tx1"/>
                                        </a:solidFill>
                                        <a:latin typeface="Cambria Math" panose="02040503050406030204" pitchFamily="18" charset="0"/>
                                        <a:ea typeface="Cambria Math"/>
                                        <a:cs typeface="Times New Roman"/>
                                      </a:rPr>
                                    </m:ctrlPr>
                                  </m:sSubPr>
                                  <m:e>
                                    <m:r>
                                      <a:rPr lang="en-US" sz="1600" i="1">
                                        <a:solidFill>
                                          <a:schemeClr val="tx1"/>
                                        </a:solidFill>
                                        <a:latin typeface="Cambria Math"/>
                                        <a:ea typeface="宋体"/>
                                        <a:cs typeface="Times New Roman"/>
                                      </a:rPr>
                                      <m:t>𝑃</m:t>
                                    </m:r>
                                  </m:e>
                                  <m:sub>
                                    <m:r>
                                      <a:rPr lang="en-US" sz="1600" i="1">
                                        <a:solidFill>
                                          <a:schemeClr val="tx1"/>
                                        </a:solidFill>
                                        <a:latin typeface="Cambria Math"/>
                                        <a:ea typeface="宋体"/>
                                        <a:cs typeface="Times New Roman"/>
                                      </a:rPr>
                                      <m:t>𝐿</m:t>
                                    </m:r>
                                  </m:sub>
                                </m:sSub>
                                <m:r>
                                  <a:rPr lang="en-US" sz="1600" i="1">
                                    <a:solidFill>
                                      <a:schemeClr val="tx1"/>
                                    </a:solidFill>
                                    <a:latin typeface="Cambria Math"/>
                                    <a:ea typeface="宋体"/>
                                    <a:cs typeface="Times New Roman"/>
                                  </a:rPr>
                                  <m:t>=10</m:t>
                                </m:r>
                              </m:oMath>
                            </m:oMathPara>
                          </a14:m>
                          <a:endParaRPr lang="zh-CN" sz="1600" dirty="0">
                            <a:solidFill>
                              <a:schemeClr val="tx1"/>
                            </a:solidFill>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lnB>
                      </a:tcPr>
                    </a:tc>
                    <a:extLst>
                      <a:ext uri="{0D108BD9-81ED-4DB2-BD59-A6C34878D82A}">
                        <a16:rowId xmlns:a16="http://schemas.microsoft.com/office/drawing/2014/main" val="10011"/>
                      </a:ext>
                    </a:extLst>
                  </a:tr>
                  <a:tr h="300140">
                    <a:tc vMerge="1">
                      <a:txBody>
                        <a:bodyPr/>
                        <a:lstStyle/>
                        <a:p>
                          <a:pPr>
                            <a:defRPr/>
                          </a:pPr>
                          <a:endParaRPr lang="zh-CN"/>
                        </a:p>
                      </a:txBody>
                      <a:tcPr/>
                    </a:tc>
                    <a:tc>
                      <a:txBody>
                        <a:bodyPr/>
                        <a:lstStyle/>
                        <a:p>
                          <a:pPr indent="127000" algn="ctr">
                            <a:lnSpc>
                              <a:spcPct val="125000"/>
                            </a:lnSpc>
                            <a:spcBef>
                              <a:spcPts val="300"/>
                            </a:spcBef>
                            <a:spcAft>
                              <a:spcPts val="300"/>
                            </a:spcAft>
                            <a:defRPr/>
                          </a:pPr>
                          <a:r>
                            <a:rPr lang="en-US" sz="1600">
                              <a:latin typeface="Times New Roman"/>
                              <a:ea typeface="宋体"/>
                              <a:cs typeface="Times New Roman"/>
                            </a:rPr>
                            <a:t>Quota proportion of the high-quality college</a:t>
                          </a:r>
                          <a:endParaRPr lang="zh-CN" sz="1600">
                            <a:latin typeface="Times New Roman"/>
                            <a:ea typeface="Times New Roman"/>
                            <a:cs typeface="Times New Roman"/>
                          </a:endParaRPr>
                        </a:p>
                      </a:txBody>
                      <a:tcPr marL="36195" marR="36195" marT="0" marB="0" anchor="ctr">
                        <a:lnL w="12700" algn="ctr">
                          <a:noFill/>
                        </a:lnL>
                        <a:lnR w="12700" algn="ctr">
                          <a:noFill/>
                        </a:lnR>
                        <a:lnT w="12700" algn="ctr">
                          <a:noFill/>
                        </a:lnT>
                        <a:lnB w="19050" algn="ctr">
                          <a:solidFill>
                            <a:srgbClr val="000000"/>
                          </a:solidFill>
                        </a:lnB>
                      </a:tcPr>
                    </a:tc>
                    <a:tc>
                      <a:txBody>
                        <a:bodyPr/>
                        <a:lstStyle/>
                        <a:p>
                          <a:pPr marL="330835" indent="127000" algn="ctr">
                            <a:lnSpc>
                              <a:spcPct val="125000"/>
                            </a:lnSpc>
                            <a:spcBef>
                              <a:spcPts val="300"/>
                            </a:spcBef>
                            <a:spcAft>
                              <a:spcPts val="300"/>
                            </a:spcAft>
                            <a:defRPr/>
                          </a:pPr>
                          <a14:m>
                            <m:oMathPara xmlns:m="http://schemas.openxmlformats.org/officeDocument/2006/math">
                              <m:oMathParaPr>
                                <m:jc m:val="centerGroup"/>
                              </m:oMathParaPr>
                              <m:oMath xmlns:m="http://schemas.openxmlformats.org/officeDocument/2006/math">
                                <m:sSub>
                                  <m:sSubPr>
                                    <m:ctrlPr>
                                      <a:rPr lang="zh-CN" sz="1600" i="1" smtClean="0">
                                        <a:solidFill>
                                          <a:schemeClr val="tx1"/>
                                        </a:solidFill>
                                        <a:latin typeface="Cambria Math" panose="02040503050406030204" pitchFamily="18" charset="0"/>
                                        <a:ea typeface="Cambria Math"/>
                                        <a:cs typeface="Times New Roman"/>
                                      </a:rPr>
                                    </m:ctrlPr>
                                  </m:sSubPr>
                                  <m:e>
                                    <m:r>
                                      <a:rPr lang="en-US" sz="1600" i="1">
                                        <a:solidFill>
                                          <a:schemeClr val="tx1"/>
                                        </a:solidFill>
                                        <a:latin typeface="Cambria Math"/>
                                        <a:ea typeface="宋体"/>
                                        <a:cs typeface="Times New Roman"/>
                                      </a:rPr>
                                      <m:t>𝑞</m:t>
                                    </m:r>
                                  </m:e>
                                  <m:sub>
                                    <m:r>
                                      <a:rPr lang="en-US" sz="1600" i="1">
                                        <a:solidFill>
                                          <a:schemeClr val="tx1"/>
                                        </a:solidFill>
                                        <a:latin typeface="Cambria Math"/>
                                        <a:ea typeface="宋体"/>
                                        <a:cs typeface="Times New Roman"/>
                                      </a:rPr>
                                      <m:t>𝐻</m:t>
                                    </m:r>
                                  </m:sub>
                                </m:sSub>
                                <m:r>
                                  <a:rPr lang="en-US" sz="1600" i="1">
                                    <a:solidFill>
                                      <a:schemeClr val="tx1"/>
                                    </a:solidFill>
                                    <a:latin typeface="Cambria Math"/>
                                    <a:ea typeface="宋体"/>
                                    <a:cs typeface="Times New Roman"/>
                                  </a:rPr>
                                  <m:t>=0.6</m:t>
                                </m:r>
                              </m:oMath>
                            </m:oMathPara>
                          </a14:m>
                          <a:endParaRPr lang="zh-CN" sz="1600" dirty="0">
                            <a:solidFill>
                              <a:schemeClr val="tx1"/>
                            </a:solidFill>
                            <a:latin typeface="Times New Roman"/>
                            <a:ea typeface="Times New Roman"/>
                            <a:cs typeface="Times New Roman"/>
                          </a:endParaRPr>
                        </a:p>
                      </a:txBody>
                      <a:tcPr marL="36195" marR="36195" marT="0" marB="0" anchor="ctr">
                        <a:lnL w="12700" algn="ctr">
                          <a:noFill/>
                        </a:lnL>
                        <a:lnR w="12700" algn="ctr">
                          <a:noFill/>
                        </a:lnR>
                        <a:lnT w="12700" algn="ctr">
                          <a:noFill/>
                        </a:lnT>
                        <a:lnB w="19050" algn="ctr">
                          <a:solidFill>
                            <a:srgbClr val="000000"/>
                          </a:solidFill>
                        </a:lnB>
                      </a:tcPr>
                    </a:tc>
                    <a:extLst>
                      <a:ext uri="{0D108BD9-81ED-4DB2-BD59-A6C34878D82A}">
                        <a16:rowId xmlns:a16="http://schemas.microsoft.com/office/drawing/2014/main" val="10012"/>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1131024709"/>
                  </p:ext>
                </p:extLst>
              </p:nvPr>
            </p:nvGraphicFramePr>
            <p:xfrm>
              <a:off x="1494693" y="1772816"/>
              <a:ext cx="8326314" cy="4797108"/>
            </p:xfrm>
            <a:graphic>
              <a:graphicData uri="http://schemas.openxmlformats.org/drawingml/2006/table">
                <a:tbl>
                  <a:tblPr firstRow="1" firstCol="1" bandRow="1"/>
                  <a:tblGrid>
                    <a:gridCol w="2875356">
                      <a:extLst>
                        <a:ext uri="{9D8B030D-6E8A-4147-A177-3AD203B41FA5}">
                          <a16:colId xmlns:a16="http://schemas.microsoft.com/office/drawing/2014/main" val="20000"/>
                        </a:ext>
                      </a:extLst>
                    </a:gridCol>
                    <a:gridCol w="2875356">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276225">
                    <a:tc>
                      <a:txBody>
                        <a:bodyPr/>
                        <a:lstStyle/>
                        <a:p>
                          <a:pPr indent="127000" algn="ctr">
                            <a:lnSpc>
                              <a:spcPct val="125000"/>
                            </a:lnSpc>
                            <a:spcBef>
                              <a:spcPts val="200"/>
                            </a:spcBef>
                            <a:spcAft>
                              <a:spcPts val="200"/>
                            </a:spcAft>
                            <a:defRPr/>
                          </a:pPr>
                          <a:r>
                            <a:rPr lang="en-US" sz="1600" b="1" dirty="0">
                              <a:latin typeface="Times New Roman"/>
                              <a:ea typeface="宋体"/>
                              <a:cs typeface="Times New Roman"/>
                            </a:rPr>
                            <a:t> </a:t>
                          </a:r>
                          <a:endParaRPr lang="zh-CN" sz="1600" dirty="0">
                            <a:latin typeface="Times New Roman"/>
                            <a:ea typeface="Times New Roman"/>
                            <a:cs typeface="Times New Roman"/>
                          </a:endParaRPr>
                        </a:p>
                      </a:txBody>
                      <a:tcPr marL="36195" marR="36195" marT="0" marB="0">
                        <a:lnL w="12700" algn="ctr">
                          <a:noFill/>
                        </a:lnL>
                        <a:lnR w="12700" algn="ctr">
                          <a:noFill/>
                        </a:lnR>
                        <a:lnT w="19050" algn="ctr">
                          <a:solidFill>
                            <a:srgbClr val="000000"/>
                          </a:solidFill>
                        </a:lnT>
                        <a:lnB w="12700" algn="ctr">
                          <a:solidFill>
                            <a:srgbClr val="000000"/>
                          </a:solidFill>
                        </a:lnB>
                      </a:tcPr>
                    </a:tc>
                    <a:tc>
                      <a:txBody>
                        <a:bodyPr/>
                        <a:lstStyle/>
                        <a:p>
                          <a:pPr indent="127000" algn="ctr">
                            <a:lnSpc>
                              <a:spcPct val="125000"/>
                            </a:lnSpc>
                            <a:spcBef>
                              <a:spcPts val="200"/>
                            </a:spcBef>
                            <a:spcAft>
                              <a:spcPts val="200"/>
                            </a:spcAft>
                            <a:defRPr/>
                          </a:pPr>
                          <a:r>
                            <a:rPr lang="en-US" sz="1600" b="1">
                              <a:latin typeface="Times New Roman"/>
                              <a:ea typeface="宋体"/>
                              <a:cs typeface="Times New Roman"/>
                            </a:rPr>
                            <a:t>Meaning</a:t>
                          </a:r>
                          <a:endParaRPr lang="zh-CN" sz="160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solidFill>
                            <a:srgbClr val="000000"/>
                          </a:solidFill>
                        </a:lnB>
                      </a:tcPr>
                    </a:tc>
                    <a:tc>
                      <a:txBody>
                        <a:bodyPr/>
                        <a:lstStyle/>
                        <a:p>
                          <a:pPr indent="127000" algn="ctr">
                            <a:lnSpc>
                              <a:spcPct val="125000"/>
                            </a:lnSpc>
                            <a:spcBef>
                              <a:spcPts val="200"/>
                            </a:spcBef>
                            <a:spcAft>
                              <a:spcPts val="200"/>
                            </a:spcAft>
                            <a:defRPr/>
                          </a:pPr>
                          <a:r>
                            <a:rPr lang="en-US" sz="1600" b="1">
                              <a:latin typeface="Times New Roman"/>
                              <a:ea typeface="宋体"/>
                              <a:cs typeface="Times New Roman"/>
                            </a:rPr>
                            <a:t>Value</a:t>
                          </a:r>
                          <a:endParaRPr lang="zh-CN" sz="160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solidFill>
                            <a:srgbClr val="000000"/>
                          </a:solidFill>
                        </a:lnB>
                      </a:tcPr>
                    </a:tc>
                    <a:extLst>
                      <a:ext uri="{0D108BD9-81ED-4DB2-BD59-A6C34878D82A}">
                        <a16:rowId xmlns:a16="http://schemas.microsoft.com/office/drawing/2014/main" val="10000"/>
                      </a:ext>
                    </a:extLst>
                  </a:tr>
                  <a:tr h="298133">
                    <a:tc rowSpan="4">
                      <a:txBody>
                        <a:bodyPr/>
                        <a:lstStyle/>
                        <a:p>
                          <a:pPr indent="127000" algn="ctr">
                            <a:lnSpc>
                              <a:spcPct val="125000"/>
                            </a:lnSpc>
                            <a:spcBef>
                              <a:spcPts val="200"/>
                            </a:spcBef>
                            <a:spcAft>
                              <a:spcPts val="200"/>
                            </a:spcAft>
                            <a:defRPr/>
                          </a:pPr>
                          <a:r>
                            <a:rPr lang="en-US" sz="1600" b="1" dirty="0">
                              <a:latin typeface="Times New Roman"/>
                              <a:ea typeface="宋体"/>
                              <a:cs typeface="Times New Roman"/>
                            </a:rPr>
                            <a:t>Human capital production function</a:t>
                          </a:r>
                          <a:endParaRPr lang="zh-CN" sz="1600" dirty="0">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solidFill>
                            <a:srgbClr val="000000"/>
                          </a:solidFill>
                        </a:lnB>
                      </a:tcPr>
                    </a:tc>
                    <a:tc>
                      <a:txBody>
                        <a:bodyPr/>
                        <a:lstStyle/>
                        <a:p>
                          <a:pPr indent="127000" algn="ctr">
                            <a:lnSpc>
                              <a:spcPct val="125000"/>
                            </a:lnSpc>
                            <a:spcBef>
                              <a:spcPts val="200"/>
                            </a:spcBef>
                            <a:spcAft>
                              <a:spcPts val="200"/>
                            </a:spcAft>
                            <a:defRPr/>
                          </a:pPr>
                          <a:r>
                            <a:rPr lang="en-US" sz="1600">
                              <a:latin typeface="Times New Roman"/>
                              <a:ea typeface="宋体"/>
                              <a:cs typeface="Times New Roman"/>
                            </a:rPr>
                            <a:t>Constant term</a:t>
                          </a:r>
                          <a:endParaRPr lang="zh-CN" sz="1600">
                            <a:latin typeface="Times New Roman"/>
                            <a:ea typeface="Times New Roman"/>
                            <a:cs typeface="Times New Roman"/>
                          </a:endParaRPr>
                        </a:p>
                      </a:txBody>
                      <a:tcPr marL="36195" marR="36195" marT="0" marB="0" anchor="ctr">
                        <a:lnL w="12700" algn="ctr">
                          <a:noFill/>
                        </a:lnL>
                        <a:lnR w="12700" algn="ctr">
                          <a:noFill/>
                        </a:lnR>
                        <a:lnT w="12700" algn="ctr">
                          <a:solidFill>
                            <a:srgbClr val="000000"/>
                          </a:solidFill>
                        </a:lnT>
                        <a:lnB w="12700" algn="ctr">
                          <a:noFill/>
                        </a:lnB>
                      </a:tcPr>
                    </a:tc>
                    <a:tc>
                      <a:txBody>
                        <a:bodyPr/>
                        <a:lstStyle/>
                        <a:p>
                          <a:endParaRPr lang="zh-CN"/>
                        </a:p>
                      </a:txBody>
                      <a:tcPr marL="36195" marR="36195" marT="0" marB="0" anchor="ctr">
                        <a:lnL w="12700" algn="ctr">
                          <a:noFill/>
                        </a:lnL>
                        <a:lnR w="12700" algn="ctr">
                          <a:noFill/>
                        </a:lnR>
                        <a:lnT w="12700" algn="ctr">
                          <a:solidFill>
                            <a:srgbClr val="000000"/>
                          </a:solidFill>
                        </a:lnT>
                        <a:lnB w="12700" algn="ctr">
                          <a:noFill/>
                        </a:lnB>
                        <a:blipFill>
                          <a:blip r:embed="rId2"/>
                          <a:stretch>
                            <a:fillRect l="-223168" t="-100000" r="-236" b="-1459184"/>
                          </a:stretch>
                        </a:blipFill>
                      </a:tcPr>
                    </a:tc>
                    <a:extLst>
                      <a:ext uri="{0D108BD9-81ED-4DB2-BD59-A6C34878D82A}">
                        <a16:rowId xmlns:a16="http://schemas.microsoft.com/office/drawing/2014/main" val="10001"/>
                      </a:ext>
                    </a:extLst>
                  </a:tr>
                  <a:tr h="330200">
                    <a:tc vMerge="1">
                      <a:txBody>
                        <a:bodyPr/>
                        <a:lstStyle/>
                        <a:p>
                          <a:pPr>
                            <a:defRPr/>
                          </a:pPr>
                          <a:endParaRPr lang="zh-CN"/>
                        </a:p>
                      </a:txBody>
                      <a:tcPr/>
                    </a:tc>
                    <a:tc>
                      <a:txBody>
                        <a:bodyPr/>
                        <a:lstStyle/>
                        <a:p>
                          <a:endParaRPr lang="zh-CN"/>
                        </a:p>
                      </a:txBody>
                      <a:tcPr marL="36195" marR="36195" marT="0" marB="0" anchor="ctr">
                        <a:lnL w="12700" algn="ctr">
                          <a:noFill/>
                        </a:lnL>
                        <a:lnR w="12700" algn="ctr">
                          <a:noFill/>
                        </a:lnR>
                        <a:lnT w="12700" algn="ctr">
                          <a:noFill/>
                        </a:lnT>
                        <a:lnB w="12700" algn="ctr">
                          <a:noFill/>
                        </a:lnB>
                        <a:blipFill>
                          <a:blip r:embed="rId2"/>
                          <a:stretch>
                            <a:fillRect l="-100000" t="-178182" r="-89831" b="-1200000"/>
                          </a:stretch>
                        </a:blipFill>
                      </a:tcPr>
                    </a:tc>
                    <a:tc>
                      <a:txBody>
                        <a:bodyPr/>
                        <a:lstStyle/>
                        <a:p>
                          <a:endParaRPr lang="zh-CN"/>
                        </a:p>
                      </a:txBody>
                      <a:tcPr marL="36195" marR="36195" marT="0" marB="0" anchor="ctr">
                        <a:lnL w="12700" algn="ctr">
                          <a:noFill/>
                        </a:lnL>
                        <a:lnR w="12700" algn="ctr">
                          <a:noFill/>
                        </a:lnR>
                        <a:lnT w="12700" algn="ctr">
                          <a:noFill/>
                        </a:lnT>
                        <a:lnB w="12700" algn="ctr">
                          <a:noFill/>
                        </a:lnB>
                        <a:blipFill>
                          <a:blip r:embed="rId2"/>
                          <a:stretch>
                            <a:fillRect l="-223168" t="-178182" r="-236" b="-1200000"/>
                          </a:stretch>
                        </a:blipFill>
                      </a:tcPr>
                    </a:tc>
                    <a:extLst>
                      <a:ext uri="{0D108BD9-81ED-4DB2-BD59-A6C34878D82A}">
                        <a16:rowId xmlns:a16="http://schemas.microsoft.com/office/drawing/2014/main" val="10002"/>
                      </a:ext>
                    </a:extLst>
                  </a:tr>
                  <a:tr h="330200">
                    <a:tc vMerge="1">
                      <a:txBody>
                        <a:bodyPr/>
                        <a:lstStyle/>
                        <a:p>
                          <a:pPr>
                            <a:defRPr/>
                          </a:pPr>
                          <a:endParaRPr lang="zh-CN"/>
                        </a:p>
                      </a:txBody>
                      <a:tcPr/>
                    </a:tc>
                    <a:tc>
                      <a:txBody>
                        <a:bodyPr/>
                        <a:lstStyle/>
                        <a:p>
                          <a:endParaRPr lang="zh-CN"/>
                        </a:p>
                      </a:txBody>
                      <a:tcPr marL="36195" marR="36195" marT="0" marB="0" anchor="ctr">
                        <a:lnL w="12700" algn="ctr">
                          <a:noFill/>
                        </a:lnL>
                        <a:lnR w="12700" algn="ctr">
                          <a:noFill/>
                        </a:lnR>
                        <a:lnT w="12700" algn="ctr">
                          <a:noFill/>
                        </a:lnT>
                        <a:lnB w="12700" algn="ctr">
                          <a:noFill/>
                          <a:round/>
                        </a:lnB>
                        <a:blipFill>
                          <a:blip r:embed="rId2"/>
                          <a:stretch>
                            <a:fillRect l="-100000" t="-283333" r="-89831" b="-1122222"/>
                          </a:stretch>
                        </a:blipFill>
                      </a:tcPr>
                    </a:tc>
                    <a:tc>
                      <a:txBody>
                        <a:bodyPr/>
                        <a:lstStyle/>
                        <a:p>
                          <a:endParaRPr lang="zh-CN"/>
                        </a:p>
                      </a:txBody>
                      <a:tcPr marL="36195" marR="36195" marT="0" marB="0" anchor="ctr">
                        <a:lnL w="12700" algn="ctr">
                          <a:noFill/>
                        </a:lnL>
                        <a:lnR w="12700" algn="ctr">
                          <a:noFill/>
                        </a:lnR>
                        <a:lnT w="12700" algn="ctr">
                          <a:noFill/>
                        </a:lnT>
                        <a:lnB w="12700" algn="ctr">
                          <a:noFill/>
                          <a:round/>
                        </a:lnB>
                        <a:blipFill>
                          <a:blip r:embed="rId2"/>
                          <a:stretch>
                            <a:fillRect l="-223168" t="-283333" r="-236" b="-1122222"/>
                          </a:stretch>
                        </a:blipFill>
                      </a:tcPr>
                    </a:tc>
                    <a:extLst>
                      <a:ext uri="{0D108BD9-81ED-4DB2-BD59-A6C34878D82A}">
                        <a16:rowId xmlns:a16="http://schemas.microsoft.com/office/drawing/2014/main" val="10003"/>
                      </a:ext>
                    </a:extLst>
                  </a:tr>
                  <a:tr h="631825">
                    <a:tc vMerge="1">
                      <a:txBody>
                        <a:bodyPr/>
                        <a:lstStyle/>
                        <a:p>
                          <a:pPr>
                            <a:defRPr/>
                          </a:pPr>
                          <a:endParaRPr lang="zh-CN"/>
                        </a:p>
                      </a:txBody>
                      <a:tcPr/>
                    </a:tc>
                    <a:tc>
                      <a:txBody>
                        <a:bodyPr/>
                        <a:lstStyle/>
                        <a:p>
                          <a:pPr indent="127000" algn="ctr">
                            <a:lnSpc>
                              <a:spcPct val="125000"/>
                            </a:lnSpc>
                            <a:spcBef>
                              <a:spcPts val="200"/>
                            </a:spcBef>
                            <a:spcAft>
                              <a:spcPts val="200"/>
                            </a:spcAft>
                            <a:defRPr/>
                          </a:pPr>
                          <a:r>
                            <a:rPr lang="en-US" sz="1600">
                              <a:latin typeface="Times New Roman"/>
                              <a:ea typeface="宋体"/>
                              <a:cs typeface="Times New Roman"/>
                            </a:rPr>
                            <a:t>Random perturbation</a:t>
                          </a:r>
                          <a:endParaRPr lang="zh-CN" sz="16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tc>
                      <a:txBody>
                        <a:bodyPr/>
                        <a:lstStyle/>
                        <a:p>
                          <a:endParaRPr lang="zh-CN"/>
                        </a:p>
                      </a:txBody>
                      <a:tcPr marL="36195" marR="36195" marT="0" marB="0" anchor="ctr">
                        <a:lnL w="12700" algn="ctr">
                          <a:noFill/>
                        </a:lnL>
                        <a:lnR w="12700" algn="ctr">
                          <a:noFill/>
                        </a:lnR>
                        <a:lnT w="12700" algn="ctr">
                          <a:noFill/>
                        </a:lnT>
                        <a:lnB w="12700" algn="ctr">
                          <a:solidFill>
                            <a:srgbClr val="000000"/>
                          </a:solidFill>
                        </a:lnB>
                        <a:blipFill>
                          <a:blip r:embed="rId2"/>
                          <a:stretch>
                            <a:fillRect l="-223168" t="-199038" r="-236" b="-482692"/>
                          </a:stretch>
                        </a:blipFill>
                      </a:tcPr>
                    </a:tc>
                    <a:extLst>
                      <a:ext uri="{0D108BD9-81ED-4DB2-BD59-A6C34878D82A}">
                        <a16:rowId xmlns:a16="http://schemas.microsoft.com/office/drawing/2014/main" val="10004"/>
                      </a:ext>
                    </a:extLst>
                  </a:tr>
                  <a:tr h="330200">
                    <a:tc>
                      <a:txBody>
                        <a:bodyPr/>
                        <a:lstStyle/>
                        <a:p>
                          <a:pPr indent="127000" algn="ctr">
                            <a:lnSpc>
                              <a:spcPct val="125000"/>
                            </a:lnSpc>
                            <a:spcBef>
                              <a:spcPts val="200"/>
                            </a:spcBef>
                            <a:spcAft>
                              <a:spcPts val="200"/>
                            </a:spcAft>
                            <a:defRPr/>
                          </a:pPr>
                          <a:r>
                            <a:rPr lang="en-US" sz="1600" b="1">
                              <a:latin typeface="Times New Roman"/>
                              <a:ea typeface="宋体"/>
                              <a:cs typeface="Times New Roman"/>
                            </a:rPr>
                            <a:t>Cost function</a:t>
                          </a:r>
                          <a:endParaRPr lang="zh-CN" sz="1600">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solidFill>
                            <a:srgbClr val="000000"/>
                          </a:solidFill>
                        </a:lnB>
                      </a:tcPr>
                    </a:tc>
                    <a:tc>
                      <a:txBody>
                        <a:bodyPr/>
                        <a:lstStyle/>
                        <a:p>
                          <a:endParaRPr lang="zh-CN"/>
                        </a:p>
                      </a:txBody>
                      <a:tcPr marL="36195" marR="36195" marT="0" marB="0" anchor="ctr">
                        <a:lnL w="12700" algn="ctr">
                          <a:noFill/>
                        </a:lnL>
                        <a:lnR w="12700" algn="ctr">
                          <a:noFill/>
                        </a:lnR>
                        <a:lnT w="12700" algn="ctr">
                          <a:solidFill>
                            <a:srgbClr val="000000"/>
                          </a:solidFill>
                        </a:lnT>
                        <a:lnB w="12700" algn="ctr">
                          <a:solidFill>
                            <a:srgbClr val="000000"/>
                          </a:solidFill>
                        </a:lnB>
                        <a:blipFill>
                          <a:blip r:embed="rId2"/>
                          <a:stretch>
                            <a:fillRect l="-100000" t="-575926" r="-89831" b="-829630"/>
                          </a:stretch>
                        </a:blipFill>
                      </a:tcPr>
                    </a:tc>
                    <a:tc>
                      <a:txBody>
                        <a:bodyPr/>
                        <a:lstStyle/>
                        <a:p>
                          <a:endParaRPr lang="zh-CN"/>
                        </a:p>
                      </a:txBody>
                      <a:tcPr marL="36195" marR="36195" marT="0" marB="0" anchor="ctr">
                        <a:lnL w="12700" algn="ctr">
                          <a:noFill/>
                        </a:lnL>
                        <a:lnR w="12700" algn="ctr">
                          <a:noFill/>
                        </a:lnR>
                        <a:lnT w="12700" algn="ctr">
                          <a:solidFill>
                            <a:srgbClr val="000000"/>
                          </a:solidFill>
                        </a:lnT>
                        <a:lnB w="12700" algn="ctr">
                          <a:solidFill>
                            <a:srgbClr val="000000"/>
                          </a:solidFill>
                        </a:lnB>
                        <a:blipFill>
                          <a:blip r:embed="rId2"/>
                          <a:stretch>
                            <a:fillRect l="-223168" t="-575926" r="-236" b="-829630"/>
                          </a:stretch>
                        </a:blipFill>
                      </a:tcPr>
                    </a:tc>
                    <a:extLst>
                      <a:ext uri="{0D108BD9-81ED-4DB2-BD59-A6C34878D82A}">
                        <a16:rowId xmlns:a16="http://schemas.microsoft.com/office/drawing/2014/main" val="10005"/>
                      </a:ext>
                    </a:extLst>
                  </a:tr>
                  <a:tr h="330200">
                    <a:tc rowSpan="3">
                      <a:txBody>
                        <a:bodyPr/>
                        <a:lstStyle/>
                        <a:p>
                          <a:pPr indent="127000" algn="ctr">
                            <a:lnSpc>
                              <a:spcPct val="125000"/>
                            </a:lnSpc>
                            <a:spcBef>
                              <a:spcPts val="200"/>
                            </a:spcBef>
                            <a:spcAft>
                              <a:spcPts val="200"/>
                            </a:spcAft>
                            <a:defRPr/>
                          </a:pPr>
                          <a:r>
                            <a:rPr lang="en-US" sz="1600" b="1" dirty="0">
                              <a:latin typeface="Times New Roman"/>
                              <a:ea typeface="宋体"/>
                              <a:cs typeface="Times New Roman"/>
                            </a:rPr>
                            <a:t>Wage determination equation</a:t>
                          </a:r>
                          <a:endParaRPr lang="zh-CN" sz="1600" dirty="0">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solidFill>
                            <a:srgbClr val="000000"/>
                          </a:solidFill>
                        </a:lnB>
                      </a:tcPr>
                    </a:tc>
                    <a:tc>
                      <a:txBody>
                        <a:bodyPr/>
                        <a:lstStyle/>
                        <a:p>
                          <a:pPr indent="127000" algn="ctr">
                            <a:lnSpc>
                              <a:spcPct val="125000"/>
                            </a:lnSpc>
                            <a:spcBef>
                              <a:spcPts val="200"/>
                            </a:spcBef>
                            <a:spcAft>
                              <a:spcPts val="200"/>
                            </a:spcAft>
                            <a:defRPr/>
                          </a:pPr>
                          <a:r>
                            <a:rPr lang="en-US" sz="1600">
                              <a:latin typeface="Times New Roman"/>
                              <a:ea typeface="宋体"/>
                              <a:cs typeface="Times New Roman"/>
                            </a:rPr>
                            <a:t>Constant term</a:t>
                          </a:r>
                          <a:endParaRPr lang="zh-CN" sz="1600">
                            <a:latin typeface="Times New Roman"/>
                            <a:ea typeface="Times New Roman"/>
                            <a:cs typeface="Times New Roman"/>
                          </a:endParaRPr>
                        </a:p>
                      </a:txBody>
                      <a:tcPr marL="36195" marR="36195" marT="0" marB="0" anchor="ctr">
                        <a:lnL w="12700" algn="ctr">
                          <a:noFill/>
                        </a:lnL>
                        <a:lnR w="12700" algn="ctr">
                          <a:noFill/>
                        </a:lnR>
                        <a:lnT w="12700" algn="ctr">
                          <a:solidFill>
                            <a:srgbClr val="000000"/>
                          </a:solidFill>
                        </a:lnT>
                        <a:lnB w="12700" algn="ctr">
                          <a:noFill/>
                        </a:lnB>
                      </a:tcPr>
                    </a:tc>
                    <a:tc>
                      <a:txBody>
                        <a:bodyPr/>
                        <a:lstStyle/>
                        <a:p>
                          <a:endParaRPr lang="zh-CN"/>
                        </a:p>
                      </a:txBody>
                      <a:tcPr marL="36195" marR="36195" marT="0" marB="0" anchor="ctr">
                        <a:lnL w="12700" algn="ctr">
                          <a:noFill/>
                        </a:lnL>
                        <a:lnR w="12700" algn="ctr">
                          <a:noFill/>
                        </a:lnR>
                        <a:lnT w="12700" algn="ctr">
                          <a:solidFill>
                            <a:srgbClr val="000000"/>
                          </a:solidFill>
                        </a:lnT>
                        <a:lnB w="12700" algn="ctr">
                          <a:noFill/>
                        </a:lnB>
                        <a:blipFill>
                          <a:blip r:embed="rId2"/>
                          <a:stretch>
                            <a:fillRect l="-223168" t="-675926" r="-236" b="-729630"/>
                          </a:stretch>
                        </a:blipFill>
                      </a:tcPr>
                    </a:tc>
                    <a:extLst>
                      <a:ext uri="{0D108BD9-81ED-4DB2-BD59-A6C34878D82A}">
                        <a16:rowId xmlns:a16="http://schemas.microsoft.com/office/drawing/2014/main" val="10006"/>
                      </a:ext>
                    </a:extLst>
                  </a:tr>
                  <a:tr h="330200">
                    <a:tc vMerge="1">
                      <a:txBody>
                        <a:bodyPr/>
                        <a:lstStyle/>
                        <a:p>
                          <a:pPr>
                            <a:defRPr/>
                          </a:pPr>
                          <a:endParaRPr lang="zh-CN"/>
                        </a:p>
                      </a:txBody>
                      <a:tcPr/>
                    </a:tc>
                    <a:tc>
                      <a:txBody>
                        <a:bodyPr/>
                        <a:lstStyle/>
                        <a:p>
                          <a:endParaRPr lang="zh-CN"/>
                        </a:p>
                      </a:txBody>
                      <a:tcPr marL="36195" marR="36195" marT="0" marB="0" anchor="ctr">
                        <a:lnL w="12700" algn="ctr">
                          <a:noFill/>
                        </a:lnL>
                        <a:lnR w="12700" algn="ctr">
                          <a:noFill/>
                        </a:lnR>
                        <a:lnT w="12700" algn="ctr">
                          <a:noFill/>
                        </a:lnT>
                        <a:lnB w="12700" algn="ctr">
                          <a:noFill/>
                        </a:lnB>
                        <a:blipFill>
                          <a:blip r:embed="rId2"/>
                          <a:stretch>
                            <a:fillRect l="-100000" t="-775926" r="-89831" b="-629630"/>
                          </a:stretch>
                        </a:blipFill>
                      </a:tcPr>
                    </a:tc>
                    <a:tc>
                      <a:txBody>
                        <a:bodyPr/>
                        <a:lstStyle/>
                        <a:p>
                          <a:endParaRPr lang="zh-CN"/>
                        </a:p>
                      </a:txBody>
                      <a:tcPr marL="36195" marR="36195" marT="0" marB="0" anchor="ctr">
                        <a:lnL w="12700" algn="ctr">
                          <a:noFill/>
                        </a:lnL>
                        <a:lnR w="12700" algn="ctr">
                          <a:noFill/>
                        </a:lnR>
                        <a:lnT w="12700" algn="ctr">
                          <a:noFill/>
                        </a:lnT>
                        <a:lnB w="12700" algn="ctr">
                          <a:noFill/>
                        </a:lnB>
                        <a:blipFill>
                          <a:blip r:embed="rId2"/>
                          <a:stretch>
                            <a:fillRect l="-223168" t="-775926" r="-236" b="-629630"/>
                          </a:stretch>
                        </a:blipFill>
                      </a:tcPr>
                    </a:tc>
                    <a:extLst>
                      <a:ext uri="{0D108BD9-81ED-4DB2-BD59-A6C34878D82A}">
                        <a16:rowId xmlns:a16="http://schemas.microsoft.com/office/drawing/2014/main" val="10007"/>
                      </a:ext>
                    </a:extLst>
                  </a:tr>
                  <a:tr h="330200">
                    <a:tc vMerge="1">
                      <a:txBody>
                        <a:bodyPr/>
                        <a:lstStyle/>
                        <a:p>
                          <a:pPr>
                            <a:defRPr/>
                          </a:pPr>
                          <a:endParaRPr lang="zh-CN"/>
                        </a:p>
                      </a:txBody>
                      <a:tcPr/>
                    </a:tc>
                    <a:tc>
                      <a:txBody>
                        <a:bodyPr/>
                        <a:lstStyle/>
                        <a:p>
                          <a:endParaRPr lang="zh-CN"/>
                        </a:p>
                      </a:txBody>
                      <a:tcPr marL="36195" marR="36195" marT="0" marB="0" anchor="ctr">
                        <a:lnL w="12700" algn="ctr">
                          <a:noFill/>
                        </a:lnL>
                        <a:lnR w="12700" algn="ctr">
                          <a:noFill/>
                        </a:lnR>
                        <a:lnT w="12700" algn="ctr">
                          <a:noFill/>
                        </a:lnT>
                        <a:lnB w="12700" algn="ctr">
                          <a:solidFill>
                            <a:srgbClr val="000000"/>
                          </a:solidFill>
                        </a:lnB>
                        <a:blipFill>
                          <a:blip r:embed="rId2"/>
                          <a:stretch>
                            <a:fillRect l="-100000" t="-860000" r="-89831" b="-518182"/>
                          </a:stretch>
                        </a:blipFill>
                      </a:tcPr>
                    </a:tc>
                    <a:tc>
                      <a:txBody>
                        <a:bodyPr/>
                        <a:lstStyle/>
                        <a:p>
                          <a:endParaRPr lang="zh-CN"/>
                        </a:p>
                      </a:txBody>
                      <a:tcPr marL="36195" marR="36195" marT="0" marB="0" anchor="ctr">
                        <a:lnL w="12700" algn="ctr">
                          <a:noFill/>
                        </a:lnL>
                        <a:lnR w="12700" algn="ctr">
                          <a:noFill/>
                        </a:lnR>
                        <a:lnT w="12700" algn="ctr">
                          <a:noFill/>
                        </a:lnT>
                        <a:lnB w="12700" algn="ctr">
                          <a:solidFill>
                            <a:srgbClr val="000000"/>
                          </a:solidFill>
                        </a:lnB>
                        <a:blipFill>
                          <a:blip r:embed="rId2"/>
                          <a:stretch>
                            <a:fillRect l="-223168" t="-860000" r="-236" b="-518182"/>
                          </a:stretch>
                        </a:blipFill>
                      </a:tcPr>
                    </a:tc>
                    <a:extLst>
                      <a:ext uri="{0D108BD9-81ED-4DB2-BD59-A6C34878D82A}">
                        <a16:rowId xmlns:a16="http://schemas.microsoft.com/office/drawing/2014/main" val="10008"/>
                      </a:ext>
                    </a:extLst>
                  </a:tr>
                  <a:tr h="342900">
                    <a:tc rowSpan="4">
                      <a:txBody>
                        <a:bodyPr/>
                        <a:lstStyle/>
                        <a:p>
                          <a:pPr indent="127000" algn="ctr">
                            <a:lnSpc>
                              <a:spcPct val="125000"/>
                            </a:lnSpc>
                            <a:spcBef>
                              <a:spcPts val="300"/>
                            </a:spcBef>
                            <a:spcAft>
                              <a:spcPts val="300"/>
                            </a:spcAft>
                            <a:defRPr/>
                          </a:pPr>
                          <a:r>
                            <a:rPr lang="en-US" sz="1600" b="1">
                              <a:latin typeface="Times New Roman"/>
                              <a:ea typeface="宋体"/>
                              <a:cs typeface="Times New Roman"/>
                            </a:rPr>
                            <a:t>Other Parameters</a:t>
                          </a:r>
                          <a:endParaRPr lang="zh-CN" sz="1600">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9050" algn="ctr">
                          <a:solidFill>
                            <a:srgbClr val="000000"/>
                          </a:solidFill>
                        </a:lnB>
                      </a:tcPr>
                    </a:tc>
                    <a:tc>
                      <a:txBody>
                        <a:bodyPr/>
                        <a:lstStyle/>
                        <a:p>
                          <a:pPr indent="127000" algn="ctr">
                            <a:lnSpc>
                              <a:spcPct val="125000"/>
                            </a:lnSpc>
                            <a:spcBef>
                              <a:spcPts val="300"/>
                            </a:spcBef>
                            <a:spcAft>
                              <a:spcPts val="300"/>
                            </a:spcAft>
                            <a:defRPr/>
                          </a:pPr>
                          <a:r>
                            <a:rPr lang="en-US" sz="1600">
                              <a:latin typeface="Times New Roman"/>
                              <a:ea typeface="宋体"/>
                              <a:cs typeface="Times New Roman"/>
                            </a:rPr>
                            <a:t>Number of Students</a:t>
                          </a:r>
                          <a:endParaRPr lang="zh-CN" sz="1600">
                            <a:latin typeface="Times New Roman"/>
                            <a:ea typeface="Times New Roman"/>
                            <a:cs typeface="Times New Roman"/>
                          </a:endParaRPr>
                        </a:p>
                      </a:txBody>
                      <a:tcPr marL="36195" marR="36195" marT="0" marB="0" anchor="ctr">
                        <a:lnL w="12700" algn="ctr">
                          <a:noFill/>
                        </a:lnL>
                        <a:lnR w="12700" algn="ctr">
                          <a:noFill/>
                        </a:lnR>
                        <a:lnT w="12700" algn="ctr">
                          <a:solidFill>
                            <a:srgbClr val="000000"/>
                          </a:solidFill>
                        </a:lnT>
                        <a:lnB w="12700" algn="ctr">
                          <a:noFill/>
                        </a:lnB>
                      </a:tcPr>
                    </a:tc>
                    <a:tc>
                      <a:txBody>
                        <a:bodyPr/>
                        <a:lstStyle/>
                        <a:p>
                          <a:endParaRPr lang="zh-CN"/>
                        </a:p>
                      </a:txBody>
                      <a:tcPr marL="36195" marR="36195" marT="0" marB="0" anchor="ctr">
                        <a:lnL w="12700" algn="ctr">
                          <a:noFill/>
                        </a:lnL>
                        <a:lnR w="12700" algn="ctr">
                          <a:noFill/>
                        </a:lnR>
                        <a:lnT w="12700" algn="ctr">
                          <a:solidFill>
                            <a:srgbClr val="000000"/>
                          </a:solidFill>
                        </a:lnT>
                        <a:lnB w="12700" algn="ctr">
                          <a:noFill/>
                        </a:lnB>
                        <a:blipFill>
                          <a:blip r:embed="rId2"/>
                          <a:stretch>
                            <a:fillRect l="-223168" t="-942857" r="-236" b="-408929"/>
                          </a:stretch>
                        </a:blipFill>
                      </a:tcPr>
                    </a:tc>
                    <a:extLst>
                      <a:ext uri="{0D108BD9-81ED-4DB2-BD59-A6C34878D82A}">
                        <a16:rowId xmlns:a16="http://schemas.microsoft.com/office/drawing/2014/main" val="10009"/>
                      </a:ext>
                    </a:extLst>
                  </a:tr>
                  <a:tr h="342900">
                    <a:tc vMerge="1">
                      <a:txBody>
                        <a:bodyPr/>
                        <a:lstStyle/>
                        <a:p>
                          <a:pPr>
                            <a:defRPr/>
                          </a:pPr>
                          <a:endParaRPr lang="zh-CN"/>
                        </a:p>
                      </a:txBody>
                      <a:tcPr/>
                    </a:tc>
                    <a:tc>
                      <a:txBody>
                        <a:bodyPr/>
                        <a:lstStyle/>
                        <a:p>
                          <a:pPr indent="127000" algn="ctr">
                            <a:lnSpc>
                              <a:spcPct val="125000"/>
                            </a:lnSpc>
                            <a:spcBef>
                              <a:spcPts val="300"/>
                            </a:spcBef>
                            <a:spcAft>
                              <a:spcPts val="300"/>
                            </a:spcAft>
                            <a:defRPr/>
                          </a:pPr>
                          <a:r>
                            <a:rPr lang="en-US" sz="1600">
                              <a:latin typeface="Times New Roman"/>
                              <a:ea typeface="宋体"/>
                              <a:cs typeface="Times New Roman"/>
                            </a:rPr>
                            <a:t>Student ability distribution</a:t>
                          </a:r>
                          <a:endParaRPr lang="zh-CN" sz="16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lnB>
                      </a:tcPr>
                    </a:tc>
                    <a:tc>
                      <a:txBody>
                        <a:bodyPr/>
                        <a:lstStyle/>
                        <a:p>
                          <a:endParaRPr lang="zh-CN"/>
                        </a:p>
                      </a:txBody>
                      <a:tcPr marL="36195" marR="36195" marT="0" marB="0" anchor="ctr">
                        <a:lnL w="12700" algn="ctr">
                          <a:noFill/>
                        </a:lnL>
                        <a:lnR w="12700" algn="ctr">
                          <a:noFill/>
                        </a:lnR>
                        <a:lnT w="12700" algn="ctr">
                          <a:noFill/>
                        </a:lnT>
                        <a:lnB w="12700" algn="ctr">
                          <a:noFill/>
                        </a:lnB>
                        <a:blipFill>
                          <a:blip r:embed="rId2"/>
                          <a:stretch>
                            <a:fillRect l="-223168" t="-1042857" r="-236" b="-308929"/>
                          </a:stretch>
                        </a:blipFill>
                      </a:tcPr>
                    </a:tc>
                    <a:extLst>
                      <a:ext uri="{0D108BD9-81ED-4DB2-BD59-A6C34878D82A}">
                        <a16:rowId xmlns:a16="http://schemas.microsoft.com/office/drawing/2014/main" val="10010"/>
                      </a:ext>
                    </a:extLst>
                  </a:tr>
                  <a:tr h="342900">
                    <a:tc vMerge="1">
                      <a:txBody>
                        <a:bodyPr/>
                        <a:lstStyle/>
                        <a:p>
                          <a:pPr>
                            <a:defRPr/>
                          </a:pPr>
                          <a:endParaRPr lang="zh-CN"/>
                        </a:p>
                      </a:txBody>
                      <a:tcPr/>
                    </a:tc>
                    <a:tc>
                      <a:txBody>
                        <a:bodyPr/>
                        <a:lstStyle/>
                        <a:p>
                          <a:pPr indent="127000" algn="ctr">
                            <a:lnSpc>
                              <a:spcPct val="125000"/>
                            </a:lnSpc>
                            <a:spcBef>
                              <a:spcPts val="300"/>
                            </a:spcBef>
                            <a:spcAft>
                              <a:spcPts val="300"/>
                            </a:spcAft>
                            <a:defRPr/>
                          </a:pPr>
                          <a:r>
                            <a:rPr lang="en-US" sz="1600">
                              <a:latin typeface="Times New Roman"/>
                              <a:ea typeface="宋体"/>
                              <a:cs typeface="Times New Roman"/>
                            </a:rPr>
                            <a:t>College qualities</a:t>
                          </a:r>
                          <a:endParaRPr lang="zh-CN" sz="16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noFill/>
                        </a:lnB>
                      </a:tcPr>
                    </a:tc>
                    <a:tc>
                      <a:txBody>
                        <a:bodyPr/>
                        <a:lstStyle/>
                        <a:p>
                          <a:endParaRPr lang="zh-CN"/>
                        </a:p>
                      </a:txBody>
                      <a:tcPr marL="36195" marR="36195" marT="0" marB="0" anchor="ctr">
                        <a:lnL w="12700" algn="ctr">
                          <a:noFill/>
                        </a:lnL>
                        <a:lnR w="12700" algn="ctr">
                          <a:noFill/>
                        </a:lnR>
                        <a:lnT w="12700" algn="ctr">
                          <a:noFill/>
                        </a:lnT>
                        <a:lnB w="12700" algn="ctr">
                          <a:noFill/>
                        </a:lnB>
                        <a:blipFill>
                          <a:blip r:embed="rId2"/>
                          <a:stretch>
                            <a:fillRect l="-223168" t="-1122807" r="-236" b="-203509"/>
                          </a:stretch>
                        </a:blipFill>
                      </a:tcPr>
                    </a:tc>
                    <a:extLst>
                      <a:ext uri="{0D108BD9-81ED-4DB2-BD59-A6C34878D82A}">
                        <a16:rowId xmlns:a16="http://schemas.microsoft.com/office/drawing/2014/main" val="10011"/>
                      </a:ext>
                    </a:extLst>
                  </a:tr>
                  <a:tr h="581025">
                    <a:tc vMerge="1">
                      <a:txBody>
                        <a:bodyPr/>
                        <a:lstStyle/>
                        <a:p>
                          <a:pPr>
                            <a:defRPr/>
                          </a:pPr>
                          <a:endParaRPr lang="zh-CN"/>
                        </a:p>
                      </a:txBody>
                      <a:tcPr/>
                    </a:tc>
                    <a:tc>
                      <a:txBody>
                        <a:bodyPr/>
                        <a:lstStyle/>
                        <a:p>
                          <a:pPr indent="127000" algn="ctr">
                            <a:lnSpc>
                              <a:spcPct val="125000"/>
                            </a:lnSpc>
                            <a:spcBef>
                              <a:spcPts val="300"/>
                            </a:spcBef>
                            <a:spcAft>
                              <a:spcPts val="300"/>
                            </a:spcAft>
                            <a:defRPr/>
                          </a:pPr>
                          <a:r>
                            <a:rPr lang="en-US" sz="1600">
                              <a:latin typeface="Times New Roman"/>
                              <a:ea typeface="宋体"/>
                              <a:cs typeface="Times New Roman"/>
                            </a:rPr>
                            <a:t>Quota proportion of the high-quality college</a:t>
                          </a:r>
                          <a:endParaRPr lang="zh-CN" sz="1600">
                            <a:latin typeface="Times New Roman"/>
                            <a:ea typeface="Times New Roman"/>
                            <a:cs typeface="Times New Roman"/>
                          </a:endParaRPr>
                        </a:p>
                      </a:txBody>
                      <a:tcPr marL="36195" marR="36195" marT="0" marB="0" anchor="ctr">
                        <a:lnL w="12700" algn="ctr">
                          <a:noFill/>
                        </a:lnL>
                        <a:lnR w="12700" algn="ctr">
                          <a:noFill/>
                        </a:lnR>
                        <a:lnT w="12700" algn="ctr">
                          <a:noFill/>
                        </a:lnT>
                        <a:lnB w="19050" algn="ctr">
                          <a:solidFill>
                            <a:srgbClr val="000000"/>
                          </a:solidFill>
                        </a:lnB>
                      </a:tcPr>
                    </a:tc>
                    <a:tc>
                      <a:txBody>
                        <a:bodyPr/>
                        <a:lstStyle/>
                        <a:p>
                          <a:endParaRPr lang="zh-CN"/>
                        </a:p>
                      </a:txBody>
                      <a:tcPr marL="36195" marR="36195" marT="0" marB="0" anchor="ctr">
                        <a:lnL w="12700" algn="ctr">
                          <a:noFill/>
                        </a:lnL>
                        <a:lnR w="12700" algn="ctr">
                          <a:noFill/>
                        </a:lnR>
                        <a:lnT w="12700" algn="ctr">
                          <a:noFill/>
                        </a:lnT>
                        <a:lnB w="19050" algn="ctr">
                          <a:solidFill>
                            <a:srgbClr val="000000"/>
                          </a:solidFill>
                        </a:lnB>
                        <a:blipFill>
                          <a:blip r:embed="rId2"/>
                          <a:stretch>
                            <a:fillRect l="-223168" t="-733684" r="-236" b="-22105"/>
                          </a:stretch>
                        </a:blipFill>
                      </a:tcPr>
                    </a:tc>
                    <a:extLst>
                      <a:ext uri="{0D108BD9-81ED-4DB2-BD59-A6C34878D82A}">
                        <a16:rowId xmlns:a16="http://schemas.microsoft.com/office/drawing/2014/main" val="10012"/>
                      </a:ext>
                    </a:extLst>
                  </a:tr>
                </a:tbl>
              </a:graphicData>
            </a:graphic>
          </p:graphicFrame>
        </mc:Fallback>
      </mc:AlternateContent>
      <p:sp>
        <p:nvSpPr>
          <p:cNvPr id="5" name="文本框 4"/>
          <p:cNvSpPr txBox="1"/>
          <p:nvPr/>
        </p:nvSpPr>
        <p:spPr bwMode="auto">
          <a:xfrm>
            <a:off x="2370993" y="1340768"/>
            <a:ext cx="6080447" cy="646331"/>
          </a:xfrm>
          <a:prstGeom prst="rect">
            <a:avLst/>
          </a:prstGeom>
          <a:noFill/>
        </p:spPr>
        <p:txBody>
          <a:bodyPr wrap="none" rtlCol="0">
            <a:spAutoFit/>
          </a:bodyPr>
          <a:lstStyle/>
          <a:p>
            <a:pPr>
              <a:defRPr/>
            </a:pPr>
            <a:r>
              <a:rPr lang="en-US" sz="1800" dirty="0">
                <a:latin typeface="Times New Roman"/>
                <a:ea typeface="宋体"/>
              </a:rPr>
              <a:t>Table 1  Parameter setting in numerical simulation (benchmark)</a:t>
            </a:r>
            <a:endParaRPr lang="zh-CN" sz="1800" dirty="0">
              <a:latin typeface="Times New Roman"/>
              <a:ea typeface="宋体"/>
            </a:endParaRPr>
          </a:p>
          <a:p>
            <a:pPr>
              <a:defRPr/>
            </a:pPr>
            <a:endParaRPr lang="zh-CN" dirty="0"/>
          </a:p>
        </p:txBody>
      </p:sp>
      <p:sp>
        <p:nvSpPr>
          <p:cNvPr id="6" name="文本框 5">
            <a:extLst>
              <a:ext uri="{FF2B5EF4-FFF2-40B4-BE49-F238E27FC236}">
                <a16:creationId xmlns:a16="http://schemas.microsoft.com/office/drawing/2014/main" id="{54FD3AE6-BE90-4A67-924B-0115C3DCE735}"/>
              </a:ext>
            </a:extLst>
          </p:cNvPr>
          <p:cNvSpPr txBox="1"/>
          <p:nvPr/>
        </p:nvSpPr>
        <p:spPr>
          <a:xfrm>
            <a:off x="10840773" y="5888588"/>
            <a:ext cx="641522" cy="369332"/>
          </a:xfrm>
          <a:prstGeom prst="rect">
            <a:avLst/>
          </a:prstGeom>
          <a:noFill/>
        </p:spPr>
        <p:txBody>
          <a:bodyPr wrap="none" rtlCol="0">
            <a:spAutoFit/>
          </a:bodyPr>
          <a:lstStyle/>
          <a:p>
            <a:r>
              <a:rPr lang="en-US" altLang="zh-CN" dirty="0">
                <a:hlinkClick r:id="rId3" action="ppaction://hlinksldjump"/>
              </a:rPr>
              <a:t>Back</a:t>
            </a:r>
            <a:endParaRPr lang="zh-CN" altLang="en-US" dirty="0"/>
          </a:p>
        </p:txBody>
      </p:sp>
    </p:spTree>
    <p:extLst>
      <p:ext uri="{BB962C8B-B14F-4D97-AF65-F5344CB8AC3E}">
        <p14:creationId xmlns:p14="http://schemas.microsoft.com/office/powerpoint/2010/main" val="3287244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normAutofit/>
          </a:bodyPr>
          <a:lstStyle/>
          <a:p>
            <a:pPr>
              <a:defRPr/>
            </a:pPr>
            <a:r>
              <a:rPr lang="en-US" sz="4000">
                <a:latin typeface="Times New Roman"/>
                <a:cs typeface="Times New Roman"/>
              </a:rPr>
              <a:t>Comparative Statics: Decreasing Quality Gap (by increasing low-quality college quality)</a:t>
            </a:r>
            <a:endParaRPr lang="zh-CN" sz="4000">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42</a:t>
            </a:fld>
            <a:endParaRPr lang="zh-CN" dirty="0"/>
          </a:p>
        </p:txBody>
      </p:sp>
      <p:pic>
        <p:nvPicPr>
          <p:cNvPr id="5" name="图片 4"/>
          <p:cNvPicPr/>
          <p:nvPr/>
        </p:nvPicPr>
        <p:blipFill>
          <a:blip r:embed="rId2"/>
          <a:srcRect l="4582" t="4741" r="7207"/>
          <a:stretch/>
        </p:blipFill>
        <p:spPr bwMode="auto">
          <a:xfrm>
            <a:off x="5808076" y="4064318"/>
            <a:ext cx="2656840" cy="2152650"/>
          </a:xfrm>
          <a:prstGeom prst="rect">
            <a:avLst/>
          </a:prstGeom>
          <a:noFill/>
          <a:ln>
            <a:noFill/>
          </a:ln>
        </p:spPr>
      </p:pic>
      <p:pic>
        <p:nvPicPr>
          <p:cNvPr id="6" name="图片 5"/>
          <p:cNvPicPr/>
          <p:nvPr/>
        </p:nvPicPr>
        <p:blipFill>
          <a:blip r:embed="rId3"/>
          <a:srcRect l="4890" t="4923" r="7286"/>
          <a:stretch/>
        </p:blipFill>
        <p:spPr bwMode="auto">
          <a:xfrm>
            <a:off x="2919461" y="1690688"/>
            <a:ext cx="2629535" cy="2135505"/>
          </a:xfrm>
          <a:prstGeom prst="rect">
            <a:avLst/>
          </a:prstGeom>
          <a:noFill/>
          <a:ln>
            <a:noFill/>
          </a:ln>
        </p:spPr>
      </p:pic>
      <p:pic>
        <p:nvPicPr>
          <p:cNvPr id="7" name="图片 6"/>
          <p:cNvPicPr/>
          <p:nvPr/>
        </p:nvPicPr>
        <p:blipFill>
          <a:blip r:embed="rId4"/>
          <a:srcRect l="5061" t="4923" r="7432"/>
          <a:stretch/>
        </p:blipFill>
        <p:spPr bwMode="auto">
          <a:xfrm>
            <a:off x="5829030" y="1690688"/>
            <a:ext cx="2628265" cy="2141855"/>
          </a:xfrm>
          <a:prstGeom prst="rect">
            <a:avLst/>
          </a:prstGeom>
          <a:noFill/>
          <a:ln>
            <a:noFill/>
          </a:ln>
        </p:spPr>
      </p:pic>
      <p:pic>
        <p:nvPicPr>
          <p:cNvPr id="8" name="图片 7"/>
          <p:cNvPicPr/>
          <p:nvPr/>
        </p:nvPicPr>
        <p:blipFill>
          <a:blip r:embed="rId5"/>
          <a:srcRect l="3472" t="4891" r="7188"/>
          <a:stretch/>
        </p:blipFill>
        <p:spPr bwMode="auto">
          <a:xfrm>
            <a:off x="2918191" y="4106228"/>
            <a:ext cx="2623820" cy="2095500"/>
          </a:xfrm>
          <a:prstGeom prst="rect">
            <a:avLst/>
          </a:prstGeom>
          <a:noFill/>
          <a:ln>
            <a:noFill/>
          </a:ln>
        </p:spPr>
      </p:pic>
      <p:sp>
        <p:nvSpPr>
          <p:cNvPr id="9" name="文本框 8"/>
          <p:cNvSpPr txBox="1"/>
          <p:nvPr/>
        </p:nvSpPr>
        <p:spPr bwMode="auto">
          <a:xfrm>
            <a:off x="3712170" y="3781545"/>
            <a:ext cx="849913" cy="307777"/>
          </a:xfrm>
          <a:prstGeom prst="rect">
            <a:avLst/>
          </a:prstGeom>
          <a:noFill/>
        </p:spPr>
        <p:txBody>
          <a:bodyPr wrap="none" rtlCol="0">
            <a:spAutoFit/>
          </a:bodyPr>
          <a:lstStyle/>
          <a:p>
            <a:pPr>
              <a:defRPr/>
            </a:pPr>
            <a:r>
              <a:rPr lang="en-US" sz="1400">
                <a:latin typeface="Times New Roman"/>
                <a:cs typeface="Times New Roman"/>
              </a:rPr>
              <a:t>(a) effort</a:t>
            </a:r>
            <a:endParaRPr lang="zh-CN" sz="1400">
              <a:latin typeface="Times New Roman"/>
              <a:cs typeface="Times New Roman"/>
            </a:endParaRPr>
          </a:p>
        </p:txBody>
      </p:sp>
      <p:sp>
        <p:nvSpPr>
          <p:cNvPr id="10" name="文本框 9"/>
          <p:cNvSpPr txBox="1"/>
          <p:nvPr/>
        </p:nvSpPr>
        <p:spPr bwMode="auto">
          <a:xfrm>
            <a:off x="6732865" y="3756541"/>
            <a:ext cx="688009" cy="307777"/>
          </a:xfrm>
          <a:prstGeom prst="rect">
            <a:avLst/>
          </a:prstGeom>
          <a:noFill/>
        </p:spPr>
        <p:txBody>
          <a:bodyPr wrap="none" rtlCol="0">
            <a:spAutoFit/>
          </a:bodyPr>
          <a:lstStyle/>
          <a:p>
            <a:pPr>
              <a:defRPr/>
            </a:pPr>
            <a:r>
              <a:rPr lang="en-US" sz="1400">
                <a:latin typeface="Times New Roman"/>
                <a:cs typeface="Times New Roman"/>
              </a:rPr>
              <a:t>(b) HC</a:t>
            </a:r>
            <a:endParaRPr lang="zh-CN" sz="1400">
              <a:latin typeface="Times New Roman"/>
              <a:cs typeface="Times New Roman"/>
            </a:endParaRPr>
          </a:p>
        </p:txBody>
      </p:sp>
      <p:sp>
        <p:nvSpPr>
          <p:cNvPr id="11" name="文本框 10"/>
          <p:cNvSpPr txBox="1"/>
          <p:nvPr/>
        </p:nvSpPr>
        <p:spPr bwMode="auto">
          <a:xfrm>
            <a:off x="3712170" y="6173986"/>
            <a:ext cx="976549" cy="307777"/>
          </a:xfrm>
          <a:prstGeom prst="rect">
            <a:avLst/>
          </a:prstGeom>
          <a:noFill/>
        </p:spPr>
        <p:txBody>
          <a:bodyPr wrap="none" rtlCol="0">
            <a:spAutoFit/>
          </a:bodyPr>
          <a:lstStyle/>
          <a:p>
            <a:pPr>
              <a:defRPr/>
            </a:pPr>
            <a:r>
              <a:rPr lang="en-US" sz="1400">
                <a:latin typeface="Times New Roman"/>
                <a:cs typeface="Times New Roman"/>
              </a:rPr>
              <a:t>(c) welfare</a:t>
            </a:r>
            <a:endParaRPr lang="zh-CN" sz="1400">
              <a:latin typeface="Times New Roman"/>
              <a:cs typeface="Times New Roman"/>
            </a:endParaRPr>
          </a:p>
        </p:txBody>
      </p:sp>
      <p:sp>
        <p:nvSpPr>
          <p:cNvPr id="12" name="文本框 11"/>
          <p:cNvSpPr txBox="1"/>
          <p:nvPr/>
        </p:nvSpPr>
        <p:spPr bwMode="auto">
          <a:xfrm>
            <a:off x="6668513" y="6202461"/>
            <a:ext cx="949299" cy="307777"/>
          </a:xfrm>
          <a:prstGeom prst="rect">
            <a:avLst/>
          </a:prstGeom>
          <a:noFill/>
        </p:spPr>
        <p:txBody>
          <a:bodyPr wrap="none" rtlCol="0">
            <a:spAutoFit/>
          </a:bodyPr>
          <a:lstStyle/>
          <a:p>
            <a:pPr>
              <a:defRPr/>
            </a:pPr>
            <a:r>
              <a:rPr lang="en-US" sz="1400">
                <a:latin typeface="Times New Roman"/>
                <a:cs typeface="Times New Roman"/>
              </a:rPr>
              <a:t>(d) ratio_c</a:t>
            </a:r>
            <a:endParaRPr lang="zh-CN" sz="1400">
              <a:latin typeface="Times New Roman"/>
              <a:cs typeface="Times New Roman"/>
            </a:endParaRPr>
          </a:p>
        </p:txBody>
      </p:sp>
      <p:sp>
        <p:nvSpPr>
          <p:cNvPr id="13" name="文本框 12"/>
          <p:cNvSpPr txBox="1"/>
          <p:nvPr/>
        </p:nvSpPr>
        <p:spPr bwMode="auto">
          <a:xfrm>
            <a:off x="9120336" y="4203155"/>
            <a:ext cx="2233464" cy="1477328"/>
          </a:xfrm>
          <a:prstGeom prst="rect">
            <a:avLst/>
          </a:prstGeom>
          <a:noFill/>
        </p:spPr>
        <p:txBody>
          <a:bodyPr wrap="square" rtlCol="0">
            <a:spAutoFit/>
          </a:bodyPr>
          <a:lstStyle/>
          <a:p>
            <a:pPr>
              <a:defRPr/>
            </a:pPr>
            <a:r>
              <a:rPr lang="en-US" sz="1800" dirty="0">
                <a:latin typeface="Times New Roman" panose="02020603050405020304" pitchFamily="18" charset="0"/>
                <a:ea typeface="Times New Roman"/>
                <a:cs typeface="Times New Roman" panose="02020603050405020304" pitchFamily="18" charset="0"/>
              </a:rPr>
              <a:t>Figure 4 Comparative statics: Decreasing quality gap</a:t>
            </a:r>
          </a:p>
          <a:p>
            <a:pPr>
              <a:defRPr/>
            </a:pPr>
            <a:endParaRPr lang="en-US" altLang="zh-CN" dirty="0">
              <a:latin typeface="Times New Roman" panose="02020603050405020304" pitchFamily="18" charset="0"/>
              <a:cs typeface="Times New Roman" panose="02020603050405020304" pitchFamily="18" charset="0"/>
            </a:endParaRPr>
          </a:p>
          <a:p>
            <a:pPr>
              <a:defRPr/>
            </a:pPr>
            <a:r>
              <a:rPr lang="en-US" altLang="zh-CN" dirty="0">
                <a:latin typeface="Times New Roman" panose="02020603050405020304" pitchFamily="18" charset="0"/>
                <a:cs typeface="Times New Roman" panose="02020603050405020304" pitchFamily="18" charset="0"/>
              </a:rPr>
              <a:t>P</a:t>
            </a:r>
            <a:r>
              <a:rPr lang="en-US" altLang="zh-CN" baseline="-25000" dirty="0">
                <a:latin typeface="Times New Roman" panose="02020603050405020304" pitchFamily="18" charset="0"/>
                <a:cs typeface="Times New Roman" panose="02020603050405020304" pitchFamily="18" charset="0"/>
              </a:rPr>
              <a:t>H</a:t>
            </a:r>
            <a:r>
              <a:rPr lang="en-US" altLang="zh-CN" dirty="0">
                <a:latin typeface="Times New Roman" panose="02020603050405020304" pitchFamily="18" charset="0"/>
                <a:cs typeface="Times New Roman" panose="02020603050405020304" pitchFamily="18" charset="0"/>
              </a:rPr>
              <a:t>=40, P</a:t>
            </a:r>
            <a:r>
              <a:rPr lang="en-US" altLang="zh-CN" baseline="-25000"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=10/</a:t>
            </a:r>
            <a:r>
              <a:rPr lang="en-US" altLang="zh-CN" dirty="0">
                <a:solidFill>
                  <a:srgbClr val="FF0000"/>
                </a:solidFill>
                <a:latin typeface="Times New Roman" panose="02020603050405020304" pitchFamily="18" charset="0"/>
                <a:cs typeface="Times New Roman" panose="02020603050405020304" pitchFamily="18" charset="0"/>
              </a:rPr>
              <a:t>20.</a:t>
            </a:r>
          </a:p>
        </p:txBody>
      </p:sp>
    </p:spTree>
    <p:extLst>
      <p:ext uri="{BB962C8B-B14F-4D97-AF65-F5344CB8AC3E}">
        <p14:creationId xmlns:p14="http://schemas.microsoft.com/office/powerpoint/2010/main" val="800361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normAutofit/>
          </a:bodyPr>
          <a:lstStyle/>
          <a:p>
            <a:pPr algn="ctr">
              <a:defRPr/>
            </a:pPr>
            <a:r>
              <a:rPr lang="en-US" sz="4000" dirty="0">
                <a:latin typeface="Times New Roman"/>
                <a:cs typeface="Times New Roman"/>
              </a:rPr>
              <a:t>Comparative Statics: Decreasing High-Quality College Quota</a:t>
            </a:r>
            <a:endParaRPr lang="zh-CN" sz="4000" dirty="0"/>
          </a:p>
        </p:txBody>
      </p:sp>
      <p:sp>
        <p:nvSpPr>
          <p:cNvPr id="4" name="灯片编号占位符 3"/>
          <p:cNvSpPr>
            <a:spLocks noGrp="1"/>
          </p:cNvSpPr>
          <p:nvPr>
            <p:ph type="sldNum" sz="quarter" idx="12"/>
          </p:nvPr>
        </p:nvSpPr>
        <p:spPr bwMode="auto">
          <a:xfrm>
            <a:off x="8425961" y="6310312"/>
            <a:ext cx="2743200" cy="365125"/>
          </a:xfrm>
        </p:spPr>
        <p:txBody>
          <a:bodyPr/>
          <a:lstStyle/>
          <a:p>
            <a:pPr>
              <a:defRPr/>
            </a:pPr>
            <a:fld id="{35E42EC9-0CEB-42CC-B6D9-589A1CB849B7}" type="slidenum">
              <a:rPr lang="en-US" altLang="zh-CN"/>
              <a:t>43</a:t>
            </a:fld>
            <a:endParaRPr lang="zh-CN"/>
          </a:p>
        </p:txBody>
      </p:sp>
      <p:pic>
        <p:nvPicPr>
          <p:cNvPr id="6" name="图片 5"/>
          <p:cNvPicPr/>
          <p:nvPr/>
        </p:nvPicPr>
        <p:blipFill>
          <a:blip r:embed="rId2"/>
          <a:srcRect l="4952" t="5084" r="7551"/>
          <a:stretch/>
        </p:blipFill>
        <p:spPr bwMode="auto">
          <a:xfrm>
            <a:off x="3070049" y="1630069"/>
            <a:ext cx="2786451" cy="2243967"/>
          </a:xfrm>
          <a:prstGeom prst="rect">
            <a:avLst/>
          </a:prstGeom>
          <a:noFill/>
          <a:ln>
            <a:noFill/>
          </a:ln>
        </p:spPr>
      </p:pic>
      <p:pic>
        <p:nvPicPr>
          <p:cNvPr id="7" name="图片 6"/>
          <p:cNvPicPr/>
          <p:nvPr/>
        </p:nvPicPr>
        <p:blipFill>
          <a:blip r:embed="rId3"/>
          <a:srcRect l="4902" t="5645" r="7650"/>
          <a:stretch/>
        </p:blipFill>
        <p:spPr bwMode="auto">
          <a:xfrm>
            <a:off x="5829830" y="1628800"/>
            <a:ext cx="2786450" cy="2243967"/>
          </a:xfrm>
          <a:prstGeom prst="rect">
            <a:avLst/>
          </a:prstGeom>
          <a:noFill/>
          <a:ln>
            <a:noFill/>
          </a:ln>
        </p:spPr>
      </p:pic>
      <p:pic>
        <p:nvPicPr>
          <p:cNvPr id="8" name="图片 7"/>
          <p:cNvPicPr/>
          <p:nvPr/>
        </p:nvPicPr>
        <p:blipFill>
          <a:blip r:embed="rId4"/>
          <a:srcRect l="3714" t="5084" r="7352"/>
          <a:stretch/>
        </p:blipFill>
        <p:spPr bwMode="auto">
          <a:xfrm>
            <a:off x="3064334" y="4069105"/>
            <a:ext cx="2786452" cy="2243967"/>
          </a:xfrm>
          <a:prstGeom prst="rect">
            <a:avLst/>
          </a:prstGeom>
          <a:noFill/>
          <a:ln>
            <a:noFill/>
          </a:ln>
        </p:spPr>
      </p:pic>
      <p:sp>
        <p:nvSpPr>
          <p:cNvPr id="9" name="文本框 8"/>
          <p:cNvSpPr txBox="1"/>
          <p:nvPr/>
        </p:nvSpPr>
        <p:spPr bwMode="auto">
          <a:xfrm>
            <a:off x="4056603" y="3792017"/>
            <a:ext cx="849913" cy="307777"/>
          </a:xfrm>
          <a:prstGeom prst="rect">
            <a:avLst/>
          </a:prstGeom>
          <a:noFill/>
        </p:spPr>
        <p:txBody>
          <a:bodyPr wrap="none" rtlCol="0">
            <a:spAutoFit/>
          </a:bodyPr>
          <a:lstStyle/>
          <a:p>
            <a:pPr>
              <a:defRPr/>
            </a:pPr>
            <a:r>
              <a:rPr lang="en-US" sz="1400">
                <a:latin typeface="Times New Roman"/>
                <a:cs typeface="Times New Roman"/>
              </a:rPr>
              <a:t>(a) effort</a:t>
            </a:r>
            <a:endParaRPr lang="zh-CN" sz="1400">
              <a:latin typeface="Times New Roman"/>
              <a:cs typeface="Times New Roman"/>
            </a:endParaRPr>
          </a:p>
        </p:txBody>
      </p:sp>
      <p:sp>
        <p:nvSpPr>
          <p:cNvPr id="10" name="文本框 9"/>
          <p:cNvSpPr txBox="1"/>
          <p:nvPr/>
        </p:nvSpPr>
        <p:spPr bwMode="auto">
          <a:xfrm>
            <a:off x="7077298" y="3767013"/>
            <a:ext cx="688009" cy="307777"/>
          </a:xfrm>
          <a:prstGeom prst="rect">
            <a:avLst/>
          </a:prstGeom>
          <a:noFill/>
        </p:spPr>
        <p:txBody>
          <a:bodyPr wrap="none" rtlCol="0">
            <a:spAutoFit/>
          </a:bodyPr>
          <a:lstStyle/>
          <a:p>
            <a:pPr>
              <a:defRPr/>
            </a:pPr>
            <a:r>
              <a:rPr lang="en-US" sz="1400">
                <a:latin typeface="Times New Roman"/>
                <a:cs typeface="Times New Roman"/>
              </a:rPr>
              <a:t>(b) HC</a:t>
            </a:r>
            <a:endParaRPr lang="zh-CN" sz="1400">
              <a:latin typeface="Times New Roman"/>
              <a:cs typeface="Times New Roman"/>
            </a:endParaRPr>
          </a:p>
        </p:txBody>
      </p:sp>
      <p:sp>
        <p:nvSpPr>
          <p:cNvPr id="11" name="文本框 10"/>
          <p:cNvSpPr txBox="1"/>
          <p:nvPr/>
        </p:nvSpPr>
        <p:spPr bwMode="auto">
          <a:xfrm>
            <a:off x="3995059" y="6219626"/>
            <a:ext cx="976549" cy="307777"/>
          </a:xfrm>
          <a:prstGeom prst="rect">
            <a:avLst/>
          </a:prstGeom>
          <a:noFill/>
        </p:spPr>
        <p:txBody>
          <a:bodyPr wrap="none" rtlCol="0">
            <a:spAutoFit/>
          </a:bodyPr>
          <a:lstStyle/>
          <a:p>
            <a:pPr>
              <a:defRPr/>
            </a:pPr>
            <a:r>
              <a:rPr lang="en-US" sz="1400">
                <a:latin typeface="Times New Roman"/>
                <a:cs typeface="Times New Roman"/>
              </a:rPr>
              <a:t>(c) welfare</a:t>
            </a:r>
            <a:endParaRPr lang="zh-CN" sz="1400">
              <a:latin typeface="Times New Roman"/>
              <a:cs typeface="Times New Roman"/>
            </a:endParaRPr>
          </a:p>
        </p:txBody>
      </p:sp>
      <p:sp>
        <p:nvSpPr>
          <p:cNvPr id="12" name="文本框 11"/>
          <p:cNvSpPr txBox="1"/>
          <p:nvPr/>
        </p:nvSpPr>
        <p:spPr bwMode="auto">
          <a:xfrm>
            <a:off x="6951402" y="6248101"/>
            <a:ext cx="949299" cy="307777"/>
          </a:xfrm>
          <a:prstGeom prst="rect">
            <a:avLst/>
          </a:prstGeom>
          <a:noFill/>
        </p:spPr>
        <p:txBody>
          <a:bodyPr wrap="none" rtlCol="0">
            <a:spAutoFit/>
          </a:bodyPr>
          <a:lstStyle/>
          <a:p>
            <a:pPr>
              <a:defRPr/>
            </a:pPr>
            <a:r>
              <a:rPr lang="en-US" sz="1400">
                <a:latin typeface="Times New Roman"/>
                <a:cs typeface="Times New Roman"/>
              </a:rPr>
              <a:t>(d) ratio_c</a:t>
            </a:r>
            <a:endParaRPr lang="zh-CN" sz="1400">
              <a:latin typeface="Times New Roman"/>
              <a:cs typeface="Times New Roman"/>
            </a:endParaRPr>
          </a:p>
        </p:txBody>
      </p:sp>
      <p:sp>
        <p:nvSpPr>
          <p:cNvPr id="13" name="文本框 12"/>
          <p:cNvSpPr txBox="1"/>
          <p:nvPr/>
        </p:nvSpPr>
        <p:spPr bwMode="auto">
          <a:xfrm>
            <a:off x="9192344" y="4800961"/>
            <a:ext cx="2668731" cy="1477328"/>
          </a:xfrm>
          <a:prstGeom prst="rect">
            <a:avLst/>
          </a:prstGeom>
          <a:noFill/>
        </p:spPr>
        <p:txBody>
          <a:bodyPr wrap="square" rtlCol="0">
            <a:spAutoFit/>
          </a:bodyPr>
          <a:lstStyle/>
          <a:p>
            <a:pPr>
              <a:defRPr/>
            </a:pPr>
            <a:r>
              <a:rPr lang="en-US" sz="1800" dirty="0">
                <a:latin typeface="Times New Roman"/>
                <a:ea typeface="宋体"/>
              </a:rPr>
              <a:t>Figure 5 Comparative Statics: Decreasing high-quality college quota</a:t>
            </a:r>
          </a:p>
          <a:p>
            <a:pPr>
              <a:defRPr/>
            </a:pPr>
            <a:endParaRPr lang="en-US" sz="1800" dirty="0">
              <a:latin typeface="Times New Roman"/>
              <a:ea typeface="宋体"/>
            </a:endParaRPr>
          </a:p>
          <a:p>
            <a:pPr>
              <a:defRPr/>
            </a:pPr>
            <a:r>
              <a:rPr lang="en-US" altLang="zh-CN" dirty="0" err="1">
                <a:latin typeface="Times New Roman"/>
                <a:ea typeface="宋体"/>
              </a:rPr>
              <a:t>q</a:t>
            </a:r>
            <a:r>
              <a:rPr lang="en-US" altLang="zh-CN" baseline="-25000" dirty="0" err="1">
                <a:latin typeface="Times New Roman"/>
                <a:ea typeface="宋体"/>
              </a:rPr>
              <a:t>H</a:t>
            </a:r>
            <a:r>
              <a:rPr lang="en-US" altLang="zh-CN" dirty="0">
                <a:latin typeface="Times New Roman"/>
                <a:ea typeface="宋体"/>
              </a:rPr>
              <a:t>=600/</a:t>
            </a:r>
            <a:r>
              <a:rPr lang="en-US" altLang="zh-CN" sz="1800" dirty="0">
                <a:solidFill>
                  <a:srgbClr val="FF0000"/>
                </a:solidFill>
                <a:latin typeface="Times New Roman"/>
                <a:ea typeface="宋体"/>
              </a:rPr>
              <a:t>500</a:t>
            </a:r>
            <a:r>
              <a:rPr lang="en-US" altLang="zh-CN" sz="1800" dirty="0">
                <a:latin typeface="Times New Roman"/>
                <a:ea typeface="宋体"/>
              </a:rPr>
              <a:t>.</a:t>
            </a:r>
            <a:endParaRPr lang="zh-CN" dirty="0"/>
          </a:p>
        </p:txBody>
      </p:sp>
      <p:pic>
        <p:nvPicPr>
          <p:cNvPr id="14" name="图片 13"/>
          <p:cNvPicPr/>
          <p:nvPr/>
        </p:nvPicPr>
        <p:blipFill>
          <a:blip r:embed="rId5"/>
          <a:srcRect l="4774" t="5443" r="8004"/>
          <a:stretch/>
        </p:blipFill>
        <p:spPr bwMode="auto">
          <a:xfrm>
            <a:off x="5873080" y="4099794"/>
            <a:ext cx="2743200" cy="2229686"/>
          </a:xfrm>
          <a:prstGeom prst="rect">
            <a:avLst/>
          </a:prstGeom>
          <a:noFill/>
          <a:ln>
            <a:noFill/>
          </a:ln>
        </p:spPr>
      </p:pic>
    </p:spTree>
    <p:extLst>
      <p:ext uri="{BB962C8B-B14F-4D97-AF65-F5344CB8AC3E}">
        <p14:creationId xmlns:p14="http://schemas.microsoft.com/office/powerpoint/2010/main" val="3764752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68649" y="248656"/>
            <a:ext cx="10515600" cy="1325563"/>
          </a:xfrm>
        </p:spPr>
        <p:txBody>
          <a:bodyPr>
            <a:normAutofit/>
          </a:bodyPr>
          <a:lstStyle/>
          <a:p>
            <a:pPr algn="ctr">
              <a:defRPr/>
            </a:pPr>
            <a:r>
              <a:rPr lang="en-US" sz="4000" dirty="0">
                <a:latin typeface="Times New Roman"/>
                <a:cs typeface="Times New Roman"/>
              </a:rPr>
              <a:t>Comparative Statics: Adding One Median-Quality College</a:t>
            </a:r>
            <a:endParaRPr lang="zh-CN" sz="4000" dirty="0"/>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44</a:t>
            </a:fld>
            <a:endParaRPr lang="zh-CN"/>
          </a:p>
        </p:txBody>
      </p:sp>
      <p:sp>
        <p:nvSpPr>
          <p:cNvPr id="9" name="文本框 8"/>
          <p:cNvSpPr txBox="1"/>
          <p:nvPr/>
        </p:nvSpPr>
        <p:spPr bwMode="auto">
          <a:xfrm>
            <a:off x="3939036" y="3668167"/>
            <a:ext cx="849913" cy="307777"/>
          </a:xfrm>
          <a:prstGeom prst="rect">
            <a:avLst/>
          </a:prstGeom>
          <a:noFill/>
        </p:spPr>
        <p:txBody>
          <a:bodyPr wrap="none" rtlCol="0">
            <a:spAutoFit/>
          </a:bodyPr>
          <a:lstStyle/>
          <a:p>
            <a:pPr>
              <a:defRPr/>
            </a:pPr>
            <a:r>
              <a:rPr lang="en-US" sz="1400">
                <a:latin typeface="Times New Roman"/>
                <a:cs typeface="Times New Roman"/>
              </a:rPr>
              <a:t>(a) effort</a:t>
            </a:r>
            <a:endParaRPr lang="zh-CN" sz="1400">
              <a:latin typeface="Times New Roman"/>
              <a:cs typeface="Times New Roman"/>
            </a:endParaRPr>
          </a:p>
        </p:txBody>
      </p:sp>
      <p:sp>
        <p:nvSpPr>
          <p:cNvPr id="10" name="文本框 9"/>
          <p:cNvSpPr txBox="1"/>
          <p:nvPr/>
        </p:nvSpPr>
        <p:spPr bwMode="auto">
          <a:xfrm>
            <a:off x="6959730" y="3643163"/>
            <a:ext cx="688009" cy="307777"/>
          </a:xfrm>
          <a:prstGeom prst="rect">
            <a:avLst/>
          </a:prstGeom>
          <a:noFill/>
        </p:spPr>
        <p:txBody>
          <a:bodyPr wrap="none" rtlCol="0">
            <a:spAutoFit/>
          </a:bodyPr>
          <a:lstStyle/>
          <a:p>
            <a:pPr>
              <a:defRPr/>
            </a:pPr>
            <a:r>
              <a:rPr lang="en-US" sz="1400">
                <a:latin typeface="Times New Roman"/>
                <a:cs typeface="Times New Roman"/>
              </a:rPr>
              <a:t>(b) HC</a:t>
            </a:r>
            <a:endParaRPr lang="zh-CN" sz="1400">
              <a:latin typeface="Times New Roman"/>
              <a:cs typeface="Times New Roman"/>
            </a:endParaRPr>
          </a:p>
        </p:txBody>
      </p:sp>
      <p:sp>
        <p:nvSpPr>
          <p:cNvPr id="11" name="文本框 10"/>
          <p:cNvSpPr txBox="1"/>
          <p:nvPr/>
        </p:nvSpPr>
        <p:spPr bwMode="auto">
          <a:xfrm>
            <a:off x="3877492" y="6095776"/>
            <a:ext cx="976549" cy="307777"/>
          </a:xfrm>
          <a:prstGeom prst="rect">
            <a:avLst/>
          </a:prstGeom>
          <a:noFill/>
        </p:spPr>
        <p:txBody>
          <a:bodyPr wrap="none" rtlCol="0">
            <a:spAutoFit/>
          </a:bodyPr>
          <a:lstStyle/>
          <a:p>
            <a:pPr>
              <a:defRPr/>
            </a:pPr>
            <a:r>
              <a:rPr lang="en-US" sz="1400">
                <a:latin typeface="Times New Roman"/>
                <a:cs typeface="Times New Roman"/>
              </a:rPr>
              <a:t>(c) welfare</a:t>
            </a:r>
            <a:endParaRPr lang="zh-CN" sz="1400">
              <a:latin typeface="Times New Roman"/>
              <a:cs typeface="Times New Roman"/>
            </a:endParaRPr>
          </a:p>
        </p:txBody>
      </p:sp>
      <p:sp>
        <p:nvSpPr>
          <p:cNvPr id="12" name="文本框 11"/>
          <p:cNvSpPr txBox="1"/>
          <p:nvPr/>
        </p:nvSpPr>
        <p:spPr bwMode="auto">
          <a:xfrm>
            <a:off x="6833835" y="6124251"/>
            <a:ext cx="949299" cy="307777"/>
          </a:xfrm>
          <a:prstGeom prst="rect">
            <a:avLst/>
          </a:prstGeom>
          <a:noFill/>
        </p:spPr>
        <p:txBody>
          <a:bodyPr wrap="none" rtlCol="0">
            <a:spAutoFit/>
          </a:bodyPr>
          <a:lstStyle/>
          <a:p>
            <a:pPr>
              <a:defRPr/>
            </a:pPr>
            <a:r>
              <a:rPr lang="en-US" sz="1400">
                <a:latin typeface="Times New Roman"/>
                <a:cs typeface="Times New Roman"/>
              </a:rPr>
              <a:t>(d) ratio_c</a:t>
            </a:r>
            <a:endParaRPr lang="zh-CN" sz="1400">
              <a:latin typeface="Times New Roman"/>
              <a:cs typeface="Times New Roman"/>
            </a:endParaRPr>
          </a:p>
        </p:txBody>
      </p:sp>
      <p:sp>
        <p:nvSpPr>
          <p:cNvPr id="13" name="文本框 12"/>
          <p:cNvSpPr txBox="1"/>
          <p:nvPr/>
        </p:nvSpPr>
        <p:spPr bwMode="auto">
          <a:xfrm>
            <a:off x="9264352" y="4653136"/>
            <a:ext cx="2421119" cy="1477328"/>
          </a:xfrm>
          <a:prstGeom prst="rect">
            <a:avLst/>
          </a:prstGeom>
          <a:noFill/>
        </p:spPr>
        <p:txBody>
          <a:bodyPr wrap="square" rtlCol="0">
            <a:spAutoFit/>
          </a:bodyPr>
          <a:lstStyle/>
          <a:p>
            <a:pPr>
              <a:defRPr/>
            </a:pPr>
            <a:r>
              <a:rPr lang="en-US" sz="1800" dirty="0">
                <a:latin typeface="Times New Roman"/>
                <a:ea typeface="宋体"/>
              </a:rPr>
              <a:t>Figure 6 Comparative statics: Adding one median-quality college</a:t>
            </a:r>
          </a:p>
          <a:p>
            <a:pPr>
              <a:defRPr/>
            </a:pPr>
            <a:endParaRPr lang="en-US" sz="1800" dirty="0">
              <a:latin typeface="Times New Roman"/>
              <a:ea typeface="宋体"/>
            </a:endParaRPr>
          </a:p>
          <a:p>
            <a:pPr>
              <a:defRPr/>
            </a:pPr>
            <a:r>
              <a:rPr lang="en-US" altLang="zh-CN" dirty="0">
                <a:latin typeface="Times New Roman"/>
                <a:ea typeface="宋体"/>
              </a:rPr>
              <a:t>2/</a:t>
            </a:r>
            <a:r>
              <a:rPr lang="en-US" altLang="zh-CN" dirty="0">
                <a:solidFill>
                  <a:srgbClr val="FF0000"/>
                </a:solidFill>
                <a:latin typeface="Times New Roman"/>
                <a:ea typeface="宋体"/>
              </a:rPr>
              <a:t>3</a:t>
            </a:r>
            <a:r>
              <a:rPr lang="en-US" altLang="zh-CN" dirty="0">
                <a:latin typeface="Times New Roman"/>
                <a:ea typeface="宋体"/>
              </a:rPr>
              <a:t> colleges</a:t>
            </a:r>
            <a:endParaRPr lang="zh-CN" dirty="0"/>
          </a:p>
        </p:txBody>
      </p:sp>
      <p:pic>
        <p:nvPicPr>
          <p:cNvPr id="14" name="图片 13"/>
          <p:cNvPicPr/>
          <p:nvPr/>
        </p:nvPicPr>
        <p:blipFill>
          <a:blip r:embed="rId2"/>
          <a:srcRect l="5045" t="5392" r="7894"/>
          <a:stretch/>
        </p:blipFill>
        <p:spPr bwMode="auto">
          <a:xfrm>
            <a:off x="3069544" y="1556792"/>
            <a:ext cx="2588894" cy="2111375"/>
          </a:xfrm>
          <a:prstGeom prst="rect">
            <a:avLst/>
          </a:prstGeom>
          <a:noFill/>
          <a:ln>
            <a:noFill/>
          </a:ln>
        </p:spPr>
      </p:pic>
      <p:pic>
        <p:nvPicPr>
          <p:cNvPr id="15" name="图片 14"/>
          <p:cNvPicPr/>
          <p:nvPr/>
        </p:nvPicPr>
        <p:blipFill>
          <a:blip r:embed="rId3"/>
          <a:srcRect l="5000" t="5380" r="7551"/>
          <a:stretch/>
        </p:blipFill>
        <p:spPr bwMode="auto">
          <a:xfrm>
            <a:off x="5991190" y="1556792"/>
            <a:ext cx="2625090" cy="2133600"/>
          </a:xfrm>
          <a:prstGeom prst="rect">
            <a:avLst/>
          </a:prstGeom>
          <a:noFill/>
          <a:ln>
            <a:noFill/>
          </a:ln>
        </p:spPr>
      </p:pic>
      <p:pic>
        <p:nvPicPr>
          <p:cNvPr id="16" name="图片 15"/>
          <p:cNvPicPr/>
          <p:nvPr/>
        </p:nvPicPr>
        <p:blipFill>
          <a:blip r:embed="rId4"/>
          <a:srcRect l="3702" t="4739" r="7671"/>
          <a:stretch/>
        </p:blipFill>
        <p:spPr bwMode="auto">
          <a:xfrm>
            <a:off x="3018109" y="3918273"/>
            <a:ext cx="2640330" cy="2126615"/>
          </a:xfrm>
          <a:prstGeom prst="rect">
            <a:avLst/>
          </a:prstGeom>
          <a:noFill/>
          <a:ln>
            <a:noFill/>
          </a:ln>
        </p:spPr>
      </p:pic>
      <p:pic>
        <p:nvPicPr>
          <p:cNvPr id="17" name="图片 16"/>
          <p:cNvPicPr/>
          <p:nvPr/>
        </p:nvPicPr>
        <p:blipFill>
          <a:blip r:embed="rId5"/>
          <a:srcRect l="4779" t="5051" r="7439"/>
          <a:stretch/>
        </p:blipFill>
        <p:spPr bwMode="auto">
          <a:xfrm>
            <a:off x="5996270" y="3973335"/>
            <a:ext cx="2620010" cy="2128520"/>
          </a:xfrm>
          <a:prstGeom prst="rect">
            <a:avLst/>
          </a:prstGeom>
          <a:noFill/>
          <a:ln>
            <a:noFill/>
          </a:ln>
        </p:spPr>
      </p:pic>
    </p:spTree>
    <p:extLst>
      <p:ext uri="{BB962C8B-B14F-4D97-AF65-F5344CB8AC3E}">
        <p14:creationId xmlns:p14="http://schemas.microsoft.com/office/powerpoint/2010/main" val="3590433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normAutofit/>
          </a:bodyPr>
          <a:lstStyle/>
          <a:p>
            <a:pPr>
              <a:defRPr/>
            </a:pPr>
            <a:r>
              <a:rPr lang="en-US" sz="4000" dirty="0">
                <a:latin typeface="Times New Roman"/>
                <a:cs typeface="Times New Roman"/>
              </a:rPr>
              <a:t>Comparative Statics: Some Nonmonotonic Effects (on Deadweight loss)</a:t>
            </a:r>
            <a:endParaRPr lang="zh-CN" sz="40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bwMode="auto"/>
            <p:txBody>
              <a:bodyPr>
                <a:normAutofit fontScale="77500" lnSpcReduction="20000"/>
              </a:bodyPr>
              <a:lstStyle/>
              <a:p>
                <a:pPr>
                  <a:lnSpc>
                    <a:spcPct val="110000"/>
                  </a:lnSpc>
                  <a:defRPr/>
                </a:pPr>
                <a:r>
                  <a:rPr lang="en-US" dirty="0">
                    <a:latin typeface="Times New Roman"/>
                    <a:cs typeface="Times New Roman"/>
                  </a:rPr>
                  <a:t>With the </a:t>
                </a:r>
                <a:r>
                  <a:rPr lang="en-US" dirty="0">
                    <a:solidFill>
                      <a:srgbClr val="FF0000"/>
                    </a:solidFill>
                    <a:latin typeface="Times New Roman"/>
                    <a:cs typeface="Times New Roman"/>
                  </a:rPr>
                  <a:t>increase of the random perturbation </a:t>
                </a:r>
                <a:r>
                  <a:rPr lang="en-US" dirty="0">
                    <a:latin typeface="Times New Roman"/>
                    <a:cs typeface="Times New Roman"/>
                  </a:rPr>
                  <a:t>(</a:t>
                </a:r>
                <a14:m>
                  <m:oMath xmlns:m="http://schemas.openxmlformats.org/officeDocument/2006/math">
                    <m:sSub>
                      <m:sSubPr>
                        <m:ctrlPr>
                          <a:rPr lang="zh-CN" i="1">
                            <a:latin typeface="Cambria Math" panose="02040503050406030204" pitchFamily="18" charset="0"/>
                            <a:ea typeface="Cambria Math"/>
                            <a:cs typeface="Cambria Math"/>
                          </a:rPr>
                        </m:ctrlPr>
                      </m:sSubPr>
                      <m:e>
                        <m:r>
                          <a:rPr lang="en-US" sz="2800" i="1">
                            <a:latin typeface="Cambria Math"/>
                            <a:ea typeface="等线"/>
                            <a:cs typeface="Times New Roman"/>
                          </a:rPr>
                          <m:t>𝜎</m:t>
                        </m:r>
                      </m:e>
                      <m:sub>
                        <m:r>
                          <a:rPr lang="en-US" sz="2800" i="1">
                            <a:latin typeface="Cambria Math"/>
                            <a:ea typeface="等线"/>
                            <a:cs typeface="Times New Roman"/>
                          </a:rPr>
                          <m:t>𝜀</m:t>
                        </m:r>
                      </m:sub>
                    </m:sSub>
                  </m:oMath>
                </a14:m>
                <a:r>
                  <a:rPr lang="en-US" altLang="zh-CN" dirty="0">
                    <a:latin typeface="Times New Roman"/>
                    <a:cs typeface="Times New Roman"/>
                    <a:sym typeface="Symbol" panose="05050102010706020507" pitchFamily="18" charset="2"/>
                  </a:rPr>
                  <a:t></a:t>
                </a:r>
                <a:r>
                  <a:rPr lang="en-US" dirty="0">
                    <a:latin typeface="Times New Roman"/>
                    <a:cs typeface="Times New Roman"/>
                  </a:rPr>
                  <a:t>), deadweight loss (</a:t>
                </a:r>
                <a14:m>
                  <m:oMath xmlns:m="http://schemas.openxmlformats.org/officeDocument/2006/math">
                    <m:f>
                      <m:fPr>
                        <m:ctrlPr>
                          <a:rPr lang="zh-CN" i="1">
                            <a:latin typeface="Cambria Math" panose="02040503050406030204" pitchFamily="18" charset="0"/>
                            <a:ea typeface="Cambria Math"/>
                            <a:cs typeface="Cambria Math"/>
                          </a:rPr>
                        </m:ctrlPr>
                      </m:fPr>
                      <m:num>
                        <m:nary>
                          <m:naryPr>
                            <m:chr m:val="∑"/>
                            <m:limLoc m:val="undOvr"/>
                            <m:ctrlPr>
                              <a:rPr lang="zh-CN" i="1">
                                <a:latin typeface="Cambria Math" panose="02040503050406030204" pitchFamily="18" charset="0"/>
                                <a:ea typeface="Cambria Math"/>
                                <a:cs typeface="Cambria Math"/>
                              </a:rPr>
                            </m:ctrlPr>
                          </m:naryPr>
                          <m:sub>
                            <m:r>
                              <a:rPr lang="en-US" i="1">
                                <a:latin typeface="Cambria Math"/>
                              </a:rPr>
                              <m:t>𝑖</m:t>
                            </m:r>
                            <m:r>
                              <a:rPr lang="en-US" i="1">
                                <a:latin typeface="Cambria Math"/>
                              </a:rPr>
                              <m:t>=</m:t>
                            </m:r>
                            <m:r>
                              <a:rPr lang="en-US" i="1">
                                <a:latin typeface="Cambria Math"/>
                              </a:rPr>
                              <m:t>1</m:t>
                            </m:r>
                          </m:sub>
                          <m:sup>
                            <m:r>
                              <a:rPr lang="en-US" i="1">
                                <a:latin typeface="Cambria Math"/>
                              </a:rPr>
                              <m:t>𝑁</m:t>
                            </m:r>
                          </m:sup>
                          <m:e>
                            <m:r>
                              <a:rPr lang="en-US" i="1">
                                <a:latin typeface="Cambria Math"/>
                              </a:rPr>
                              <m:t>(</m:t>
                            </m:r>
                            <m:sSubSup>
                              <m:sSubSupPr>
                                <m:ctrlPr>
                                  <a:rPr lang="zh-CN" i="1">
                                    <a:latin typeface="Cambria Math" panose="02040503050406030204" pitchFamily="18" charset="0"/>
                                    <a:ea typeface="Cambria Math"/>
                                    <a:cs typeface="Cambria Math"/>
                                  </a:rPr>
                                </m:ctrlPr>
                              </m:sSubSupPr>
                              <m:e>
                                <m:r>
                                  <a:rPr lang="en-US" i="1">
                                    <a:latin typeface="Cambria Math"/>
                                  </a:rPr>
                                  <m:t>𝑈</m:t>
                                </m:r>
                              </m:e>
                              <m:sub>
                                <m:r>
                                  <a:rPr lang="en-US" i="1">
                                    <a:latin typeface="Cambria Math"/>
                                  </a:rPr>
                                  <m:t>𝑖</m:t>
                                </m:r>
                              </m:sub>
                              <m:sup>
                                <m:r>
                                  <a:rPr lang="en-US" i="1">
                                    <a:latin typeface="Cambria Math"/>
                                  </a:rPr>
                                  <m:t>𝑜</m:t>
                                </m:r>
                              </m:sup>
                            </m:sSubSup>
                            <m:r>
                              <a:rPr lang="en-US" i="1">
                                <a:latin typeface="Cambria Math"/>
                              </a:rPr>
                              <m:t>−</m:t>
                            </m:r>
                            <m:sSubSup>
                              <m:sSubSupPr>
                                <m:ctrlPr>
                                  <a:rPr lang="zh-CN" i="1">
                                    <a:latin typeface="Cambria Math" panose="02040503050406030204" pitchFamily="18" charset="0"/>
                                    <a:ea typeface="Cambria Math"/>
                                    <a:cs typeface="Cambria Math"/>
                                  </a:rPr>
                                </m:ctrlPr>
                              </m:sSubSupPr>
                              <m:e>
                                <m:r>
                                  <a:rPr lang="en-US" i="1">
                                    <a:latin typeface="Cambria Math"/>
                                  </a:rPr>
                                  <m:t>𝑈</m:t>
                                </m:r>
                              </m:e>
                              <m:sub>
                                <m:r>
                                  <a:rPr lang="en-US" i="1">
                                    <a:latin typeface="Cambria Math"/>
                                  </a:rPr>
                                  <m:t>𝑖</m:t>
                                </m:r>
                              </m:sub>
                              <m:sup>
                                <m:r>
                                  <a:rPr lang="en-US" i="1">
                                    <a:latin typeface="Cambria Math"/>
                                  </a:rPr>
                                  <m:t>∗</m:t>
                                </m:r>
                              </m:sup>
                            </m:sSubSup>
                            <m:r>
                              <a:rPr lang="en-US" i="1">
                                <a:latin typeface="Cambria Math"/>
                              </a:rPr>
                              <m:t>)</m:t>
                            </m:r>
                          </m:e>
                        </m:nary>
                      </m:num>
                      <m:den>
                        <m:nary>
                          <m:naryPr>
                            <m:chr m:val="∑"/>
                            <m:limLoc m:val="subSup"/>
                            <m:ctrlPr>
                              <a:rPr lang="zh-CN" i="1">
                                <a:latin typeface="Cambria Math" panose="02040503050406030204" pitchFamily="18" charset="0"/>
                                <a:ea typeface="Cambria Math"/>
                                <a:cs typeface="Cambria Math"/>
                              </a:rPr>
                            </m:ctrlPr>
                          </m:naryPr>
                          <m:sub>
                            <m:r>
                              <a:rPr lang="en-US" i="1">
                                <a:latin typeface="Cambria Math"/>
                              </a:rPr>
                              <m:t>𝑖</m:t>
                            </m:r>
                            <m:r>
                              <a:rPr lang="en-US" i="1">
                                <a:latin typeface="Cambria Math"/>
                              </a:rPr>
                              <m:t>=</m:t>
                            </m:r>
                            <m:r>
                              <a:rPr lang="en-US" i="1">
                                <a:latin typeface="Cambria Math"/>
                              </a:rPr>
                              <m:t>1</m:t>
                            </m:r>
                          </m:sub>
                          <m:sup>
                            <m:r>
                              <a:rPr lang="en-US" i="1">
                                <a:latin typeface="Cambria Math"/>
                              </a:rPr>
                              <m:t>𝑁</m:t>
                            </m:r>
                          </m:sup>
                          <m:e>
                            <m:sSubSup>
                              <m:sSubSupPr>
                                <m:ctrlPr>
                                  <a:rPr lang="zh-CN" i="1">
                                    <a:latin typeface="Cambria Math" panose="02040503050406030204" pitchFamily="18" charset="0"/>
                                    <a:ea typeface="Cambria Math"/>
                                    <a:cs typeface="Cambria Math"/>
                                  </a:rPr>
                                </m:ctrlPr>
                              </m:sSubSupPr>
                              <m:e>
                                <m:r>
                                  <a:rPr lang="en-US" i="1">
                                    <a:latin typeface="Cambria Math"/>
                                  </a:rPr>
                                  <m:t>𝑈</m:t>
                                </m:r>
                              </m:e>
                              <m:sub>
                                <m:r>
                                  <a:rPr lang="en-US" i="1">
                                    <a:latin typeface="Cambria Math"/>
                                  </a:rPr>
                                  <m:t>𝑖</m:t>
                                </m:r>
                              </m:sub>
                              <m:sup>
                                <m:r>
                                  <a:rPr lang="en-US" i="1">
                                    <a:latin typeface="Cambria Math"/>
                                  </a:rPr>
                                  <m:t>𝑜</m:t>
                                </m:r>
                              </m:sup>
                            </m:sSubSup>
                          </m:e>
                        </m:nary>
                      </m:den>
                    </m:f>
                    <m:r>
                      <a:rPr lang="en-US" i="1">
                        <a:latin typeface="Cambria Math"/>
                      </a:rPr>
                      <m:t> </m:t>
                    </m:r>
                  </m:oMath>
                </a14:m>
                <a:r>
                  <a:rPr lang="en-US" dirty="0">
                    <a:latin typeface="Times New Roman"/>
                    <a:cs typeface="Times New Roman"/>
                  </a:rPr>
                  <a:t>) may change nonmonotonically. </a:t>
                </a:r>
              </a:p>
              <a:p>
                <a:pPr lvl="1">
                  <a:lnSpc>
                    <a:spcPct val="110000"/>
                  </a:lnSpc>
                  <a:defRPr/>
                </a:pPr>
                <a:r>
                  <a:rPr lang="en-US" dirty="0">
                    <a:latin typeface="Times New Roman"/>
                    <a:cs typeface="Times New Roman"/>
                    <a:sym typeface="Symbol" panose="05050102010706020507" pitchFamily="18" charset="2"/>
                  </a:rPr>
                  <a:t></a:t>
                </a:r>
                <a:r>
                  <a:rPr lang="en-US" dirty="0">
                    <a:latin typeface="Times New Roman"/>
                    <a:cs typeface="Times New Roman"/>
                  </a:rPr>
                  <a:t>intensive margin (effort level at the cutoff) vs </a:t>
                </a:r>
                <a:r>
                  <a:rPr lang="en-US" dirty="0">
                    <a:latin typeface="Times New Roman"/>
                    <a:cs typeface="Times New Roman"/>
                    <a:sym typeface="Symbol" panose="05050102010706020507" pitchFamily="18" charset="2"/>
                  </a:rPr>
                  <a:t></a:t>
                </a:r>
                <a:r>
                  <a:rPr lang="en-US" dirty="0">
                    <a:latin typeface="Times New Roman"/>
                    <a:cs typeface="Times New Roman"/>
                  </a:rPr>
                  <a:t>mismatch</a:t>
                </a:r>
                <a:r>
                  <a:rPr lang="en-US" altLang="zh-CN" dirty="0">
                    <a:latin typeface="Times New Roman"/>
                    <a:cs typeface="Times New Roman"/>
                  </a:rPr>
                  <a:t>(</a:t>
                </a:r>
                <a:r>
                  <a:rPr lang="en-US" altLang="zh-CN" dirty="0">
                    <a:latin typeface="Times New Roman"/>
                    <a:cs typeface="Times New Roman"/>
                    <a:hlinkClick r:id="" action="ppaction://noaction"/>
                  </a:rPr>
                  <a:t>Table A1</a:t>
                </a:r>
                <a:r>
                  <a:rPr lang="en-US" altLang="zh-CN" dirty="0">
                    <a:latin typeface="Times New Roman"/>
                    <a:cs typeface="Times New Roman"/>
                  </a:rPr>
                  <a:t>)</a:t>
                </a:r>
                <a:endParaRPr lang="en-US" altLang="zh-CN" dirty="0"/>
              </a:p>
              <a:p>
                <a:pPr>
                  <a:lnSpc>
                    <a:spcPct val="110000"/>
                  </a:lnSpc>
                  <a:defRPr/>
                </a:pPr>
                <a:endParaRPr lang="en-US" dirty="0">
                  <a:latin typeface="Times New Roman"/>
                  <a:cs typeface="Times New Roman"/>
                </a:endParaRPr>
              </a:p>
              <a:p>
                <a:pPr>
                  <a:lnSpc>
                    <a:spcPct val="110000"/>
                  </a:lnSpc>
                  <a:defRPr/>
                </a:pPr>
                <a:r>
                  <a:rPr lang="en-US" dirty="0">
                    <a:latin typeface="Times New Roman"/>
                    <a:cs typeface="Times New Roman"/>
                  </a:rPr>
                  <a:t>With </a:t>
                </a:r>
                <a:r>
                  <a:rPr lang="en-US" dirty="0">
                    <a:solidFill>
                      <a:srgbClr val="FF0000"/>
                    </a:solidFill>
                    <a:latin typeface="Times New Roman"/>
                    <a:cs typeface="Times New Roman"/>
                  </a:rPr>
                  <a:t>the increase of the high-quality college quota</a:t>
                </a:r>
                <a:r>
                  <a:rPr lang="en-US" dirty="0">
                    <a:latin typeface="Times New Roman"/>
                    <a:cs typeface="Times New Roman"/>
                  </a:rPr>
                  <a:t>, deadweight loss may change nonmonotonically (as well as </a:t>
                </a:r>
                <a:r>
                  <a:rPr lang="en-US" dirty="0">
                    <a:solidFill>
                      <a:srgbClr val="FF0000"/>
                    </a:solidFill>
                    <a:latin typeface="Times New Roman"/>
                    <a:cs typeface="Times New Roman"/>
                  </a:rPr>
                  <a:t>effort level</a:t>
                </a:r>
                <a:r>
                  <a:rPr lang="en-US" dirty="0">
                    <a:latin typeface="Times New Roman"/>
                    <a:cs typeface="Times New Roman"/>
                  </a:rPr>
                  <a:t>).</a:t>
                </a:r>
              </a:p>
              <a:p>
                <a:pPr lvl="1">
                  <a:lnSpc>
                    <a:spcPct val="110000"/>
                  </a:lnSpc>
                  <a:defRPr/>
                </a:pPr>
                <a:r>
                  <a:rPr lang="en-US" altLang="zh-CN" dirty="0">
                    <a:latin typeface="Times New Roman"/>
                    <a:cs typeface="Times New Roman"/>
                    <a:sym typeface="Symbol" panose="05050102010706020507" pitchFamily="18" charset="2"/>
                  </a:rPr>
                  <a:t></a:t>
                </a:r>
                <a:r>
                  <a:rPr lang="en-US" dirty="0">
                    <a:latin typeface="Times New Roman"/>
                    <a:cs typeface="Times New Roman"/>
                  </a:rPr>
                  <a:t>intensive margin vs </a:t>
                </a:r>
                <a:r>
                  <a:rPr lang="en-US" altLang="zh-CN" dirty="0">
                    <a:latin typeface="Times New Roman"/>
                    <a:cs typeface="Times New Roman"/>
                    <a:sym typeface="Symbol" panose="05050102010706020507" pitchFamily="18" charset="2"/>
                  </a:rPr>
                  <a:t></a:t>
                </a:r>
                <a:r>
                  <a:rPr lang="en-US" dirty="0">
                    <a:latin typeface="Times New Roman"/>
                    <a:cs typeface="Times New Roman"/>
                  </a:rPr>
                  <a:t>extensive margin (# of marginal students)</a:t>
                </a:r>
                <a:r>
                  <a:rPr lang="en-US" altLang="zh-CN" dirty="0">
                    <a:latin typeface="Times New Roman"/>
                    <a:cs typeface="Times New Roman"/>
                  </a:rPr>
                  <a:t>(</a:t>
                </a:r>
                <a:r>
                  <a:rPr lang="en-US" altLang="zh-CN" sz="2400" dirty="0">
                    <a:latin typeface="Times New Roman"/>
                    <a:ea typeface="宋体"/>
                    <a:hlinkClick r:id="" action="ppaction://noaction"/>
                  </a:rPr>
                  <a:t>Table A3</a:t>
                </a:r>
                <a:r>
                  <a:rPr lang="en-US" altLang="zh-CN" dirty="0">
                    <a:latin typeface="Times New Roman"/>
                    <a:cs typeface="Times New Roman"/>
                  </a:rPr>
                  <a:t>)</a:t>
                </a:r>
                <a:endParaRPr lang="en-US" altLang="zh-CN" dirty="0"/>
              </a:p>
              <a:p>
                <a:pPr lvl="1">
                  <a:lnSpc>
                    <a:spcPct val="110000"/>
                  </a:lnSpc>
                  <a:defRPr/>
                </a:pPr>
                <a:endParaRPr lang="en-US" dirty="0">
                  <a:latin typeface="Times New Roman"/>
                  <a:cs typeface="Times New Roman"/>
                </a:endParaRPr>
              </a:p>
              <a:p>
                <a:pPr>
                  <a:lnSpc>
                    <a:spcPct val="110000"/>
                  </a:lnSpc>
                  <a:defRPr/>
                </a:pPr>
                <a:r>
                  <a:rPr lang="en-US" dirty="0">
                    <a:latin typeface="Times New Roman"/>
                    <a:cs typeface="Times New Roman"/>
                  </a:rPr>
                  <a:t>With </a:t>
                </a:r>
                <a:r>
                  <a:rPr lang="en-US" dirty="0">
                    <a:solidFill>
                      <a:srgbClr val="FF0000"/>
                    </a:solidFill>
                    <a:latin typeface="Times New Roman"/>
                    <a:cs typeface="Times New Roman"/>
                  </a:rPr>
                  <a:t>adding median-quality colleges</a:t>
                </a:r>
                <a:r>
                  <a:rPr lang="en-US" dirty="0">
                    <a:latin typeface="Times New Roman"/>
                    <a:cs typeface="Times New Roman"/>
                  </a:rPr>
                  <a:t>, deadweight loss may </a:t>
                </a:r>
                <a:r>
                  <a:rPr lang="en-US" altLang="zh-CN" dirty="0">
                    <a:latin typeface="Times New Roman"/>
                    <a:cs typeface="Times New Roman"/>
                  </a:rPr>
                  <a:t>change nonmonotonically.</a:t>
                </a:r>
                <a:endParaRPr dirty="0"/>
              </a:p>
              <a:p>
                <a:pPr lvl="1">
                  <a:lnSpc>
                    <a:spcPct val="110000"/>
                  </a:lnSpc>
                  <a:defRPr/>
                </a:pPr>
                <a:r>
                  <a:rPr lang="en-US" altLang="zh-CN" dirty="0">
                    <a:latin typeface="Times New Roman"/>
                    <a:cs typeface="Times New Roman"/>
                    <a:sym typeface="Symbol" panose="05050102010706020507" pitchFamily="18" charset="2"/>
                  </a:rPr>
                  <a:t></a:t>
                </a:r>
                <a:r>
                  <a:rPr lang="en-US" dirty="0">
                    <a:latin typeface="Times New Roman"/>
                    <a:cs typeface="Times New Roman"/>
                  </a:rPr>
                  <a:t> intensive (depth of quality gaps) vs </a:t>
                </a:r>
                <a:r>
                  <a:rPr lang="en-US" altLang="zh-CN" dirty="0">
                    <a:latin typeface="Times New Roman"/>
                    <a:cs typeface="Times New Roman"/>
                    <a:sym typeface="Symbol" panose="05050102010706020507" pitchFamily="18" charset="2"/>
                  </a:rPr>
                  <a:t></a:t>
                </a:r>
                <a:r>
                  <a:rPr lang="en-US" dirty="0">
                    <a:latin typeface="Times New Roman"/>
                    <a:cs typeface="Times New Roman"/>
                  </a:rPr>
                  <a:t>extensive margin  (# of gaps)(</a:t>
                </a:r>
                <a:r>
                  <a:rPr lang="en-US" altLang="zh-CN" sz="2400" dirty="0">
                    <a:solidFill>
                      <a:srgbClr val="FF0000"/>
                    </a:solidFill>
                    <a:latin typeface="Times New Roman"/>
                    <a:ea typeface="宋体"/>
                    <a:hlinkClick r:id="" action="ppaction://noaction"/>
                  </a:rPr>
                  <a:t>Table A4</a:t>
                </a:r>
                <a:r>
                  <a:rPr lang="en-US" dirty="0"/>
                  <a:t>)</a:t>
                </a:r>
                <a:endParaRPr dirty="0"/>
              </a:p>
              <a:p>
                <a:pPr>
                  <a:lnSpc>
                    <a:spcPct val="110000"/>
                  </a:lnSpc>
                  <a:defRPr/>
                </a:pPr>
                <a:endParaRPr lang="zh-CN" dirty="0">
                  <a:latin typeface="Times New Roman"/>
                  <a:cs typeface="Times New Roman"/>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bwMode="auto">
              <a:blipFill>
                <a:blip r:embed="rId5"/>
                <a:stretch>
                  <a:fillRect l="-69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45</a:t>
            </a:fld>
            <a:endParaRPr lang="zh-CN"/>
          </a:p>
        </p:txBody>
      </p:sp>
      <p:sp>
        <p:nvSpPr>
          <p:cNvPr id="5" name="文本框 4">
            <a:extLst>
              <a:ext uri="{FF2B5EF4-FFF2-40B4-BE49-F238E27FC236}">
                <a16:creationId xmlns:a16="http://schemas.microsoft.com/office/drawing/2014/main" id="{DD2C576B-BF16-4EC2-8987-56554206C6E2}"/>
              </a:ext>
            </a:extLst>
          </p:cNvPr>
          <p:cNvSpPr txBox="1"/>
          <p:nvPr/>
        </p:nvSpPr>
        <p:spPr>
          <a:xfrm>
            <a:off x="10200456" y="5661248"/>
            <a:ext cx="641522" cy="369332"/>
          </a:xfrm>
          <a:prstGeom prst="rect">
            <a:avLst/>
          </a:prstGeom>
          <a:noFill/>
        </p:spPr>
        <p:txBody>
          <a:bodyPr wrap="none" rtlCol="0">
            <a:spAutoFit/>
          </a:bodyPr>
          <a:lstStyle/>
          <a:p>
            <a:r>
              <a:rPr lang="en-US" altLang="zh-CN" dirty="0">
                <a:hlinkClick r:id="rId6" action="ppaction://hlinksldjump"/>
              </a:rPr>
              <a:t>Back</a:t>
            </a:r>
            <a:endParaRPr lang="zh-CN" altLang="en-US" dirty="0"/>
          </a:p>
        </p:txBody>
      </p:sp>
    </p:spTree>
    <p:extLst>
      <p:ext uri="{BB962C8B-B14F-4D97-AF65-F5344CB8AC3E}">
        <p14:creationId xmlns:p14="http://schemas.microsoft.com/office/powerpoint/2010/main" val="3173821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标题 6"/>
          <p:cNvSpPr>
            <a:spLocks noGrp="1"/>
          </p:cNvSpPr>
          <p:nvPr>
            <p:ph type="title"/>
          </p:nvPr>
        </p:nvSpPr>
        <p:spPr bwMode="auto">
          <a:xfrm>
            <a:off x="838200" y="1"/>
            <a:ext cx="10515600" cy="1090246"/>
          </a:xfrm>
        </p:spPr>
        <p:txBody>
          <a:bodyPr/>
          <a:lstStyle/>
          <a:p>
            <a:pPr algn="ctr">
              <a:defRPr/>
            </a:pPr>
            <a:r>
              <a:rPr lang="en-US" dirty="0">
                <a:latin typeface="Times New Roman"/>
                <a:cs typeface="Times New Roman"/>
              </a:rPr>
              <a:t>CFPS: Statistic Summary</a:t>
            </a:r>
            <a:endParaRPr lang="zh-CN" dirty="0">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46</a:t>
            </a:fld>
            <a:endParaRPr lang="zh-CN"/>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3438009062"/>
                  </p:ext>
                </p:extLst>
              </p:nvPr>
            </p:nvGraphicFramePr>
            <p:xfrm>
              <a:off x="767408" y="1340768"/>
              <a:ext cx="10514601" cy="5327160"/>
            </p:xfrm>
            <a:graphic>
              <a:graphicData uri="http://schemas.openxmlformats.org/drawingml/2006/table">
                <a:tbl>
                  <a:tblPr firstRow="1" firstCol="1" bandRow="1"/>
                  <a:tblGrid>
                    <a:gridCol w="2159699">
                      <a:extLst>
                        <a:ext uri="{9D8B030D-6E8A-4147-A177-3AD203B41FA5}">
                          <a16:colId xmlns:a16="http://schemas.microsoft.com/office/drawing/2014/main" val="20000"/>
                        </a:ext>
                      </a:extLst>
                    </a:gridCol>
                    <a:gridCol w="5448667">
                      <a:extLst>
                        <a:ext uri="{9D8B030D-6E8A-4147-A177-3AD203B41FA5}">
                          <a16:colId xmlns:a16="http://schemas.microsoft.com/office/drawing/2014/main" val="20001"/>
                        </a:ext>
                      </a:extLst>
                    </a:gridCol>
                    <a:gridCol w="1103775">
                      <a:extLst>
                        <a:ext uri="{9D8B030D-6E8A-4147-A177-3AD203B41FA5}">
                          <a16:colId xmlns:a16="http://schemas.microsoft.com/office/drawing/2014/main" val="20002"/>
                        </a:ext>
                      </a:extLst>
                    </a:gridCol>
                    <a:gridCol w="835117">
                      <a:extLst>
                        <a:ext uri="{9D8B030D-6E8A-4147-A177-3AD203B41FA5}">
                          <a16:colId xmlns:a16="http://schemas.microsoft.com/office/drawing/2014/main" val="20003"/>
                        </a:ext>
                      </a:extLst>
                    </a:gridCol>
                    <a:gridCol w="967343">
                      <a:extLst>
                        <a:ext uri="{9D8B030D-6E8A-4147-A177-3AD203B41FA5}">
                          <a16:colId xmlns:a16="http://schemas.microsoft.com/office/drawing/2014/main" val="20004"/>
                        </a:ext>
                      </a:extLst>
                    </a:gridCol>
                  </a:tblGrid>
                  <a:tr h="548919">
                    <a:tc>
                      <a:txBody>
                        <a:bodyPr/>
                        <a:lstStyle/>
                        <a:p>
                          <a:pPr indent="127000" algn="ctr">
                            <a:lnSpc>
                              <a:spcPct val="100000"/>
                            </a:lnSpc>
                            <a:spcBef>
                              <a:spcPts val="0"/>
                            </a:spcBef>
                            <a:spcAft>
                              <a:spcPts val="0"/>
                            </a:spcAft>
                            <a:defRPr/>
                          </a:pPr>
                          <a:r>
                            <a:rPr lang="en-US" sz="1500" b="1" dirty="0">
                              <a:latin typeface="Times New Roman"/>
                              <a:ea typeface="Times New Roman"/>
                              <a:cs typeface="Times New Roman"/>
                            </a:rPr>
                            <a:t>Variables</a:t>
                          </a:r>
                          <a:endParaRPr lang="zh-CN" sz="1500" dirty="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b="1">
                              <a:latin typeface="Times New Roman"/>
                              <a:ea typeface="Times New Roman"/>
                              <a:cs typeface="Times New Roman"/>
                            </a:rPr>
                            <a:t>Meanings</a:t>
                          </a:r>
                          <a:endParaRPr lang="zh-CN" sz="150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b="1" dirty="0">
                              <a:latin typeface="Times New Roman"/>
                              <a:ea typeface="Times New Roman"/>
                              <a:cs typeface="Times New Roman"/>
                            </a:rPr>
                            <a:t>All regular </a:t>
                          </a:r>
                          <a:r>
                            <a:rPr lang="en-US" altLang="zh-CN" sz="1500" b="1" dirty="0">
                              <a:latin typeface="Times New Roman"/>
                              <a:ea typeface="Times New Roman"/>
                              <a:cs typeface="Times New Roman"/>
                            </a:rPr>
                            <a:t>HS</a:t>
                          </a:r>
                          <a:r>
                            <a:rPr lang="en-US" sz="1500" b="1" dirty="0">
                              <a:latin typeface="Times New Roman"/>
                              <a:ea typeface="Times New Roman"/>
                              <a:cs typeface="Times New Roman"/>
                            </a:rPr>
                            <a:t> students</a:t>
                          </a:r>
                          <a:endParaRPr lang="zh-CN" sz="1500" dirty="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b="1" dirty="0">
                              <a:latin typeface="Times New Roman"/>
                              <a:ea typeface="Times New Roman"/>
                              <a:cs typeface="Times New Roman"/>
                            </a:rPr>
                            <a:t>Sub-sample 1</a:t>
                          </a:r>
                          <a:endParaRPr lang="zh-CN" sz="1500" dirty="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b="1" dirty="0">
                              <a:latin typeface="Times New Roman"/>
                              <a:ea typeface="Times New Roman"/>
                              <a:cs typeface="Times New Roman"/>
                            </a:rPr>
                            <a:t>Sub-sample 2</a:t>
                          </a:r>
                          <a:endParaRPr lang="zh-CN" sz="1500" dirty="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noFill/>
                        </a:lnB>
                      </a:tcPr>
                    </a:tc>
                    <a:extLst>
                      <a:ext uri="{0D108BD9-81ED-4DB2-BD59-A6C34878D82A}">
                        <a16:rowId xmlns:a16="http://schemas.microsoft.com/office/drawing/2014/main" val="10000"/>
                      </a:ext>
                    </a:extLst>
                  </a:tr>
                  <a:tr h="260957">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 </a:t>
                          </a:r>
                          <a:endParaRPr lang="zh-CN" sz="15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 </a:t>
                          </a:r>
                          <a:endParaRPr lang="zh-CN" sz="15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tc>
                      <a:txBody>
                        <a:bodyPr/>
                        <a:lstStyle/>
                        <a:p>
                          <a:pPr indent="127000" algn="ctr">
                            <a:lnSpc>
                              <a:spcPct val="100000"/>
                            </a:lnSpc>
                            <a:spcBef>
                              <a:spcPts val="0"/>
                            </a:spcBef>
                            <a:spcAft>
                              <a:spcPts val="0"/>
                            </a:spcAft>
                            <a:defRPr/>
                          </a:pPr>
                          <a:r>
                            <a:rPr lang="en-US" sz="1500">
                              <a:latin typeface="Times New Roman"/>
                              <a:ea typeface="等线"/>
                              <a:cs typeface="Times New Roman"/>
                            </a:rPr>
                            <a:t>(1)</a:t>
                          </a:r>
                          <a:endParaRPr lang="zh-CN" sz="15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tc>
                      <a:txBody>
                        <a:bodyPr/>
                        <a:lstStyle/>
                        <a:p>
                          <a:pPr indent="127000" algn="ctr">
                            <a:lnSpc>
                              <a:spcPct val="100000"/>
                            </a:lnSpc>
                            <a:spcBef>
                              <a:spcPts val="0"/>
                            </a:spcBef>
                            <a:spcAft>
                              <a:spcPts val="0"/>
                            </a:spcAft>
                            <a:defRPr/>
                          </a:pPr>
                          <a:r>
                            <a:rPr lang="en-US" sz="1500">
                              <a:latin typeface="Times New Roman"/>
                              <a:ea typeface="等线"/>
                              <a:cs typeface="Times New Roman"/>
                            </a:rPr>
                            <a:t>(2)</a:t>
                          </a:r>
                          <a:endParaRPr lang="zh-CN" sz="15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tc>
                      <a:txBody>
                        <a:bodyPr/>
                        <a:lstStyle/>
                        <a:p>
                          <a:pPr indent="127000" algn="ctr">
                            <a:lnSpc>
                              <a:spcPct val="100000"/>
                            </a:lnSpc>
                            <a:spcBef>
                              <a:spcPts val="0"/>
                            </a:spcBef>
                            <a:spcAft>
                              <a:spcPts val="0"/>
                            </a:spcAft>
                            <a:defRPr/>
                          </a:pPr>
                          <a:r>
                            <a:rPr lang="en-US" sz="1500">
                              <a:latin typeface="Times New Roman"/>
                              <a:ea typeface="等线"/>
                              <a:cs typeface="Times New Roman"/>
                            </a:rPr>
                            <a:t>(3)</a:t>
                          </a:r>
                          <a:endParaRPr lang="zh-CN" sz="15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extLst>
                      <a:ext uri="{0D108BD9-81ED-4DB2-BD59-A6C34878D82A}">
                        <a16:rowId xmlns:a16="http://schemas.microsoft.com/office/drawing/2014/main" val="10001"/>
                      </a:ext>
                    </a:extLst>
                  </a:tr>
                  <a:tr h="260957">
                    <a:tc>
                      <a:txBody>
                        <a:bodyPr/>
                        <a:lstStyle/>
                        <a:p>
                          <a:pPr indent="127000" algn="ctr">
                            <a:lnSpc>
                              <a:spcPct val="100000"/>
                            </a:lnSpc>
                            <a:spcBef>
                              <a:spcPts val="0"/>
                            </a:spcBef>
                            <a:spcAft>
                              <a:spcPts val="0"/>
                            </a:spcAft>
                            <a:defRPr/>
                          </a:pPr>
                          <a:r>
                            <a:rPr lang="en-US" sz="1500" dirty="0">
                              <a:solidFill>
                                <a:srgbClr val="FF0000"/>
                              </a:solidFill>
                              <a:latin typeface="Times New Roman"/>
                              <a:ea typeface="等线"/>
                              <a:cs typeface="Times New Roman"/>
                            </a:rPr>
                            <a:t>Student Ability (</a:t>
                          </a:r>
                          <a14:m>
                            <m:oMath xmlns:m="http://schemas.openxmlformats.org/officeDocument/2006/math">
                              <m:r>
                                <a:rPr lang="en-US" sz="1500" i="1">
                                  <a:solidFill>
                                    <a:srgbClr val="FF0000"/>
                                  </a:solidFill>
                                  <a:latin typeface="Cambria Math"/>
                                  <a:ea typeface="Times New Roman"/>
                                  <a:cs typeface="Times New Roman"/>
                                </a:rPr>
                                <m:t>𝐴</m:t>
                              </m:r>
                            </m:oMath>
                          </a14:m>
                          <a:r>
                            <a:rPr lang="en-US" sz="1500" dirty="0">
                              <a:solidFill>
                                <a:srgbClr val="FF0000"/>
                              </a:solidFill>
                              <a:latin typeface="Times New Roman"/>
                              <a:ea typeface="等线"/>
                              <a:cs typeface="Times New Roman"/>
                            </a:rPr>
                            <a:t>)</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Early cognitive ability test (CAT) scores 0-100)</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 </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73.64</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72.94</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extLst>
                      <a:ext uri="{0D108BD9-81ED-4DB2-BD59-A6C34878D82A}">
                        <a16:rowId xmlns:a16="http://schemas.microsoft.com/office/drawing/2014/main" val="10002"/>
                      </a:ext>
                    </a:extLst>
                  </a:tr>
                  <a:tr h="260957">
                    <a:tc>
                      <a:txBody>
                        <a:bodyPr/>
                        <a:lstStyle/>
                        <a:p>
                          <a:pPr indent="127000" algn="ctr">
                            <a:lnSpc>
                              <a:spcPct val="100000"/>
                            </a:lnSpc>
                            <a:spcBef>
                              <a:spcPts val="0"/>
                            </a:spcBef>
                            <a:spcAft>
                              <a:spcPts val="0"/>
                            </a:spcAft>
                            <a:defRPr/>
                          </a:pPr>
                          <a:r>
                            <a:rPr lang="en-US" sz="1500">
                              <a:solidFill>
                                <a:srgbClr val="FF0000"/>
                              </a:solidFill>
                              <a:latin typeface="Times New Roman"/>
                              <a:ea typeface="等线"/>
                              <a:cs typeface="Times New Roman"/>
                            </a:rPr>
                            <a:t>Student effort (</a:t>
                          </a:r>
                          <a14:m>
                            <m:oMath xmlns:m="http://schemas.openxmlformats.org/officeDocument/2006/math">
                              <m:r>
                                <a:rPr lang="en-US" sz="1500" i="1">
                                  <a:solidFill>
                                    <a:srgbClr val="FF0000"/>
                                  </a:solidFill>
                                  <a:latin typeface="Cambria Math"/>
                                  <a:ea typeface="Times New Roman"/>
                                  <a:cs typeface="Times New Roman"/>
                                </a:rPr>
                                <m:t>𝐸</m:t>
                              </m:r>
                            </m:oMath>
                          </a14:m>
                          <a:r>
                            <a:rPr lang="en-US" sz="1500">
                              <a:solidFill>
                                <a:srgbClr val="FF0000"/>
                              </a:solidFill>
                              <a:latin typeface="Times New Roman"/>
                              <a:ea typeface="等线"/>
                              <a:cs typeface="Times New Roman"/>
                            </a:rPr>
                            <a:t>)</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Average daily study time in high school (hours)</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8.92</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8.59</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8.23</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3"/>
                      </a:ext>
                    </a:extLst>
                  </a:tr>
                  <a:tr h="548919">
                    <a:tc>
                      <a:txBody>
                        <a:bodyPr/>
                        <a:lstStyle/>
                        <a:p>
                          <a:pPr indent="127000" algn="ctr">
                            <a:lnSpc>
                              <a:spcPct val="100000"/>
                            </a:lnSpc>
                            <a:spcBef>
                              <a:spcPts val="0"/>
                            </a:spcBef>
                            <a:spcAft>
                              <a:spcPts val="0"/>
                            </a:spcAft>
                            <a:defRPr/>
                          </a:pPr>
                          <a:r>
                            <a:rPr lang="en-US" sz="1500" dirty="0">
                              <a:solidFill>
                                <a:srgbClr val="FF0000"/>
                              </a:solidFill>
                              <a:latin typeface="Times New Roman"/>
                              <a:ea typeface="等线"/>
                              <a:cs typeface="Times New Roman"/>
                            </a:rPr>
                            <a:t>Student pre-college human capital  (</a:t>
                          </a:r>
                          <a14:m>
                            <m:oMath xmlns:m="http://schemas.openxmlformats.org/officeDocument/2006/math">
                              <m:r>
                                <a:rPr lang="en-US" sz="1500" i="1" dirty="0" smtClean="0">
                                  <a:solidFill>
                                    <a:srgbClr val="FF0000"/>
                                  </a:solidFill>
                                  <a:latin typeface="Cambria Math" panose="02040503050406030204" pitchFamily="18" charset="0"/>
                                  <a:ea typeface="等线"/>
                                  <a:cs typeface="Times New Roman"/>
                                </a:rPr>
                                <m:t>𝐿</m:t>
                              </m:r>
                            </m:oMath>
                          </a14:m>
                          <a:r>
                            <a:rPr lang="en-US" sz="1500" dirty="0">
                              <a:solidFill>
                                <a:srgbClr val="FF0000"/>
                              </a:solidFill>
                              <a:latin typeface="Times New Roman"/>
                              <a:ea typeface="等线"/>
                              <a:cs typeface="Times New Roman"/>
                            </a:rPr>
                            <a:t>)</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CAT scores after graduation from high school (0-100)</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77.55</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75.51</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4"/>
                      </a:ext>
                    </a:extLst>
                  </a:tr>
                  <a:tr h="260957">
                    <a:tc>
                      <a:txBody>
                        <a:bodyPr/>
                        <a:lstStyle/>
                        <a:p>
                          <a:pPr indent="127000" algn="ctr">
                            <a:lnSpc>
                              <a:spcPct val="100000"/>
                            </a:lnSpc>
                            <a:spcBef>
                              <a:spcPts val="0"/>
                            </a:spcBef>
                            <a:spcAft>
                              <a:spcPts val="0"/>
                            </a:spcAft>
                            <a:defRPr/>
                          </a:pPr>
                          <a:r>
                            <a:rPr lang="en-US" sz="1500" dirty="0">
                              <a:solidFill>
                                <a:srgbClr val="FF0000"/>
                              </a:solidFill>
                              <a:latin typeface="Times New Roman"/>
                              <a:ea typeface="等线"/>
                              <a:cs typeface="Times New Roman"/>
                            </a:rPr>
                            <a:t>College quality (</a:t>
                          </a:r>
                          <a14:m>
                            <m:oMath xmlns:m="http://schemas.openxmlformats.org/officeDocument/2006/math">
                              <m:r>
                                <a:rPr lang="en-US" sz="1500" i="1">
                                  <a:solidFill>
                                    <a:srgbClr val="FF0000"/>
                                  </a:solidFill>
                                  <a:latin typeface="Cambria Math"/>
                                  <a:ea typeface="Times New Roman"/>
                                  <a:cs typeface="Times New Roman"/>
                                </a:rPr>
                                <m:t>𝑃</m:t>
                              </m:r>
                            </m:oMath>
                          </a14:m>
                          <a:r>
                            <a:rPr lang="en-US" sz="1500" dirty="0">
                              <a:solidFill>
                                <a:srgbClr val="FF0000"/>
                              </a:solidFill>
                              <a:latin typeface="Times New Roman"/>
                              <a:ea typeface="等线"/>
                              <a:cs typeface="Times New Roman"/>
                            </a:rPr>
                            <a:t>)</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211 universities and above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0.05</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5"/>
                      </a:ext>
                    </a:extLst>
                  </a:tr>
                  <a:tr h="260957">
                    <a:tc>
                      <a:txBody>
                        <a:bodyPr/>
                        <a:lstStyle/>
                        <a:p>
                          <a:pPr indent="127000" algn="ctr">
                            <a:lnSpc>
                              <a:spcPct val="100000"/>
                            </a:lnSpc>
                            <a:spcBef>
                              <a:spcPts val="0"/>
                            </a:spcBef>
                            <a:spcAft>
                              <a:spcPts val="0"/>
                            </a:spcAft>
                            <a:defRPr/>
                          </a:pPr>
                          <a:r>
                            <a:rPr lang="en-US" sz="1500">
                              <a:solidFill>
                                <a:srgbClr val="FF0000"/>
                              </a:solidFill>
                              <a:latin typeface="Times New Roman"/>
                              <a:ea typeface="等线"/>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Batch-1 university, excluding 211 </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等线"/>
                              <a:cs typeface="Times New Roman"/>
                            </a:rPr>
                            <a:t>0.24</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6"/>
                      </a:ext>
                    </a:extLst>
                  </a:tr>
                  <a:tr h="260957">
                    <a:tc>
                      <a:txBody>
                        <a:bodyPr/>
                        <a:lstStyle/>
                        <a:p>
                          <a:pPr indent="127000" algn="ctr">
                            <a:lnSpc>
                              <a:spcPct val="100000"/>
                            </a:lnSpc>
                            <a:spcBef>
                              <a:spcPts val="0"/>
                            </a:spcBef>
                            <a:spcAft>
                              <a:spcPts val="0"/>
                            </a:spcAft>
                            <a:defRPr/>
                          </a:pPr>
                          <a:r>
                            <a:rPr lang="en-US" sz="1500">
                              <a:solidFill>
                                <a:srgbClr val="FF0000"/>
                              </a:solidFill>
                              <a:latin typeface="Times New Roman"/>
                              <a:ea typeface="等线"/>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Other universities (batch-2&amp;3)</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等线"/>
                              <a:cs typeface="Times New Roman"/>
                            </a:rPr>
                            <a:t>0.39</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7"/>
                      </a:ext>
                    </a:extLst>
                  </a:tr>
                  <a:tr h="260957">
                    <a:tc>
                      <a:txBody>
                        <a:bodyPr/>
                        <a:lstStyle/>
                        <a:p>
                          <a:pPr indent="127000" algn="ctr">
                            <a:lnSpc>
                              <a:spcPct val="100000"/>
                            </a:lnSpc>
                            <a:spcBef>
                              <a:spcPts val="0"/>
                            </a:spcBef>
                            <a:spcAft>
                              <a:spcPts val="0"/>
                            </a:spcAft>
                            <a:defRPr/>
                          </a:pPr>
                          <a:r>
                            <a:rPr lang="en-US" sz="1500">
                              <a:solidFill>
                                <a:srgbClr val="FF0000"/>
                              </a:solidFill>
                              <a:latin typeface="Times New Roman"/>
                              <a:ea typeface="等线"/>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non-university tertiary (vocational) colleges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等线"/>
                              <a:cs typeface="Times New Roman"/>
                            </a:rPr>
                            <a:t>0.32</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8"/>
                      </a:ext>
                    </a:extLst>
                  </a:tr>
                  <a:tr h="548919">
                    <a:tc>
                      <a:txBody>
                        <a:bodyPr/>
                        <a:lstStyle/>
                        <a:p>
                          <a:pPr indent="127000" algn="ctr">
                            <a:lnSpc>
                              <a:spcPct val="100000"/>
                            </a:lnSpc>
                            <a:spcBef>
                              <a:spcPts val="0"/>
                            </a:spcBef>
                            <a:spcAft>
                              <a:spcPts val="0"/>
                            </a:spcAft>
                            <a:defRPr/>
                          </a:pPr>
                          <a:r>
                            <a:rPr lang="en-US" sz="1500">
                              <a:solidFill>
                                <a:srgbClr val="FF0000"/>
                              </a:solidFill>
                              <a:latin typeface="Times New Roman"/>
                              <a:ea typeface="等线"/>
                              <a:cs typeface="Times New Roman"/>
                            </a:rPr>
                            <a:t>Wage after graduation (</a:t>
                          </a:r>
                          <a14:m>
                            <m:oMath xmlns:m="http://schemas.openxmlformats.org/officeDocument/2006/math">
                              <m:r>
                                <a:rPr lang="en-US" sz="1500" i="1">
                                  <a:solidFill>
                                    <a:srgbClr val="FF0000"/>
                                  </a:solidFill>
                                  <a:latin typeface="Cambria Math"/>
                                  <a:ea typeface="Times New Roman"/>
                                  <a:cs typeface="Times New Roman"/>
                                </a:rPr>
                                <m:t>𝑤</m:t>
                              </m:r>
                            </m:oMath>
                          </a14:m>
                          <a:r>
                            <a:rPr lang="en-US" sz="1500">
                              <a:solidFill>
                                <a:srgbClr val="FF0000"/>
                              </a:solidFill>
                              <a:latin typeface="Times New Roman"/>
                              <a:ea typeface="等线"/>
                              <a:cs typeface="Times New Roman"/>
                            </a:rPr>
                            <a:t>)</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Wage income in the first year after graduation (unit: 1K RMB)</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37.94</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9"/>
                      </a:ext>
                    </a:extLst>
                  </a:tr>
                  <a:tr h="260957">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Gender (male=1)</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等线"/>
                              <a:cs typeface="Times New Roman"/>
                            </a:rPr>
                            <a:t>Gender</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0.49</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0.49</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0.50</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10"/>
                      </a:ext>
                    </a:extLst>
                  </a:tr>
                  <a:tr h="260957">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Residency (urban=1)</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Whether an urban hukou</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0.28</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0.22</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0.17</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11"/>
                      </a:ext>
                    </a:extLst>
                  </a:tr>
                  <a:tr h="260957">
                    <a:tc>
                      <a:txBody>
                        <a:bodyPr/>
                        <a:lstStyle/>
                        <a:p>
                          <a:pPr indent="127000" algn="ctr">
                            <a:lnSpc>
                              <a:spcPct val="100000"/>
                            </a:lnSpc>
                            <a:spcBef>
                              <a:spcPts val="0"/>
                            </a:spcBef>
                            <a:spcAft>
                              <a:spcPts val="0"/>
                            </a:spcAft>
                            <a:defRPr/>
                          </a:pPr>
                          <a:r>
                            <a:rPr lang="en-US" sz="1500" dirty="0" err="1">
                              <a:latin typeface="Times New Roman"/>
                              <a:ea typeface="Times New Roman"/>
                              <a:cs typeface="Times New Roman"/>
                            </a:rPr>
                            <a:t>Finc</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Annual household income per capita (unit: 1K RMB)</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11.08</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7.81</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6.91</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12"/>
                      </a:ext>
                    </a:extLst>
                  </a:tr>
                  <a:tr h="260957">
                    <a:tc>
                      <a:txBody>
                        <a:bodyPr/>
                        <a:lstStyle/>
                        <a:p>
                          <a:pPr indent="127000" algn="ctr">
                            <a:lnSpc>
                              <a:spcPct val="100000"/>
                            </a:lnSpc>
                            <a:spcBef>
                              <a:spcPts val="0"/>
                            </a:spcBef>
                            <a:spcAft>
                              <a:spcPts val="0"/>
                            </a:spcAft>
                            <a:defRPr/>
                          </a:pPr>
                          <a:r>
                            <a:rPr lang="en-US" sz="1500" dirty="0" err="1">
                              <a:latin typeface="Times New Roman"/>
                              <a:ea typeface="Times New Roman"/>
                              <a:cs typeface="Times New Roman"/>
                            </a:rPr>
                            <a:t>ParentEdu</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Maximum number of years of education for parents</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8.85</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8.47</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8.13</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13"/>
                      </a:ext>
                    </a:extLst>
                  </a:tr>
                  <a:tr h="548919">
                    <a:tc>
                      <a:txBody>
                        <a:bodyPr/>
                        <a:lstStyle/>
                        <a:p>
                          <a:pPr indent="127000" algn="ctr">
                            <a:lnSpc>
                              <a:spcPct val="100000"/>
                            </a:lnSpc>
                            <a:spcBef>
                              <a:spcPts val="0"/>
                            </a:spcBef>
                            <a:spcAft>
                              <a:spcPts val="0"/>
                            </a:spcAft>
                          </a:pPr>
                          <a:r>
                            <a:rPr lang="en-US" sz="1500" b="0" kern="0" dirty="0" err="1">
                              <a:effectLst/>
                              <a:latin typeface="Times New Roman" panose="02020603050405020304" pitchFamily="18" charset="0"/>
                              <a:ea typeface="等线" panose="02010600030101010101" pitchFamily="2" charset="-122"/>
                              <a:cs typeface="Times New Roman" panose="02020603050405020304" pitchFamily="18" charset="0"/>
                            </a:rPr>
                            <a:t>FamEduExp</a:t>
                          </a:r>
                          <a:endParaRPr lang="zh-CN" sz="15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pPr>
                          <a:r>
                            <a:rPr lang="en-US" sz="1500" b="0" kern="0" dirty="0">
                              <a:effectLst/>
                              <a:latin typeface="Times New Roman" panose="02020603050405020304" pitchFamily="18" charset="0"/>
                              <a:ea typeface="等线" panose="02010600030101010101" pitchFamily="2" charset="-122"/>
                              <a:cs typeface="Times New Roman" panose="02020603050405020304" pitchFamily="18" charset="0"/>
                            </a:rPr>
                            <a:t>The education expenses paid by the family for the student last year</a:t>
                          </a:r>
                          <a:r>
                            <a:rPr lang="en-US" sz="1500" b="0" kern="0" dirty="0">
                              <a:effectLst/>
                              <a:latin typeface="Times New Roman" panose="02020603050405020304" pitchFamily="18" charset="0"/>
                              <a:ea typeface="Times New Roman" panose="02020603050405020304" pitchFamily="18" charset="0"/>
                              <a:cs typeface="Times New Roman" panose="02020603050405020304" pitchFamily="18" charset="0"/>
                            </a:rPr>
                            <a:t> (unit: 1K RMB)</a:t>
                          </a:r>
                          <a:endParaRPr lang="zh-CN" sz="15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pPr>
                          <a:r>
                            <a:rPr lang="en-US" sz="1500" b="0" kern="0" dirty="0">
                              <a:effectLst/>
                              <a:latin typeface="Times New Roman" panose="02020603050405020304" pitchFamily="18" charset="0"/>
                              <a:ea typeface="Times New Roman" panose="02020603050405020304" pitchFamily="18" charset="0"/>
                              <a:cs typeface="Times New Roman" panose="02020603050405020304" pitchFamily="18" charset="0"/>
                            </a:rPr>
                            <a:t>4.97</a:t>
                          </a:r>
                          <a:endParaRPr lang="zh-CN" sz="15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pPr>
                          <a:r>
                            <a:rPr lang="en-US" sz="1500" b="0" kern="0" dirty="0">
                              <a:effectLst/>
                              <a:latin typeface="Times New Roman" panose="02020603050405020304" pitchFamily="18" charset="0"/>
                              <a:ea typeface="Times New Roman" panose="02020603050405020304" pitchFamily="18" charset="0"/>
                              <a:cs typeface="Times New Roman" panose="02020603050405020304" pitchFamily="18" charset="0"/>
                            </a:rPr>
                            <a:t>3.5</a:t>
                          </a:r>
                          <a:r>
                            <a:rPr lang="en-US" sz="1500" b="0" kern="0" dirty="0">
                              <a:effectLst/>
                              <a:latin typeface="Times New Roman" panose="02020603050405020304" pitchFamily="18" charset="0"/>
                              <a:ea typeface="等线" panose="02010600030101010101" pitchFamily="2" charset="-122"/>
                              <a:cs typeface="Times New Roman" panose="02020603050405020304" pitchFamily="18" charset="0"/>
                            </a:rPr>
                            <a:t>2</a:t>
                          </a:r>
                          <a:endParaRPr lang="zh-CN" sz="15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pPr>
                          <a:r>
                            <a:rPr lang="en-US" sz="1500" b="0" kern="0" dirty="0">
                              <a:effectLst/>
                              <a:latin typeface="Times New Roman" panose="02020603050405020304" pitchFamily="18" charset="0"/>
                              <a:ea typeface="Times New Roman" panose="02020603050405020304" pitchFamily="18" charset="0"/>
                              <a:cs typeface="Times New Roman" panose="02020603050405020304" pitchFamily="18" charset="0"/>
                            </a:rPr>
                            <a:t>2.8</a:t>
                          </a:r>
                          <a:r>
                            <a:rPr lang="en-US" sz="1500" b="0" kern="0" dirty="0">
                              <a:effectLst/>
                              <a:latin typeface="Times New Roman" panose="02020603050405020304" pitchFamily="18" charset="0"/>
                              <a:ea typeface="等线" panose="02010600030101010101" pitchFamily="2" charset="-122"/>
                              <a:cs typeface="Times New Roman" panose="02020603050405020304" pitchFamily="18" charset="0"/>
                            </a:rPr>
                            <a:t>7</a:t>
                          </a:r>
                          <a:endParaRPr lang="zh-CN" sz="15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626844327"/>
                      </a:ext>
                    </a:extLst>
                  </a:tr>
                  <a:tr h="260957">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Sample size</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 </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4</a:t>
                          </a:r>
                          <a:r>
                            <a:rPr lang="en-US" sz="1500" dirty="0">
                              <a:latin typeface="Times New Roman"/>
                              <a:ea typeface="等线"/>
                              <a:cs typeface="Times New Roman"/>
                            </a:rPr>
                            <a:t>,675</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2,668</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1,248</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extLst>
                      <a:ext uri="{0D108BD9-81ED-4DB2-BD59-A6C34878D82A}">
                        <a16:rowId xmlns:a16="http://schemas.microsoft.com/office/drawing/2014/main" val="10014"/>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3438009062"/>
                  </p:ext>
                </p:extLst>
              </p:nvPr>
            </p:nvGraphicFramePr>
            <p:xfrm>
              <a:off x="767408" y="1340768"/>
              <a:ext cx="10514601" cy="5327160"/>
            </p:xfrm>
            <a:graphic>
              <a:graphicData uri="http://schemas.openxmlformats.org/drawingml/2006/table">
                <a:tbl>
                  <a:tblPr firstRow="1" firstCol="1" bandRow="1"/>
                  <a:tblGrid>
                    <a:gridCol w="2159699">
                      <a:extLst>
                        <a:ext uri="{9D8B030D-6E8A-4147-A177-3AD203B41FA5}">
                          <a16:colId xmlns:a16="http://schemas.microsoft.com/office/drawing/2014/main" val="20000"/>
                        </a:ext>
                      </a:extLst>
                    </a:gridCol>
                    <a:gridCol w="5448667">
                      <a:extLst>
                        <a:ext uri="{9D8B030D-6E8A-4147-A177-3AD203B41FA5}">
                          <a16:colId xmlns:a16="http://schemas.microsoft.com/office/drawing/2014/main" val="20001"/>
                        </a:ext>
                      </a:extLst>
                    </a:gridCol>
                    <a:gridCol w="1103775">
                      <a:extLst>
                        <a:ext uri="{9D8B030D-6E8A-4147-A177-3AD203B41FA5}">
                          <a16:colId xmlns:a16="http://schemas.microsoft.com/office/drawing/2014/main" val="20002"/>
                        </a:ext>
                      </a:extLst>
                    </a:gridCol>
                    <a:gridCol w="835117">
                      <a:extLst>
                        <a:ext uri="{9D8B030D-6E8A-4147-A177-3AD203B41FA5}">
                          <a16:colId xmlns:a16="http://schemas.microsoft.com/office/drawing/2014/main" val="20003"/>
                        </a:ext>
                      </a:extLst>
                    </a:gridCol>
                    <a:gridCol w="967343">
                      <a:extLst>
                        <a:ext uri="{9D8B030D-6E8A-4147-A177-3AD203B41FA5}">
                          <a16:colId xmlns:a16="http://schemas.microsoft.com/office/drawing/2014/main" val="20004"/>
                        </a:ext>
                      </a:extLst>
                    </a:gridCol>
                  </a:tblGrid>
                  <a:tr h="548919">
                    <a:tc>
                      <a:txBody>
                        <a:bodyPr/>
                        <a:lstStyle/>
                        <a:p>
                          <a:pPr indent="127000" algn="ctr">
                            <a:lnSpc>
                              <a:spcPct val="100000"/>
                            </a:lnSpc>
                            <a:spcBef>
                              <a:spcPts val="0"/>
                            </a:spcBef>
                            <a:spcAft>
                              <a:spcPts val="0"/>
                            </a:spcAft>
                            <a:defRPr/>
                          </a:pPr>
                          <a:r>
                            <a:rPr lang="en-US" sz="1500" b="1" dirty="0">
                              <a:latin typeface="Times New Roman"/>
                              <a:ea typeface="Times New Roman"/>
                              <a:cs typeface="Times New Roman"/>
                            </a:rPr>
                            <a:t>Variables</a:t>
                          </a:r>
                          <a:endParaRPr lang="zh-CN" sz="1500" dirty="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b="1">
                              <a:latin typeface="Times New Roman"/>
                              <a:ea typeface="Times New Roman"/>
                              <a:cs typeface="Times New Roman"/>
                            </a:rPr>
                            <a:t>Meanings</a:t>
                          </a:r>
                          <a:endParaRPr lang="zh-CN" sz="150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b="1" dirty="0">
                              <a:latin typeface="Times New Roman"/>
                              <a:ea typeface="Times New Roman"/>
                              <a:cs typeface="Times New Roman"/>
                            </a:rPr>
                            <a:t>All regular </a:t>
                          </a:r>
                          <a:r>
                            <a:rPr lang="en-US" altLang="zh-CN" sz="1500" b="1" dirty="0">
                              <a:latin typeface="Times New Roman"/>
                              <a:ea typeface="Times New Roman"/>
                              <a:cs typeface="Times New Roman"/>
                            </a:rPr>
                            <a:t>HS</a:t>
                          </a:r>
                          <a:r>
                            <a:rPr lang="en-US" sz="1500" b="1" dirty="0">
                              <a:latin typeface="Times New Roman"/>
                              <a:ea typeface="Times New Roman"/>
                              <a:cs typeface="Times New Roman"/>
                            </a:rPr>
                            <a:t> students</a:t>
                          </a:r>
                          <a:endParaRPr lang="zh-CN" sz="1500" dirty="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b="1" dirty="0">
                              <a:latin typeface="Times New Roman"/>
                              <a:ea typeface="Times New Roman"/>
                              <a:cs typeface="Times New Roman"/>
                            </a:rPr>
                            <a:t>Sub-sample 1</a:t>
                          </a:r>
                          <a:endParaRPr lang="zh-CN" sz="1500" dirty="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b="1" dirty="0">
                              <a:latin typeface="Times New Roman"/>
                              <a:ea typeface="Times New Roman"/>
                              <a:cs typeface="Times New Roman"/>
                            </a:rPr>
                            <a:t>Sub-sample 2</a:t>
                          </a:r>
                          <a:endParaRPr lang="zh-CN" sz="1500" dirty="0">
                            <a:latin typeface="Times New Roman"/>
                            <a:ea typeface="Times New Roman"/>
                            <a:cs typeface="Times New Roman"/>
                          </a:endParaRPr>
                        </a:p>
                      </a:txBody>
                      <a:tcPr marL="36195" marR="36195" marT="0" marB="0" anchor="ctr">
                        <a:lnL w="12700" algn="ctr">
                          <a:noFill/>
                        </a:lnL>
                        <a:lnR w="12700" algn="ctr">
                          <a:noFill/>
                        </a:lnR>
                        <a:lnT w="19050" algn="ctr">
                          <a:solidFill>
                            <a:srgbClr val="000000"/>
                          </a:solidFill>
                        </a:lnT>
                        <a:lnB w="12700" algn="ctr">
                          <a:noFill/>
                        </a:lnB>
                      </a:tcPr>
                    </a:tc>
                    <a:extLst>
                      <a:ext uri="{0D108BD9-81ED-4DB2-BD59-A6C34878D82A}">
                        <a16:rowId xmlns:a16="http://schemas.microsoft.com/office/drawing/2014/main" val="10000"/>
                      </a:ext>
                    </a:extLst>
                  </a:tr>
                  <a:tr h="260957">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 </a:t>
                          </a:r>
                          <a:endParaRPr lang="zh-CN" sz="15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 </a:t>
                          </a:r>
                          <a:endParaRPr lang="zh-CN" sz="15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tc>
                      <a:txBody>
                        <a:bodyPr/>
                        <a:lstStyle/>
                        <a:p>
                          <a:pPr indent="127000" algn="ctr">
                            <a:lnSpc>
                              <a:spcPct val="100000"/>
                            </a:lnSpc>
                            <a:spcBef>
                              <a:spcPts val="0"/>
                            </a:spcBef>
                            <a:spcAft>
                              <a:spcPts val="0"/>
                            </a:spcAft>
                            <a:defRPr/>
                          </a:pPr>
                          <a:r>
                            <a:rPr lang="en-US" sz="1500">
                              <a:latin typeface="Times New Roman"/>
                              <a:ea typeface="等线"/>
                              <a:cs typeface="Times New Roman"/>
                            </a:rPr>
                            <a:t>(1)</a:t>
                          </a:r>
                          <a:endParaRPr lang="zh-CN" sz="15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tc>
                      <a:txBody>
                        <a:bodyPr/>
                        <a:lstStyle/>
                        <a:p>
                          <a:pPr indent="127000" algn="ctr">
                            <a:lnSpc>
                              <a:spcPct val="100000"/>
                            </a:lnSpc>
                            <a:spcBef>
                              <a:spcPts val="0"/>
                            </a:spcBef>
                            <a:spcAft>
                              <a:spcPts val="0"/>
                            </a:spcAft>
                            <a:defRPr/>
                          </a:pPr>
                          <a:r>
                            <a:rPr lang="en-US" sz="1500">
                              <a:latin typeface="Times New Roman"/>
                              <a:ea typeface="等线"/>
                              <a:cs typeface="Times New Roman"/>
                            </a:rPr>
                            <a:t>(2)</a:t>
                          </a:r>
                          <a:endParaRPr lang="zh-CN" sz="15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tc>
                      <a:txBody>
                        <a:bodyPr/>
                        <a:lstStyle/>
                        <a:p>
                          <a:pPr indent="127000" algn="ctr">
                            <a:lnSpc>
                              <a:spcPct val="100000"/>
                            </a:lnSpc>
                            <a:spcBef>
                              <a:spcPts val="0"/>
                            </a:spcBef>
                            <a:spcAft>
                              <a:spcPts val="0"/>
                            </a:spcAft>
                            <a:defRPr/>
                          </a:pPr>
                          <a:r>
                            <a:rPr lang="en-US" sz="1500">
                              <a:latin typeface="Times New Roman"/>
                              <a:ea typeface="等线"/>
                              <a:cs typeface="Times New Roman"/>
                            </a:rPr>
                            <a:t>(3)</a:t>
                          </a:r>
                          <a:endParaRPr lang="zh-CN" sz="1500">
                            <a:latin typeface="Times New Roman"/>
                            <a:ea typeface="Times New Roman"/>
                            <a:cs typeface="Times New Roman"/>
                          </a:endParaRPr>
                        </a:p>
                      </a:txBody>
                      <a:tcPr marL="36195" marR="36195" marT="0" marB="0" anchor="ctr">
                        <a:lnL w="12700" algn="ctr">
                          <a:noFill/>
                        </a:lnL>
                        <a:lnR w="12700" algn="ctr">
                          <a:noFill/>
                        </a:lnR>
                        <a:lnT w="12700" algn="ctr">
                          <a:noFill/>
                        </a:lnT>
                        <a:lnB w="12700" algn="ctr">
                          <a:solidFill>
                            <a:srgbClr val="000000"/>
                          </a:solidFill>
                        </a:lnB>
                      </a:tcPr>
                    </a:tc>
                    <a:extLst>
                      <a:ext uri="{0D108BD9-81ED-4DB2-BD59-A6C34878D82A}">
                        <a16:rowId xmlns:a16="http://schemas.microsoft.com/office/drawing/2014/main" val="10001"/>
                      </a:ext>
                    </a:extLst>
                  </a:tr>
                  <a:tr h="260957">
                    <a:tc>
                      <a:txBody>
                        <a:bodyPr/>
                        <a:lstStyle/>
                        <a:p>
                          <a:endParaRPr lang="zh-CN"/>
                        </a:p>
                      </a:txBody>
                      <a:tcPr marL="36195" marR="36195" marT="0" marB="0">
                        <a:lnL w="12700" algn="ctr">
                          <a:noFill/>
                        </a:lnL>
                        <a:lnR w="12700" algn="ctr">
                          <a:noFill/>
                        </a:lnR>
                        <a:lnT w="12700" algn="ctr">
                          <a:solidFill>
                            <a:srgbClr val="000000"/>
                          </a:solidFill>
                        </a:lnT>
                        <a:lnB w="12700" algn="ctr">
                          <a:noFill/>
                        </a:lnB>
                        <a:blipFill>
                          <a:blip r:embed="rId2"/>
                          <a:stretch>
                            <a:fillRect t="-311628" r="-386761" b="-1655814"/>
                          </a:stretch>
                        </a:blipFill>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Early cognitive ability test (CAT) scores 0-100)</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 </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73.64</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72.94</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extLst>
                      <a:ext uri="{0D108BD9-81ED-4DB2-BD59-A6C34878D82A}">
                        <a16:rowId xmlns:a16="http://schemas.microsoft.com/office/drawing/2014/main" val="10002"/>
                      </a:ext>
                    </a:extLst>
                  </a:tr>
                  <a:tr h="260957">
                    <a:tc>
                      <a:txBody>
                        <a:bodyPr/>
                        <a:lstStyle/>
                        <a:p>
                          <a:endParaRPr lang="zh-CN"/>
                        </a:p>
                      </a:txBody>
                      <a:tcPr marL="36195" marR="36195" marT="0" marB="0">
                        <a:lnL w="12700" algn="ctr">
                          <a:noFill/>
                        </a:lnL>
                        <a:lnR w="12700" algn="ctr">
                          <a:noFill/>
                        </a:lnR>
                        <a:lnT w="12700" algn="ctr">
                          <a:noFill/>
                        </a:lnT>
                        <a:lnB w="12700" algn="ctr">
                          <a:noFill/>
                        </a:lnB>
                        <a:blipFill>
                          <a:blip r:embed="rId2"/>
                          <a:stretch>
                            <a:fillRect t="-411628" r="-386761" b="-1555814"/>
                          </a:stretch>
                        </a:blipFill>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Average daily study time in high school (hours)</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8.92</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8.59</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8.23</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3"/>
                      </a:ext>
                    </a:extLst>
                  </a:tr>
                  <a:tr h="548919">
                    <a:tc>
                      <a:txBody>
                        <a:bodyPr/>
                        <a:lstStyle/>
                        <a:p>
                          <a:endParaRPr lang="zh-CN"/>
                        </a:p>
                      </a:txBody>
                      <a:tcPr marL="36195" marR="36195" marT="0" marB="0">
                        <a:lnL w="12700" algn="ctr">
                          <a:noFill/>
                        </a:lnL>
                        <a:lnR w="12700" algn="ctr">
                          <a:noFill/>
                        </a:lnR>
                        <a:lnT w="12700" algn="ctr">
                          <a:noFill/>
                        </a:lnT>
                        <a:lnB w="12700" algn="ctr">
                          <a:noFill/>
                        </a:lnB>
                        <a:blipFill>
                          <a:blip r:embed="rId2"/>
                          <a:stretch>
                            <a:fillRect t="-244444" r="-386761" b="-643333"/>
                          </a:stretch>
                        </a:blipFill>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CAT scores after graduation from high school (0-100)</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77.55</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75.51</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4"/>
                      </a:ext>
                    </a:extLst>
                  </a:tr>
                  <a:tr h="260957">
                    <a:tc>
                      <a:txBody>
                        <a:bodyPr/>
                        <a:lstStyle/>
                        <a:p>
                          <a:endParaRPr lang="zh-CN"/>
                        </a:p>
                      </a:txBody>
                      <a:tcPr marL="36195" marR="36195" marT="0" marB="0">
                        <a:lnL w="12700" algn="ctr">
                          <a:noFill/>
                        </a:lnL>
                        <a:lnR w="12700" algn="ctr">
                          <a:noFill/>
                        </a:lnR>
                        <a:lnT w="12700" algn="ctr">
                          <a:noFill/>
                        </a:lnT>
                        <a:lnB w="12700" algn="ctr">
                          <a:noFill/>
                        </a:lnB>
                        <a:blipFill>
                          <a:blip r:embed="rId2"/>
                          <a:stretch>
                            <a:fillRect t="-720930" r="-386761" b="-1246512"/>
                          </a:stretch>
                        </a:blipFill>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211 universities and above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0.05</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5"/>
                      </a:ext>
                    </a:extLst>
                  </a:tr>
                  <a:tr h="260957">
                    <a:tc>
                      <a:txBody>
                        <a:bodyPr/>
                        <a:lstStyle/>
                        <a:p>
                          <a:pPr indent="127000" algn="ctr">
                            <a:lnSpc>
                              <a:spcPct val="100000"/>
                            </a:lnSpc>
                            <a:spcBef>
                              <a:spcPts val="0"/>
                            </a:spcBef>
                            <a:spcAft>
                              <a:spcPts val="0"/>
                            </a:spcAft>
                            <a:defRPr/>
                          </a:pPr>
                          <a:r>
                            <a:rPr lang="en-US" sz="1500">
                              <a:solidFill>
                                <a:srgbClr val="FF0000"/>
                              </a:solidFill>
                              <a:latin typeface="Times New Roman"/>
                              <a:ea typeface="等线"/>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Batch-1 university, excluding 211 </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等线"/>
                              <a:cs typeface="Times New Roman"/>
                            </a:rPr>
                            <a:t>0.24</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6"/>
                      </a:ext>
                    </a:extLst>
                  </a:tr>
                  <a:tr h="260957">
                    <a:tc>
                      <a:txBody>
                        <a:bodyPr/>
                        <a:lstStyle/>
                        <a:p>
                          <a:pPr indent="127000" algn="ctr">
                            <a:lnSpc>
                              <a:spcPct val="100000"/>
                            </a:lnSpc>
                            <a:spcBef>
                              <a:spcPts val="0"/>
                            </a:spcBef>
                            <a:spcAft>
                              <a:spcPts val="0"/>
                            </a:spcAft>
                            <a:defRPr/>
                          </a:pPr>
                          <a:r>
                            <a:rPr lang="en-US" sz="1500">
                              <a:solidFill>
                                <a:srgbClr val="FF0000"/>
                              </a:solidFill>
                              <a:latin typeface="Times New Roman"/>
                              <a:ea typeface="等线"/>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Other universities (batch-2&amp;3)</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等线"/>
                              <a:cs typeface="Times New Roman"/>
                            </a:rPr>
                            <a:t>0.39</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7"/>
                      </a:ext>
                    </a:extLst>
                  </a:tr>
                  <a:tr h="260957">
                    <a:tc>
                      <a:txBody>
                        <a:bodyPr/>
                        <a:lstStyle/>
                        <a:p>
                          <a:pPr indent="127000" algn="ctr">
                            <a:lnSpc>
                              <a:spcPct val="100000"/>
                            </a:lnSpc>
                            <a:spcBef>
                              <a:spcPts val="0"/>
                            </a:spcBef>
                            <a:spcAft>
                              <a:spcPts val="0"/>
                            </a:spcAft>
                            <a:defRPr/>
                          </a:pPr>
                          <a:r>
                            <a:rPr lang="en-US" sz="1500">
                              <a:solidFill>
                                <a:srgbClr val="FF0000"/>
                              </a:solidFill>
                              <a:latin typeface="Times New Roman"/>
                              <a:ea typeface="等线"/>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non-university tertiary (vocational) colleges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等线"/>
                              <a:cs typeface="Times New Roman"/>
                            </a:rPr>
                            <a:t>0.32</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8"/>
                      </a:ext>
                    </a:extLst>
                  </a:tr>
                  <a:tr h="548919">
                    <a:tc>
                      <a:txBody>
                        <a:bodyPr/>
                        <a:lstStyle/>
                        <a:p>
                          <a:endParaRPr lang="zh-CN"/>
                        </a:p>
                      </a:txBody>
                      <a:tcPr marL="36195" marR="36195" marT="0" marB="0">
                        <a:lnL w="12700" algn="ctr">
                          <a:noFill/>
                        </a:lnL>
                        <a:lnR w="12700" algn="ctr">
                          <a:noFill/>
                        </a:lnR>
                        <a:lnT w="12700" algn="ctr">
                          <a:noFill/>
                        </a:lnT>
                        <a:lnB w="12700" algn="ctr">
                          <a:noFill/>
                        </a:lnB>
                        <a:blipFill>
                          <a:blip r:embed="rId2"/>
                          <a:stretch>
                            <a:fillRect t="-528571" r="-386761" b="-348352"/>
                          </a:stretch>
                        </a:blipFill>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Wage income in the first year after graduation (unit: 1K RMB)</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solidFill>
                                <a:srgbClr val="FF0000"/>
                              </a:solidFill>
                              <a:latin typeface="Times New Roman"/>
                              <a:ea typeface="Times New Roman"/>
                              <a:cs typeface="Times New Roman"/>
                            </a:rPr>
                            <a:t> </a:t>
                          </a:r>
                          <a:endParaRPr lang="zh-CN" sz="15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solidFill>
                                <a:srgbClr val="FF0000"/>
                              </a:solidFill>
                              <a:latin typeface="Times New Roman"/>
                              <a:ea typeface="Times New Roman"/>
                              <a:cs typeface="Times New Roman"/>
                            </a:rPr>
                            <a:t>37.94</a:t>
                          </a:r>
                          <a:endParaRPr lang="zh-CN" sz="15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9"/>
                      </a:ext>
                    </a:extLst>
                  </a:tr>
                  <a:tr h="260957">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Gender (male=1)</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等线"/>
                              <a:cs typeface="Times New Roman"/>
                            </a:rPr>
                            <a:t>Gender</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0.49</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0.49</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0.50</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10"/>
                      </a:ext>
                    </a:extLst>
                  </a:tr>
                  <a:tr h="260957">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Residency (urban=1)</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Whether an urban hukou</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0.28</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0.22</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0.17</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11"/>
                      </a:ext>
                    </a:extLst>
                  </a:tr>
                  <a:tr h="260957">
                    <a:tc>
                      <a:txBody>
                        <a:bodyPr/>
                        <a:lstStyle/>
                        <a:p>
                          <a:pPr indent="127000" algn="ctr">
                            <a:lnSpc>
                              <a:spcPct val="100000"/>
                            </a:lnSpc>
                            <a:spcBef>
                              <a:spcPts val="0"/>
                            </a:spcBef>
                            <a:spcAft>
                              <a:spcPts val="0"/>
                            </a:spcAft>
                            <a:defRPr/>
                          </a:pPr>
                          <a:r>
                            <a:rPr lang="en-US" sz="1500" dirty="0" err="1">
                              <a:latin typeface="Times New Roman"/>
                              <a:ea typeface="Times New Roman"/>
                              <a:cs typeface="Times New Roman"/>
                            </a:rPr>
                            <a:t>Finc</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Annual household income per capita (unit: 1K RMB)</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11.08</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7.81</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6.91</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12"/>
                      </a:ext>
                    </a:extLst>
                  </a:tr>
                  <a:tr h="260957">
                    <a:tc>
                      <a:txBody>
                        <a:bodyPr/>
                        <a:lstStyle/>
                        <a:p>
                          <a:pPr indent="127000" algn="ctr">
                            <a:lnSpc>
                              <a:spcPct val="100000"/>
                            </a:lnSpc>
                            <a:spcBef>
                              <a:spcPts val="0"/>
                            </a:spcBef>
                            <a:spcAft>
                              <a:spcPts val="0"/>
                            </a:spcAft>
                            <a:defRPr/>
                          </a:pPr>
                          <a:r>
                            <a:rPr lang="en-US" sz="1500" dirty="0" err="1">
                              <a:latin typeface="Times New Roman"/>
                              <a:ea typeface="Times New Roman"/>
                              <a:cs typeface="Times New Roman"/>
                            </a:rPr>
                            <a:t>ParentEdu</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Maximum number of years of education for parents</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8.85</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a:latin typeface="Times New Roman"/>
                              <a:ea typeface="Times New Roman"/>
                              <a:cs typeface="Times New Roman"/>
                            </a:rPr>
                            <a:t>8.47</a:t>
                          </a:r>
                          <a:endParaRPr lang="zh-CN" sz="15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8.13</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13"/>
                      </a:ext>
                    </a:extLst>
                  </a:tr>
                  <a:tr h="548919">
                    <a:tc>
                      <a:txBody>
                        <a:bodyPr/>
                        <a:lstStyle/>
                        <a:p>
                          <a:pPr indent="127000" algn="ctr">
                            <a:lnSpc>
                              <a:spcPct val="100000"/>
                            </a:lnSpc>
                            <a:spcBef>
                              <a:spcPts val="0"/>
                            </a:spcBef>
                            <a:spcAft>
                              <a:spcPts val="0"/>
                            </a:spcAft>
                          </a:pPr>
                          <a:r>
                            <a:rPr lang="en-US" sz="1500" b="0" kern="0" dirty="0" err="1">
                              <a:effectLst/>
                              <a:latin typeface="Times New Roman" panose="02020603050405020304" pitchFamily="18" charset="0"/>
                              <a:ea typeface="等线" panose="02010600030101010101" pitchFamily="2" charset="-122"/>
                              <a:cs typeface="Times New Roman" panose="02020603050405020304" pitchFamily="18" charset="0"/>
                            </a:rPr>
                            <a:t>FamEduExp</a:t>
                          </a:r>
                          <a:endParaRPr lang="zh-CN" sz="15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pPr>
                          <a:r>
                            <a:rPr lang="en-US" sz="1500" b="0" kern="0" dirty="0">
                              <a:effectLst/>
                              <a:latin typeface="Times New Roman" panose="02020603050405020304" pitchFamily="18" charset="0"/>
                              <a:ea typeface="等线" panose="02010600030101010101" pitchFamily="2" charset="-122"/>
                              <a:cs typeface="Times New Roman" panose="02020603050405020304" pitchFamily="18" charset="0"/>
                            </a:rPr>
                            <a:t>The education expenses paid by the family for the student last year</a:t>
                          </a:r>
                          <a:r>
                            <a:rPr lang="en-US" sz="1500" b="0" kern="0" dirty="0">
                              <a:effectLst/>
                              <a:latin typeface="Times New Roman" panose="02020603050405020304" pitchFamily="18" charset="0"/>
                              <a:ea typeface="Times New Roman" panose="02020603050405020304" pitchFamily="18" charset="0"/>
                              <a:cs typeface="Times New Roman" panose="02020603050405020304" pitchFamily="18" charset="0"/>
                            </a:rPr>
                            <a:t> (unit: 1K RMB)</a:t>
                          </a:r>
                          <a:endParaRPr lang="zh-CN" sz="15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pPr>
                          <a:r>
                            <a:rPr lang="en-US" sz="1500" b="0" kern="0" dirty="0">
                              <a:effectLst/>
                              <a:latin typeface="Times New Roman" panose="02020603050405020304" pitchFamily="18" charset="0"/>
                              <a:ea typeface="Times New Roman" panose="02020603050405020304" pitchFamily="18" charset="0"/>
                              <a:cs typeface="Times New Roman" panose="02020603050405020304" pitchFamily="18" charset="0"/>
                            </a:rPr>
                            <a:t>4.97</a:t>
                          </a:r>
                          <a:endParaRPr lang="zh-CN" sz="15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pPr>
                          <a:r>
                            <a:rPr lang="en-US" sz="1500" b="0" kern="0" dirty="0">
                              <a:effectLst/>
                              <a:latin typeface="Times New Roman" panose="02020603050405020304" pitchFamily="18" charset="0"/>
                              <a:ea typeface="Times New Roman" panose="02020603050405020304" pitchFamily="18" charset="0"/>
                              <a:cs typeface="Times New Roman" panose="02020603050405020304" pitchFamily="18" charset="0"/>
                            </a:rPr>
                            <a:t>3.5</a:t>
                          </a:r>
                          <a:r>
                            <a:rPr lang="en-US" sz="1500" b="0" kern="0" dirty="0">
                              <a:effectLst/>
                              <a:latin typeface="Times New Roman" panose="02020603050405020304" pitchFamily="18" charset="0"/>
                              <a:ea typeface="等线" panose="02010600030101010101" pitchFamily="2" charset="-122"/>
                              <a:cs typeface="Times New Roman" panose="02020603050405020304" pitchFamily="18" charset="0"/>
                            </a:rPr>
                            <a:t>2</a:t>
                          </a:r>
                          <a:endParaRPr lang="zh-CN" sz="15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lnL w="12700" algn="ctr">
                          <a:noFill/>
                        </a:lnL>
                        <a:lnR w="12700" algn="ctr">
                          <a:noFill/>
                        </a:lnR>
                        <a:lnT w="12700" algn="ctr">
                          <a:noFill/>
                        </a:lnT>
                        <a:lnB w="12700" algn="ctr">
                          <a:noFill/>
                        </a:lnB>
                      </a:tcPr>
                    </a:tc>
                    <a:tc>
                      <a:txBody>
                        <a:bodyPr/>
                        <a:lstStyle/>
                        <a:p>
                          <a:pPr indent="127000" algn="ctr">
                            <a:lnSpc>
                              <a:spcPct val="100000"/>
                            </a:lnSpc>
                            <a:spcBef>
                              <a:spcPts val="0"/>
                            </a:spcBef>
                            <a:spcAft>
                              <a:spcPts val="0"/>
                            </a:spcAft>
                          </a:pPr>
                          <a:r>
                            <a:rPr lang="en-US" sz="1500" b="0" kern="0" dirty="0">
                              <a:effectLst/>
                              <a:latin typeface="Times New Roman" panose="02020603050405020304" pitchFamily="18" charset="0"/>
                              <a:ea typeface="Times New Roman" panose="02020603050405020304" pitchFamily="18" charset="0"/>
                              <a:cs typeface="Times New Roman" panose="02020603050405020304" pitchFamily="18" charset="0"/>
                            </a:rPr>
                            <a:t>2.8</a:t>
                          </a:r>
                          <a:r>
                            <a:rPr lang="en-US" sz="1500" b="0" kern="0" dirty="0">
                              <a:effectLst/>
                              <a:latin typeface="Times New Roman" panose="02020603050405020304" pitchFamily="18" charset="0"/>
                              <a:ea typeface="等线" panose="02010600030101010101" pitchFamily="2" charset="-122"/>
                              <a:cs typeface="Times New Roman" panose="02020603050405020304" pitchFamily="18" charset="0"/>
                            </a:rPr>
                            <a:t>7</a:t>
                          </a:r>
                          <a:endParaRPr lang="zh-CN" sz="1500" b="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626844327"/>
                      </a:ext>
                    </a:extLst>
                  </a:tr>
                  <a:tr h="260957">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Sample size</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 </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4</a:t>
                          </a:r>
                          <a:r>
                            <a:rPr lang="en-US" sz="1500" dirty="0">
                              <a:latin typeface="Times New Roman"/>
                              <a:ea typeface="等线"/>
                              <a:cs typeface="Times New Roman"/>
                            </a:rPr>
                            <a:t>,675</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2,668</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127000" algn="ctr">
                            <a:lnSpc>
                              <a:spcPct val="100000"/>
                            </a:lnSpc>
                            <a:spcBef>
                              <a:spcPts val="0"/>
                            </a:spcBef>
                            <a:spcAft>
                              <a:spcPts val="0"/>
                            </a:spcAft>
                            <a:defRPr/>
                          </a:pPr>
                          <a:r>
                            <a:rPr lang="en-US" sz="1500" dirty="0">
                              <a:latin typeface="Times New Roman"/>
                              <a:ea typeface="Times New Roman"/>
                              <a:cs typeface="Times New Roman"/>
                            </a:rPr>
                            <a:t>1,248</a:t>
                          </a:r>
                          <a:endParaRPr lang="zh-CN" sz="15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extLst>
                      <a:ext uri="{0D108BD9-81ED-4DB2-BD59-A6C34878D82A}">
                        <a16:rowId xmlns:a16="http://schemas.microsoft.com/office/drawing/2014/main" val="10014"/>
                      </a:ext>
                    </a:extLst>
                  </a:tr>
                </a:tbl>
              </a:graphicData>
            </a:graphic>
          </p:graphicFrame>
        </mc:Fallback>
      </mc:AlternateContent>
      <p:sp>
        <p:nvSpPr>
          <p:cNvPr id="8" name="文本框 7"/>
          <p:cNvSpPr txBox="1"/>
          <p:nvPr/>
        </p:nvSpPr>
        <p:spPr bwMode="auto">
          <a:xfrm>
            <a:off x="3920212" y="905581"/>
            <a:ext cx="4351576" cy="369332"/>
          </a:xfrm>
          <a:prstGeom prst="rect">
            <a:avLst/>
          </a:prstGeom>
          <a:noFill/>
        </p:spPr>
        <p:txBody>
          <a:bodyPr wrap="none" rtlCol="0">
            <a:spAutoFit/>
          </a:bodyPr>
          <a:lstStyle/>
          <a:p>
            <a:pPr>
              <a:defRPr/>
            </a:pPr>
            <a:r>
              <a:rPr lang="en-US" sz="1800" dirty="0">
                <a:latin typeface="Times New Roman"/>
                <a:ea typeface="Times New Roman"/>
              </a:rPr>
              <a:t>Table A7 CFPS Variables: Statistic Summary</a:t>
            </a:r>
            <a:endParaRPr lang="zh-CN" dirty="0"/>
          </a:p>
        </p:txBody>
      </p:sp>
      <p:sp>
        <p:nvSpPr>
          <p:cNvPr id="2" name="文本框 1">
            <a:extLst>
              <a:ext uri="{FF2B5EF4-FFF2-40B4-BE49-F238E27FC236}">
                <a16:creationId xmlns:a16="http://schemas.microsoft.com/office/drawing/2014/main" id="{8D2ACCC6-231F-47D5-AAD0-C49DB3C33EEA}"/>
              </a:ext>
            </a:extLst>
          </p:cNvPr>
          <p:cNvSpPr txBox="1"/>
          <p:nvPr/>
        </p:nvSpPr>
        <p:spPr>
          <a:xfrm>
            <a:off x="11282009" y="6299302"/>
            <a:ext cx="641522" cy="369332"/>
          </a:xfrm>
          <a:prstGeom prst="rect">
            <a:avLst/>
          </a:prstGeom>
          <a:noFill/>
        </p:spPr>
        <p:txBody>
          <a:bodyPr wrap="none" rtlCol="0">
            <a:spAutoFit/>
          </a:bodyPr>
          <a:lstStyle/>
          <a:p>
            <a:r>
              <a:rPr lang="en-US" altLang="zh-CN" dirty="0">
                <a:hlinkClick r:id="rId3" action="ppaction://hlinksldjump"/>
              </a:rPr>
              <a:t>Back</a:t>
            </a:r>
            <a:endParaRPr lang="zh-CN" altLang="en-US" dirty="0"/>
          </a:p>
        </p:txBody>
      </p:sp>
    </p:spTree>
    <p:extLst>
      <p:ext uri="{BB962C8B-B14F-4D97-AF65-F5344CB8AC3E}">
        <p14:creationId xmlns:p14="http://schemas.microsoft.com/office/powerpoint/2010/main" val="3805559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lgn="ctr">
              <a:defRPr/>
            </a:pPr>
            <a:r>
              <a:rPr lang="en-US" dirty="0">
                <a:latin typeface="Times New Roman"/>
                <a:cs typeface="Times New Roman"/>
              </a:rPr>
              <a:t>CCSS: Statistic Summary</a:t>
            </a:r>
            <a:endParaRPr lang="zh-CN" dirty="0">
              <a:latin typeface="Times New Roman"/>
              <a:cs typeface="Times New Roman"/>
            </a:endParaRPr>
          </a:p>
        </p:txBody>
      </p:sp>
      <p:sp>
        <p:nvSpPr>
          <p:cNvPr id="3" name="灯片编号占位符 2"/>
          <p:cNvSpPr>
            <a:spLocks noGrp="1"/>
          </p:cNvSpPr>
          <p:nvPr>
            <p:ph type="sldNum" sz="quarter" idx="12"/>
          </p:nvPr>
        </p:nvSpPr>
        <p:spPr bwMode="auto"/>
        <p:txBody>
          <a:bodyPr/>
          <a:lstStyle/>
          <a:p>
            <a:pPr>
              <a:defRPr/>
            </a:pPr>
            <a:fld id="{35E42EC9-0CEB-42CC-B6D9-589A1CB849B7}" type="slidenum">
              <a:rPr lang="en-US" altLang="zh-CN"/>
              <a:t>47</a:t>
            </a:fld>
            <a:endParaRPr lang="zh-CN"/>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1008917" y="2032322"/>
              <a:ext cx="9646627" cy="4229100"/>
            </p:xfrm>
            <a:graphic>
              <a:graphicData uri="http://schemas.openxmlformats.org/drawingml/2006/table">
                <a:tbl>
                  <a:tblPr firstRow="1" firstCol="1" bandRow="1"/>
                  <a:tblGrid>
                    <a:gridCol w="1397544">
                      <a:extLst>
                        <a:ext uri="{9D8B030D-6E8A-4147-A177-3AD203B41FA5}">
                          <a16:colId xmlns:a16="http://schemas.microsoft.com/office/drawing/2014/main" val="20000"/>
                        </a:ext>
                      </a:extLst>
                    </a:gridCol>
                    <a:gridCol w="5009761">
                      <a:extLst>
                        <a:ext uri="{9D8B030D-6E8A-4147-A177-3AD203B41FA5}">
                          <a16:colId xmlns:a16="http://schemas.microsoft.com/office/drawing/2014/main" val="20001"/>
                        </a:ext>
                      </a:extLst>
                    </a:gridCol>
                    <a:gridCol w="1352148">
                      <a:extLst>
                        <a:ext uri="{9D8B030D-6E8A-4147-A177-3AD203B41FA5}">
                          <a16:colId xmlns:a16="http://schemas.microsoft.com/office/drawing/2014/main" val="20002"/>
                        </a:ext>
                      </a:extLst>
                    </a:gridCol>
                    <a:gridCol w="1887174">
                      <a:extLst>
                        <a:ext uri="{9D8B030D-6E8A-4147-A177-3AD203B41FA5}">
                          <a16:colId xmlns:a16="http://schemas.microsoft.com/office/drawing/2014/main" val="20003"/>
                        </a:ext>
                      </a:extLst>
                    </a:gridCol>
                  </a:tblGrid>
                  <a:tr h="51875">
                    <a:tc>
                      <a:txBody>
                        <a:bodyPr/>
                        <a:lstStyle/>
                        <a:p>
                          <a:pPr indent="266700" algn="ctr">
                            <a:lnSpc>
                              <a:spcPct val="125000"/>
                            </a:lnSpc>
                            <a:spcAft>
                              <a:spcPts val="250"/>
                            </a:spcAft>
                            <a:defRPr/>
                          </a:pPr>
                          <a:r>
                            <a:rPr lang="en-US" sz="1600" b="1">
                              <a:latin typeface="Times New Roman"/>
                              <a:ea typeface="Times New Roman"/>
                              <a:cs typeface="Times New Roman"/>
                            </a:rPr>
                            <a:t>Variables</a:t>
                          </a:r>
                          <a:endParaRPr lang="zh-CN" sz="1800">
                            <a:latin typeface="Times New Roman"/>
                            <a:ea typeface="Times New Roman"/>
                            <a:cs typeface="Times New Roman"/>
                          </a:endParaRPr>
                        </a:p>
                      </a:txBody>
                      <a:tcPr marL="36195" marR="36195" marT="0" marB="0">
                        <a:lnL w="12700" algn="ctr">
                          <a:noFill/>
                        </a:lnL>
                        <a:lnR w="12700" algn="ctr">
                          <a:noFill/>
                        </a:lnR>
                        <a:lnT w="19050" algn="ctr">
                          <a:solidFill>
                            <a:srgbClr val="000000"/>
                          </a:solidFill>
                        </a:lnT>
                        <a:lnB w="12700" algn="ctr">
                          <a:solidFill>
                            <a:srgbClr val="000000"/>
                          </a:solidFill>
                        </a:lnB>
                      </a:tcPr>
                    </a:tc>
                    <a:tc>
                      <a:txBody>
                        <a:bodyPr/>
                        <a:lstStyle/>
                        <a:p>
                          <a:pPr indent="267970" algn="ctr">
                            <a:lnSpc>
                              <a:spcPct val="125000"/>
                            </a:lnSpc>
                            <a:spcAft>
                              <a:spcPts val="250"/>
                            </a:spcAft>
                            <a:defRPr/>
                          </a:pPr>
                          <a:r>
                            <a:rPr lang="en-US" sz="1600" b="1">
                              <a:latin typeface="Times New Roman"/>
                              <a:ea typeface="Times New Roman"/>
                              <a:cs typeface="Times New Roman"/>
                            </a:rPr>
                            <a:t>Meanings</a:t>
                          </a:r>
                          <a:endParaRPr lang="zh-CN" sz="1800">
                            <a:latin typeface="Times New Roman"/>
                            <a:ea typeface="Times New Roman"/>
                            <a:cs typeface="Times New Roman"/>
                          </a:endParaRPr>
                        </a:p>
                      </a:txBody>
                      <a:tcPr marL="36195" marR="36195" marT="0" marB="0">
                        <a:lnL w="12700" algn="ctr">
                          <a:noFill/>
                        </a:lnL>
                        <a:lnR w="12700" algn="ctr">
                          <a:noFill/>
                        </a:lnR>
                        <a:lnT w="19050" algn="ctr">
                          <a:solidFill>
                            <a:srgbClr val="000000"/>
                          </a:solidFill>
                        </a:lnT>
                        <a:lnB w="12700" algn="ctr">
                          <a:solidFill>
                            <a:srgbClr val="000000"/>
                          </a:solidFill>
                        </a:lnB>
                      </a:tcPr>
                    </a:tc>
                    <a:tc>
                      <a:txBody>
                        <a:bodyPr/>
                        <a:lstStyle/>
                        <a:p>
                          <a:pPr indent="267970" algn="ctr">
                            <a:lnSpc>
                              <a:spcPct val="125000"/>
                            </a:lnSpc>
                            <a:spcAft>
                              <a:spcPts val="250"/>
                            </a:spcAft>
                            <a:defRPr/>
                          </a:pPr>
                          <a:r>
                            <a:rPr lang="en-US" sz="1600" b="1">
                              <a:latin typeface="Times New Roman"/>
                              <a:ea typeface="Times New Roman"/>
                              <a:cs typeface="Times New Roman"/>
                            </a:rPr>
                            <a:t>mean</a:t>
                          </a:r>
                          <a:endParaRPr lang="zh-CN" sz="1800">
                            <a:latin typeface="Times New Roman"/>
                            <a:ea typeface="Times New Roman"/>
                            <a:cs typeface="Times New Roman"/>
                          </a:endParaRPr>
                        </a:p>
                      </a:txBody>
                      <a:tcPr marL="36195" marR="36195" marT="0" marB="0">
                        <a:lnL w="12700" algn="ctr">
                          <a:noFill/>
                        </a:lnL>
                        <a:lnR w="12700" algn="ctr">
                          <a:noFill/>
                        </a:lnR>
                        <a:lnT w="19050" algn="ctr">
                          <a:solidFill>
                            <a:srgbClr val="000000"/>
                          </a:solidFill>
                        </a:lnT>
                        <a:lnB w="12700" algn="ctr">
                          <a:solidFill>
                            <a:srgbClr val="000000"/>
                          </a:solidFill>
                        </a:lnB>
                      </a:tcPr>
                    </a:tc>
                    <a:tc>
                      <a:txBody>
                        <a:bodyPr/>
                        <a:lstStyle/>
                        <a:p>
                          <a:pPr indent="267970" algn="ctr">
                            <a:lnSpc>
                              <a:spcPct val="125000"/>
                            </a:lnSpc>
                            <a:spcAft>
                              <a:spcPts val="250"/>
                            </a:spcAft>
                            <a:defRPr/>
                          </a:pPr>
                          <a:r>
                            <a:rPr lang="en-US" sz="1600" b="1">
                              <a:latin typeface="Times New Roman"/>
                              <a:ea typeface="Times New Roman"/>
                              <a:cs typeface="Times New Roman"/>
                            </a:rPr>
                            <a:t>std</a:t>
                          </a:r>
                          <a:endParaRPr lang="zh-CN" sz="1800">
                            <a:latin typeface="Times New Roman"/>
                            <a:ea typeface="Times New Roman"/>
                            <a:cs typeface="Times New Roman"/>
                          </a:endParaRPr>
                        </a:p>
                      </a:txBody>
                      <a:tcPr marL="36195" marR="36195" marT="0" marB="0">
                        <a:lnL w="12700" algn="ctr">
                          <a:noFill/>
                        </a:lnL>
                        <a:lnR w="12700" algn="ctr">
                          <a:noFill/>
                        </a:lnR>
                        <a:lnT w="19050" algn="ctr">
                          <a:solidFill>
                            <a:srgbClr val="000000"/>
                          </a:solidFill>
                        </a:lnT>
                        <a:lnB w="12700" algn="ctr">
                          <a:solidFill>
                            <a:srgbClr val="000000"/>
                          </a:solidFill>
                        </a:lnB>
                      </a:tcPr>
                    </a:tc>
                    <a:extLst>
                      <a:ext uri="{0D108BD9-81ED-4DB2-BD59-A6C34878D82A}">
                        <a16:rowId xmlns:a16="http://schemas.microsoft.com/office/drawing/2014/main" val="10000"/>
                      </a:ext>
                    </a:extLst>
                  </a:tr>
                  <a:tr h="48700">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Wage</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宋体"/>
                              <a:cs typeface="Times New Roman"/>
                            </a:rPr>
                            <a:t>Highest monthly wage offer after graduation (unit:</a:t>
                          </a:r>
                          <a:r>
                            <a:rPr lang="en-US" sz="1600" dirty="0">
                              <a:solidFill>
                                <a:srgbClr val="FF0000"/>
                              </a:solidFill>
                              <a:latin typeface="Times New Roman"/>
                              <a:ea typeface="Times New Roman"/>
                              <a:cs typeface="Times New Roman"/>
                            </a:rPr>
                            <a:t> 1k RMB)</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2.997</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2.153</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extLst>
                      <a:ext uri="{0D108BD9-81ED-4DB2-BD59-A6C34878D82A}">
                        <a16:rowId xmlns:a16="http://schemas.microsoft.com/office/drawing/2014/main" val="10001"/>
                      </a:ext>
                    </a:extLst>
                  </a:tr>
                  <a:tr h="48700">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L</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FF0000"/>
                              </a:solidFill>
                              <a:latin typeface="Times New Roman"/>
                              <a:ea typeface="宋体"/>
                              <a:cs typeface="Times New Roman"/>
                            </a:rPr>
                            <a:t>Expected pre-college human capital(</a:t>
                          </a:r>
                          <a14:m>
                            <m:oMath xmlns:m="http://schemas.openxmlformats.org/officeDocument/2006/math">
                              <m:r>
                                <a:rPr lang="en-US" sz="1600" i="1">
                                  <a:solidFill>
                                    <a:srgbClr val="FF0000"/>
                                  </a:solidFill>
                                  <a:latin typeface="Cambria Math"/>
                                  <a:ea typeface="Times New Roman"/>
                                  <a:cs typeface="Times New Roman"/>
                                </a:rPr>
                                <m:t>𝐸</m:t>
                              </m:r>
                              <m:r>
                                <a:rPr lang="en-US" sz="1600" i="1">
                                  <a:solidFill>
                                    <a:srgbClr val="FF0000"/>
                                  </a:solidFill>
                                  <a:latin typeface="Cambria Math"/>
                                  <a:ea typeface="Times New Roman"/>
                                  <a:cs typeface="Times New Roman"/>
                                </a:rPr>
                                <m:t>(</m:t>
                              </m:r>
                              <m:sSup>
                                <m:sSupPr>
                                  <m:ctrlPr>
                                    <a:rPr lang="zh-CN" sz="1600" i="1">
                                      <a:solidFill>
                                        <a:srgbClr val="FF0000"/>
                                      </a:solidFill>
                                      <a:latin typeface="Cambria Math" panose="02040503050406030204" pitchFamily="18" charset="0"/>
                                      <a:ea typeface="Cambria Math"/>
                                      <a:cs typeface="Times New Roman"/>
                                    </a:rPr>
                                  </m:ctrlPr>
                                </m:sSupPr>
                                <m:e>
                                  <m:r>
                                    <a:rPr lang="en-US" sz="1600" i="1">
                                      <a:solidFill>
                                        <a:srgbClr val="FF0000"/>
                                      </a:solidFill>
                                      <a:latin typeface="Cambria Math"/>
                                      <a:ea typeface="Times New Roman"/>
                                      <a:cs typeface="Times New Roman"/>
                                    </a:rPr>
                                    <m:t>𝜃</m:t>
                                  </m:r>
                                </m:e>
                                <m:sup>
                                  <m:r>
                                    <a:rPr lang="en-US" sz="1600" i="1">
                                      <a:solidFill>
                                        <a:srgbClr val="FF0000"/>
                                      </a:solidFill>
                                      <a:latin typeface="Cambria Math"/>
                                      <a:ea typeface="Times New Roman"/>
                                      <a:cs typeface="Times New Roman"/>
                                    </a:rPr>
                                    <m:t>0</m:t>
                                  </m:r>
                                </m:sup>
                              </m:sSup>
                              <m:r>
                                <a:rPr lang="en-US" sz="1600" i="1">
                                  <a:solidFill>
                                    <a:srgbClr val="FF0000"/>
                                  </a:solidFill>
                                  <a:latin typeface="Cambria Math"/>
                                  <a:ea typeface="Times New Roman"/>
                                  <a:cs typeface="Times New Roman"/>
                                </a:rPr>
                                <m:t>)</m:t>
                              </m:r>
                            </m:oMath>
                          </a14:m>
                          <a:r>
                            <a:rPr lang="en-US" sz="1600">
                              <a:solidFill>
                                <a:srgbClr val="FF0000"/>
                              </a:solidFill>
                              <a:latin typeface="Times New Roman"/>
                              <a:ea typeface="宋体"/>
                              <a:cs typeface="Times New Roman"/>
                            </a:rPr>
                            <a:t>)</a:t>
                          </a:r>
                          <a:r>
                            <a:rPr lang="zh-CN" sz="1600">
                              <a:solidFill>
                                <a:srgbClr val="FF0000"/>
                              </a:solidFill>
                              <a:latin typeface="Times New Roman"/>
                              <a:ea typeface="宋体"/>
                              <a:cs typeface="Times New Roman"/>
                            </a:rPr>
                            <a:t>，</a:t>
                          </a:r>
                          <a:r>
                            <a:rPr lang="en-US" sz="1600">
                              <a:solidFill>
                                <a:srgbClr val="FF0000"/>
                              </a:solidFill>
                              <a:latin typeface="Times New Roman"/>
                              <a:ea typeface="宋体"/>
                              <a:cs typeface="Times New Roman"/>
                            </a:rPr>
                            <a:t>normalized to 0</a:t>
                          </a:r>
                          <a:r>
                            <a:rPr lang="en-US" sz="1600">
                              <a:solidFill>
                                <a:srgbClr val="FF0000"/>
                              </a:solidFill>
                              <a:latin typeface="Times New Roman"/>
                              <a:ea typeface="Times New Roman"/>
                              <a:cs typeface="Times New Roman"/>
                            </a:rPr>
                            <a:t>-100.</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66.084</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10.304</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3106278631"/>
                      </a:ext>
                    </a:extLst>
                  </a:tr>
                  <a:tr h="48700">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College211</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宋体"/>
                              <a:cs typeface="Times New Roman"/>
                            </a:rPr>
                            <a:t>Whether attending 211 universities, Yes=1</a:t>
                          </a:r>
                          <a:r>
                            <a:rPr lang="zh-CN" sz="1600" dirty="0">
                              <a:solidFill>
                                <a:srgbClr val="FF0000"/>
                              </a:solidFill>
                              <a:latin typeface="Times New Roman"/>
                              <a:ea typeface="宋体"/>
                              <a:cs typeface="Times New Roman"/>
                            </a:rPr>
                            <a:t>，</a:t>
                          </a:r>
                          <a:r>
                            <a:rPr lang="en-US" sz="1600" dirty="0">
                              <a:solidFill>
                                <a:srgbClr val="FF0000"/>
                              </a:solidFill>
                              <a:latin typeface="Times New Roman"/>
                              <a:ea typeface="宋体"/>
                              <a:cs typeface="Times New Roman"/>
                            </a:rPr>
                            <a:t>No</a:t>
                          </a:r>
                          <a:r>
                            <a:rPr lang="en-US" sz="1600" dirty="0">
                              <a:solidFill>
                                <a:srgbClr val="FF0000"/>
                              </a:solidFill>
                              <a:latin typeface="Times New Roman"/>
                              <a:ea typeface="Times New Roman"/>
                              <a:cs typeface="Times New Roman"/>
                            </a:rPr>
                            <a:t>=1</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0.255</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0.444</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2"/>
                      </a:ext>
                    </a:extLst>
                  </a:tr>
                  <a:tr h="48700">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Tier1</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宋体"/>
                              <a:cs typeface="Times New Roman"/>
                            </a:rPr>
                            <a:t>Whether attending batch-1 universities (except for 211 colleges), Yes=1, No=0</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0.318</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0.466</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3"/>
                      </a:ext>
                    </a:extLst>
                  </a:tr>
                  <a:tr h="48700">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Tier23</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宋体"/>
                              <a:cs typeface="Times New Roman"/>
                            </a:rPr>
                            <a:t>Whether attending batch-2/3 universities, Yes=1, No=0.</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0.298</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0.457</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4"/>
                      </a:ext>
                    </a:extLst>
                  </a:tr>
                  <a:tr h="48700">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Vocation</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宋体"/>
                              <a:cs typeface="Times New Roman"/>
                            </a:rPr>
                            <a:t>Whether attending vocational college, Yes=1, No=0</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0.130</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0.336</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5"/>
                      </a:ext>
                    </a:extLst>
                  </a:tr>
                  <a:tr h="48700">
                    <a:tc>
                      <a:txBody>
                        <a:bodyPr/>
                        <a:lstStyle/>
                        <a:p>
                          <a:pPr indent="266700" algn="ctr">
                            <a:lnSpc>
                              <a:spcPct val="125000"/>
                            </a:lnSpc>
                            <a:spcAft>
                              <a:spcPts val="250"/>
                            </a:spcAft>
                            <a:defRPr/>
                          </a:pPr>
                          <a:r>
                            <a:rPr lang="en-US" sz="1600" dirty="0" err="1">
                              <a:latin typeface="Times New Roman"/>
                              <a:ea typeface="Times New Roman"/>
                              <a:cs typeface="Times New Roman"/>
                            </a:rPr>
                            <a:t>Finc</a:t>
                          </a:r>
                          <a:endParaRPr lang="zh-CN" sz="18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latin typeface="Times New Roman"/>
                              <a:ea typeface="宋体"/>
                              <a:cs typeface="Times New Roman"/>
                            </a:rPr>
                            <a:t>Annual household income per capita (unit:</a:t>
                          </a:r>
                          <a:r>
                            <a:rPr lang="en-US" sz="1600" dirty="0">
                              <a:latin typeface="Times New Roman"/>
                              <a:ea typeface="Times New Roman"/>
                              <a:cs typeface="Times New Roman"/>
                            </a:rPr>
                            <a:t> 1k RMB)</a:t>
                          </a:r>
                          <a:endParaRPr lang="zh-CN" sz="18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000000"/>
                              </a:solidFill>
                              <a:latin typeface="Times New Roman"/>
                              <a:ea typeface="Times New Roman"/>
                              <a:cs typeface="Times New Roman"/>
                            </a:rPr>
                            <a:t>19.536</a:t>
                          </a:r>
                          <a:endParaRPr lang="zh-CN" sz="18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000000"/>
                              </a:solidFill>
                              <a:latin typeface="Times New Roman"/>
                              <a:ea typeface="Times New Roman"/>
                              <a:cs typeface="Times New Roman"/>
                            </a:rPr>
                            <a:t>18.699</a:t>
                          </a:r>
                          <a:endParaRPr lang="zh-CN" sz="18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7"/>
                      </a:ext>
                    </a:extLst>
                  </a:tr>
                  <a:tr h="48700">
                    <a:tc>
                      <a:txBody>
                        <a:bodyPr/>
                        <a:lstStyle/>
                        <a:p>
                          <a:pPr indent="266700" algn="ctr">
                            <a:lnSpc>
                              <a:spcPct val="125000"/>
                            </a:lnSpc>
                            <a:spcAft>
                              <a:spcPts val="250"/>
                            </a:spcAft>
                            <a:defRPr/>
                          </a:pPr>
                          <a:r>
                            <a:rPr lang="en-US" sz="1600">
                              <a:latin typeface="Times New Roman"/>
                              <a:ea typeface="Times New Roman"/>
                              <a:cs typeface="Times New Roman"/>
                            </a:rPr>
                            <a:t>ParentEdu</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latin typeface="Times New Roman"/>
                              <a:ea typeface="宋体"/>
                              <a:cs typeface="Times New Roman"/>
                            </a:rPr>
                            <a:t>Maximum number of years of education for parents</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10.931</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3.072</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8"/>
                      </a:ext>
                    </a:extLst>
                  </a:tr>
                  <a:tr h="48700">
                    <a:tc>
                      <a:txBody>
                        <a:bodyPr/>
                        <a:lstStyle/>
                        <a:p>
                          <a:pPr indent="266700" algn="ctr">
                            <a:lnSpc>
                              <a:spcPct val="125000"/>
                            </a:lnSpc>
                            <a:spcAft>
                              <a:spcPts val="250"/>
                            </a:spcAft>
                            <a:defRPr/>
                          </a:pPr>
                          <a:r>
                            <a:rPr lang="en-US" sz="1600">
                              <a:latin typeface="Times New Roman"/>
                              <a:ea typeface="Times New Roman"/>
                              <a:cs typeface="Times New Roman"/>
                            </a:rPr>
                            <a:t>Male</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latin typeface="Times New Roman"/>
                              <a:ea typeface="宋体"/>
                              <a:cs typeface="Times New Roman"/>
                            </a:rPr>
                            <a:t>Male</a:t>
                          </a:r>
                          <a:r>
                            <a:rPr lang="en-US" sz="1600">
                              <a:latin typeface="Times New Roman"/>
                              <a:ea typeface="Times New Roman"/>
                              <a:cs typeface="Times New Roman"/>
                            </a:rPr>
                            <a:t>=1</a:t>
                          </a:r>
                          <a:r>
                            <a:rPr lang="zh-CN" sz="1600">
                              <a:latin typeface="Times New Roman"/>
                              <a:ea typeface="宋体"/>
                              <a:cs typeface="Times New Roman"/>
                            </a:rPr>
                            <a:t>，</a:t>
                          </a:r>
                          <a:r>
                            <a:rPr lang="en-US" sz="1600">
                              <a:latin typeface="Times New Roman"/>
                              <a:ea typeface="宋体"/>
                              <a:cs typeface="Times New Roman"/>
                            </a:rPr>
                            <a:t>Female</a:t>
                          </a:r>
                          <a:r>
                            <a:rPr lang="en-US" sz="1600">
                              <a:latin typeface="Times New Roman"/>
                              <a:ea typeface="Times New Roman"/>
                              <a:cs typeface="Times New Roman"/>
                            </a:rPr>
                            <a:t>=0</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0.543</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0.498</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9"/>
                      </a:ext>
                    </a:extLst>
                  </a:tr>
                  <a:tr h="48700">
                    <a:tc>
                      <a:txBody>
                        <a:bodyPr/>
                        <a:lstStyle/>
                        <a:p>
                          <a:pPr indent="266700" algn="ctr">
                            <a:lnSpc>
                              <a:spcPct val="125000"/>
                            </a:lnSpc>
                            <a:spcAft>
                              <a:spcPts val="250"/>
                            </a:spcAft>
                            <a:defRPr/>
                          </a:pPr>
                          <a:r>
                            <a:rPr lang="en-US" sz="1600">
                              <a:latin typeface="Times New Roman"/>
                              <a:ea typeface="Times New Roman"/>
                              <a:cs typeface="Times New Roman"/>
                            </a:rPr>
                            <a:t>Urban</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latin typeface="Times New Roman"/>
                              <a:ea typeface="宋体"/>
                              <a:cs typeface="Times New Roman"/>
                            </a:rPr>
                            <a:t>Urban hukou</a:t>
                          </a:r>
                          <a:r>
                            <a:rPr lang="en-US" sz="1600">
                              <a:latin typeface="Times New Roman"/>
                              <a:ea typeface="Times New Roman"/>
                              <a:cs typeface="Times New Roman"/>
                            </a:rPr>
                            <a:t>=1</a:t>
                          </a:r>
                          <a:r>
                            <a:rPr lang="zh-CN" sz="1600">
                              <a:latin typeface="Times New Roman"/>
                              <a:ea typeface="宋体"/>
                              <a:cs typeface="Times New Roman"/>
                            </a:rPr>
                            <a:t>，</a:t>
                          </a:r>
                          <a:r>
                            <a:rPr lang="en-US" sz="1600">
                              <a:latin typeface="Times New Roman"/>
                              <a:ea typeface="宋体"/>
                              <a:cs typeface="Times New Roman"/>
                            </a:rPr>
                            <a:t>rural hukou</a:t>
                          </a:r>
                          <a:r>
                            <a:rPr lang="en-US" sz="1600">
                              <a:latin typeface="Times New Roman"/>
                              <a:ea typeface="Times New Roman"/>
                              <a:cs typeface="Times New Roman"/>
                            </a:rPr>
                            <a:t>=0</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0.425</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0.494</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10"/>
                      </a:ext>
                    </a:extLst>
                  </a:tr>
                  <a:tr h="51875">
                    <a:tc>
                      <a:txBody>
                        <a:bodyPr/>
                        <a:lstStyle/>
                        <a:p>
                          <a:pPr indent="266700" algn="ctr">
                            <a:lnSpc>
                              <a:spcPct val="125000"/>
                            </a:lnSpc>
                            <a:spcAft>
                              <a:spcPts val="250"/>
                            </a:spcAft>
                            <a:defRPr/>
                          </a:pPr>
                          <a:r>
                            <a:rPr lang="en-US" sz="1600">
                              <a:latin typeface="Times New Roman"/>
                              <a:ea typeface="Times New Roman"/>
                              <a:cs typeface="Times New Roman"/>
                            </a:rPr>
                            <a:t>Track</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266700" algn="ctr">
                            <a:lnSpc>
                              <a:spcPct val="125000"/>
                            </a:lnSpc>
                            <a:spcAft>
                              <a:spcPts val="250"/>
                            </a:spcAft>
                            <a:defRPr/>
                          </a:pPr>
                          <a:r>
                            <a:rPr lang="en-US" sz="1600">
                              <a:latin typeface="Times New Roman"/>
                              <a:ea typeface="宋体"/>
                              <a:cs typeface="Times New Roman"/>
                            </a:rPr>
                            <a:t>Science</a:t>
                          </a:r>
                          <a:r>
                            <a:rPr lang="en-US" sz="1600">
                              <a:latin typeface="Times New Roman"/>
                              <a:ea typeface="Times New Roman"/>
                              <a:cs typeface="Times New Roman"/>
                            </a:rPr>
                            <a:t>=1</a:t>
                          </a:r>
                          <a:r>
                            <a:rPr lang="zh-CN" sz="1600">
                              <a:latin typeface="Times New Roman"/>
                              <a:ea typeface="宋体"/>
                              <a:cs typeface="Times New Roman"/>
                            </a:rPr>
                            <a:t>，</a:t>
                          </a:r>
                          <a:r>
                            <a:rPr lang="en-US" sz="1600">
                              <a:latin typeface="Times New Roman"/>
                              <a:ea typeface="宋体"/>
                              <a:cs typeface="Times New Roman"/>
                            </a:rPr>
                            <a:t>humanity</a:t>
                          </a:r>
                          <a:r>
                            <a:rPr lang="en-US" sz="1600">
                              <a:latin typeface="Times New Roman"/>
                              <a:ea typeface="Times New Roman"/>
                              <a:cs typeface="Times New Roman"/>
                            </a:rPr>
                            <a:t>=0</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0.735</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266700" algn="ctr">
                            <a:lnSpc>
                              <a:spcPct val="125000"/>
                            </a:lnSpc>
                            <a:spcAft>
                              <a:spcPts val="250"/>
                            </a:spcAft>
                            <a:defRPr/>
                          </a:pPr>
                          <a:r>
                            <a:rPr lang="en-US" sz="1600" dirty="0">
                              <a:solidFill>
                                <a:srgbClr val="000000"/>
                              </a:solidFill>
                              <a:latin typeface="Times New Roman"/>
                              <a:ea typeface="Times New Roman"/>
                              <a:cs typeface="Times New Roman"/>
                            </a:rPr>
                            <a:t>0.441</a:t>
                          </a:r>
                          <a:endParaRPr lang="zh-CN" sz="18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extLst>
                      <a:ext uri="{0D108BD9-81ED-4DB2-BD59-A6C34878D82A}">
                        <a16:rowId xmlns:a16="http://schemas.microsoft.com/office/drawing/2014/main" val="10011"/>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4878015"/>
                  </p:ext>
                </p:extLst>
              </p:nvPr>
            </p:nvGraphicFramePr>
            <p:xfrm>
              <a:off x="1008917" y="2032322"/>
              <a:ext cx="9646627" cy="4229100"/>
            </p:xfrm>
            <a:graphic>
              <a:graphicData uri="http://schemas.openxmlformats.org/drawingml/2006/table">
                <a:tbl>
                  <a:tblPr firstRow="1" firstCol="1" bandRow="1"/>
                  <a:tblGrid>
                    <a:gridCol w="1397544">
                      <a:extLst>
                        <a:ext uri="{9D8B030D-6E8A-4147-A177-3AD203B41FA5}">
                          <a16:colId xmlns:a16="http://schemas.microsoft.com/office/drawing/2014/main" val="20000"/>
                        </a:ext>
                      </a:extLst>
                    </a:gridCol>
                    <a:gridCol w="5009761">
                      <a:extLst>
                        <a:ext uri="{9D8B030D-6E8A-4147-A177-3AD203B41FA5}">
                          <a16:colId xmlns:a16="http://schemas.microsoft.com/office/drawing/2014/main" val="20001"/>
                        </a:ext>
                      </a:extLst>
                    </a:gridCol>
                    <a:gridCol w="1352148">
                      <a:extLst>
                        <a:ext uri="{9D8B030D-6E8A-4147-A177-3AD203B41FA5}">
                          <a16:colId xmlns:a16="http://schemas.microsoft.com/office/drawing/2014/main" val="20002"/>
                        </a:ext>
                      </a:extLst>
                    </a:gridCol>
                    <a:gridCol w="1887174">
                      <a:extLst>
                        <a:ext uri="{9D8B030D-6E8A-4147-A177-3AD203B41FA5}">
                          <a16:colId xmlns:a16="http://schemas.microsoft.com/office/drawing/2014/main" val="20003"/>
                        </a:ext>
                      </a:extLst>
                    </a:gridCol>
                  </a:tblGrid>
                  <a:tr h="276225">
                    <a:tc>
                      <a:txBody>
                        <a:bodyPr/>
                        <a:lstStyle/>
                        <a:p>
                          <a:pPr indent="266700" algn="ctr">
                            <a:lnSpc>
                              <a:spcPct val="125000"/>
                            </a:lnSpc>
                            <a:spcAft>
                              <a:spcPts val="250"/>
                            </a:spcAft>
                            <a:defRPr/>
                          </a:pPr>
                          <a:r>
                            <a:rPr lang="en-US" sz="1600" b="1">
                              <a:latin typeface="Times New Roman"/>
                              <a:ea typeface="Times New Roman"/>
                              <a:cs typeface="Times New Roman"/>
                            </a:rPr>
                            <a:t>Variables</a:t>
                          </a:r>
                          <a:endParaRPr lang="zh-CN" sz="1800">
                            <a:latin typeface="Times New Roman"/>
                            <a:ea typeface="Times New Roman"/>
                            <a:cs typeface="Times New Roman"/>
                          </a:endParaRPr>
                        </a:p>
                      </a:txBody>
                      <a:tcPr marL="36195" marR="36195" marT="0" marB="0">
                        <a:lnL w="12700" algn="ctr">
                          <a:noFill/>
                        </a:lnL>
                        <a:lnR w="12700" algn="ctr">
                          <a:noFill/>
                        </a:lnR>
                        <a:lnT w="19050" algn="ctr">
                          <a:solidFill>
                            <a:srgbClr val="000000"/>
                          </a:solidFill>
                        </a:lnT>
                        <a:lnB w="12700" algn="ctr">
                          <a:solidFill>
                            <a:srgbClr val="000000"/>
                          </a:solidFill>
                        </a:lnB>
                      </a:tcPr>
                    </a:tc>
                    <a:tc>
                      <a:txBody>
                        <a:bodyPr/>
                        <a:lstStyle/>
                        <a:p>
                          <a:pPr indent="267970" algn="ctr">
                            <a:lnSpc>
                              <a:spcPct val="125000"/>
                            </a:lnSpc>
                            <a:spcAft>
                              <a:spcPts val="250"/>
                            </a:spcAft>
                            <a:defRPr/>
                          </a:pPr>
                          <a:r>
                            <a:rPr lang="en-US" sz="1600" b="1">
                              <a:latin typeface="Times New Roman"/>
                              <a:ea typeface="Times New Roman"/>
                              <a:cs typeface="Times New Roman"/>
                            </a:rPr>
                            <a:t>Meanings</a:t>
                          </a:r>
                          <a:endParaRPr lang="zh-CN" sz="1800">
                            <a:latin typeface="Times New Roman"/>
                            <a:ea typeface="Times New Roman"/>
                            <a:cs typeface="Times New Roman"/>
                          </a:endParaRPr>
                        </a:p>
                      </a:txBody>
                      <a:tcPr marL="36195" marR="36195" marT="0" marB="0">
                        <a:lnL w="12700" algn="ctr">
                          <a:noFill/>
                        </a:lnL>
                        <a:lnR w="12700" algn="ctr">
                          <a:noFill/>
                        </a:lnR>
                        <a:lnT w="19050" algn="ctr">
                          <a:solidFill>
                            <a:srgbClr val="000000"/>
                          </a:solidFill>
                        </a:lnT>
                        <a:lnB w="12700" algn="ctr">
                          <a:solidFill>
                            <a:srgbClr val="000000"/>
                          </a:solidFill>
                        </a:lnB>
                      </a:tcPr>
                    </a:tc>
                    <a:tc>
                      <a:txBody>
                        <a:bodyPr/>
                        <a:lstStyle/>
                        <a:p>
                          <a:pPr indent="267970" algn="ctr">
                            <a:lnSpc>
                              <a:spcPct val="125000"/>
                            </a:lnSpc>
                            <a:spcAft>
                              <a:spcPts val="250"/>
                            </a:spcAft>
                            <a:defRPr/>
                          </a:pPr>
                          <a:r>
                            <a:rPr lang="en-US" sz="1600" b="1">
                              <a:latin typeface="Times New Roman"/>
                              <a:ea typeface="Times New Roman"/>
                              <a:cs typeface="Times New Roman"/>
                            </a:rPr>
                            <a:t>mean</a:t>
                          </a:r>
                          <a:endParaRPr lang="zh-CN" sz="1800">
                            <a:latin typeface="Times New Roman"/>
                            <a:ea typeface="Times New Roman"/>
                            <a:cs typeface="Times New Roman"/>
                          </a:endParaRPr>
                        </a:p>
                      </a:txBody>
                      <a:tcPr marL="36195" marR="36195" marT="0" marB="0">
                        <a:lnL w="12700" algn="ctr">
                          <a:noFill/>
                        </a:lnL>
                        <a:lnR w="12700" algn="ctr">
                          <a:noFill/>
                        </a:lnR>
                        <a:lnT w="19050" algn="ctr">
                          <a:solidFill>
                            <a:srgbClr val="000000"/>
                          </a:solidFill>
                        </a:lnT>
                        <a:lnB w="12700" algn="ctr">
                          <a:solidFill>
                            <a:srgbClr val="000000"/>
                          </a:solidFill>
                        </a:lnB>
                      </a:tcPr>
                    </a:tc>
                    <a:tc>
                      <a:txBody>
                        <a:bodyPr/>
                        <a:lstStyle/>
                        <a:p>
                          <a:pPr indent="267970" algn="ctr">
                            <a:lnSpc>
                              <a:spcPct val="125000"/>
                            </a:lnSpc>
                            <a:spcAft>
                              <a:spcPts val="250"/>
                            </a:spcAft>
                            <a:defRPr/>
                          </a:pPr>
                          <a:r>
                            <a:rPr lang="en-US" sz="1600" b="1">
                              <a:latin typeface="Times New Roman"/>
                              <a:ea typeface="Times New Roman"/>
                              <a:cs typeface="Times New Roman"/>
                            </a:rPr>
                            <a:t>std</a:t>
                          </a:r>
                          <a:endParaRPr lang="zh-CN" sz="1800">
                            <a:latin typeface="Times New Roman"/>
                            <a:ea typeface="Times New Roman"/>
                            <a:cs typeface="Times New Roman"/>
                          </a:endParaRPr>
                        </a:p>
                      </a:txBody>
                      <a:tcPr marL="36195" marR="36195" marT="0" marB="0">
                        <a:lnL w="12700" algn="ctr">
                          <a:noFill/>
                        </a:lnL>
                        <a:lnR w="12700" algn="ctr">
                          <a:noFill/>
                        </a:lnR>
                        <a:lnT w="19050" algn="ctr">
                          <a:solidFill>
                            <a:srgbClr val="000000"/>
                          </a:solidFill>
                        </a:lnT>
                        <a:lnB w="12700" algn="ctr">
                          <a:solidFill>
                            <a:srgbClr val="000000"/>
                          </a:solidFill>
                        </a:lnB>
                      </a:tcPr>
                    </a:tc>
                    <a:extLst>
                      <a:ext uri="{0D108BD9-81ED-4DB2-BD59-A6C34878D82A}">
                        <a16:rowId xmlns:a16="http://schemas.microsoft.com/office/drawing/2014/main" val="10000"/>
                      </a:ext>
                    </a:extLst>
                  </a:tr>
                  <a:tr h="581025">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Wage</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宋体"/>
                              <a:cs typeface="Times New Roman"/>
                            </a:rPr>
                            <a:t>Highest monthly wage offer after graduation (unit:</a:t>
                          </a:r>
                          <a:r>
                            <a:rPr lang="en-US" sz="1600" dirty="0">
                              <a:solidFill>
                                <a:srgbClr val="FF0000"/>
                              </a:solidFill>
                              <a:latin typeface="Times New Roman"/>
                              <a:ea typeface="Times New Roman"/>
                              <a:cs typeface="Times New Roman"/>
                            </a:rPr>
                            <a:t> 1k RMB)</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2.997</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2.153</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solidFill>
                            <a:srgbClr val="000000"/>
                          </a:solidFill>
                        </a:lnT>
                        <a:lnB w="12700" algn="ctr">
                          <a:noFill/>
                        </a:lnB>
                      </a:tcPr>
                    </a:tc>
                    <a:extLst>
                      <a:ext uri="{0D108BD9-81ED-4DB2-BD59-A6C34878D82A}">
                        <a16:rowId xmlns:a16="http://schemas.microsoft.com/office/drawing/2014/main" val="10001"/>
                      </a:ext>
                    </a:extLst>
                  </a:tr>
                  <a:tr h="581025">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L</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endParaRPr lang="zh-CN"/>
                        </a:p>
                      </a:txBody>
                      <a:tcPr marL="36195" marR="36195" marT="0" marB="0">
                        <a:lnL w="12700" algn="ctr">
                          <a:noFill/>
                        </a:lnL>
                        <a:lnR w="12700" algn="ctr">
                          <a:noFill/>
                        </a:lnR>
                        <a:lnT w="12700" algn="ctr">
                          <a:noFill/>
                        </a:lnT>
                        <a:lnB w="12700" algn="ctr">
                          <a:noFill/>
                        </a:lnB>
                        <a:blipFill>
                          <a:blip r:embed="rId2"/>
                          <a:stretch>
                            <a:fillRect l="-27859" t="-152632" r="-64964" b="-504211"/>
                          </a:stretch>
                        </a:blipFill>
                      </a:tcPr>
                    </a:tc>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66.084</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10.304</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3106278631"/>
                      </a:ext>
                    </a:extLst>
                  </a:tr>
                  <a:tr h="276225">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College211</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宋体"/>
                              <a:cs typeface="Times New Roman"/>
                            </a:rPr>
                            <a:t>Whether attending 211 universities, Yes=1</a:t>
                          </a:r>
                          <a:r>
                            <a:rPr lang="zh-CN" sz="1600" dirty="0">
                              <a:solidFill>
                                <a:srgbClr val="FF0000"/>
                              </a:solidFill>
                              <a:latin typeface="Times New Roman"/>
                              <a:ea typeface="宋体"/>
                              <a:cs typeface="Times New Roman"/>
                            </a:rPr>
                            <a:t>，</a:t>
                          </a:r>
                          <a:r>
                            <a:rPr lang="en-US" sz="1600" dirty="0">
                              <a:solidFill>
                                <a:srgbClr val="FF0000"/>
                              </a:solidFill>
                              <a:latin typeface="Times New Roman"/>
                              <a:ea typeface="宋体"/>
                              <a:cs typeface="Times New Roman"/>
                            </a:rPr>
                            <a:t>No</a:t>
                          </a:r>
                          <a:r>
                            <a:rPr lang="en-US" sz="1600" dirty="0">
                              <a:solidFill>
                                <a:srgbClr val="FF0000"/>
                              </a:solidFill>
                              <a:latin typeface="Times New Roman"/>
                              <a:ea typeface="Times New Roman"/>
                              <a:cs typeface="Times New Roman"/>
                            </a:rPr>
                            <a:t>=1</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0.255</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0.444</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2"/>
                      </a:ext>
                    </a:extLst>
                  </a:tr>
                  <a:tr h="581025">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Tier1</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宋体"/>
                              <a:cs typeface="Times New Roman"/>
                            </a:rPr>
                            <a:t>Whether attending batch-1 universities (except for 211 colleges), Yes=1, No=0</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0.318</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0.466</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3"/>
                      </a:ext>
                    </a:extLst>
                  </a:tr>
                  <a:tr h="276225">
                    <a:tc>
                      <a:txBody>
                        <a:bodyPr/>
                        <a:lstStyle/>
                        <a:p>
                          <a:pPr indent="266700" algn="ctr">
                            <a:lnSpc>
                              <a:spcPct val="125000"/>
                            </a:lnSpc>
                            <a:spcAft>
                              <a:spcPts val="250"/>
                            </a:spcAft>
                            <a:defRPr/>
                          </a:pPr>
                          <a:r>
                            <a:rPr lang="en-US" sz="1600">
                              <a:solidFill>
                                <a:srgbClr val="FF0000"/>
                              </a:solidFill>
                              <a:latin typeface="Times New Roman"/>
                              <a:ea typeface="Times New Roman"/>
                              <a:cs typeface="Times New Roman"/>
                            </a:rPr>
                            <a:t>Tier23</a:t>
                          </a:r>
                          <a:endParaRPr lang="zh-CN" sz="180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宋体"/>
                              <a:cs typeface="Times New Roman"/>
                            </a:rPr>
                            <a:t>Whether attending batch-2/3 universities, Yes=1, No=0.</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0.298</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0.457</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4"/>
                      </a:ext>
                    </a:extLst>
                  </a:tr>
                  <a:tr h="276225">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Vocation</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宋体"/>
                              <a:cs typeface="Times New Roman"/>
                            </a:rPr>
                            <a:t>Whether attending vocational college, Yes=1, No=0</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0.130</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FF0000"/>
                              </a:solidFill>
                              <a:latin typeface="Times New Roman"/>
                              <a:ea typeface="Times New Roman"/>
                              <a:cs typeface="Times New Roman"/>
                            </a:rPr>
                            <a:t>0.336</a:t>
                          </a:r>
                          <a:endParaRPr lang="zh-CN" sz="1800" dirty="0">
                            <a:solidFill>
                              <a:srgbClr val="FF0000"/>
                            </a:solidFill>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5"/>
                      </a:ext>
                    </a:extLst>
                  </a:tr>
                  <a:tr h="276225">
                    <a:tc>
                      <a:txBody>
                        <a:bodyPr/>
                        <a:lstStyle/>
                        <a:p>
                          <a:pPr indent="266700" algn="ctr">
                            <a:lnSpc>
                              <a:spcPct val="125000"/>
                            </a:lnSpc>
                            <a:spcAft>
                              <a:spcPts val="250"/>
                            </a:spcAft>
                            <a:defRPr/>
                          </a:pPr>
                          <a:r>
                            <a:rPr lang="en-US" sz="1600" dirty="0" err="1">
                              <a:latin typeface="Times New Roman"/>
                              <a:ea typeface="Times New Roman"/>
                              <a:cs typeface="Times New Roman"/>
                            </a:rPr>
                            <a:t>Finc</a:t>
                          </a:r>
                          <a:endParaRPr lang="zh-CN" sz="18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latin typeface="Times New Roman"/>
                              <a:ea typeface="宋体"/>
                              <a:cs typeface="Times New Roman"/>
                            </a:rPr>
                            <a:t>Annual household income per capita (unit:</a:t>
                          </a:r>
                          <a:r>
                            <a:rPr lang="en-US" sz="1600" dirty="0">
                              <a:latin typeface="Times New Roman"/>
                              <a:ea typeface="Times New Roman"/>
                              <a:cs typeface="Times New Roman"/>
                            </a:rPr>
                            <a:t> 1k RMB)</a:t>
                          </a:r>
                          <a:endParaRPr lang="zh-CN" sz="18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000000"/>
                              </a:solidFill>
                              <a:latin typeface="Times New Roman"/>
                              <a:ea typeface="Times New Roman"/>
                              <a:cs typeface="Times New Roman"/>
                            </a:rPr>
                            <a:t>19.536</a:t>
                          </a:r>
                          <a:endParaRPr lang="zh-CN" sz="18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dirty="0">
                              <a:solidFill>
                                <a:srgbClr val="000000"/>
                              </a:solidFill>
                              <a:latin typeface="Times New Roman"/>
                              <a:ea typeface="Times New Roman"/>
                              <a:cs typeface="Times New Roman"/>
                            </a:rPr>
                            <a:t>18.699</a:t>
                          </a:r>
                          <a:endParaRPr lang="zh-CN" sz="1800" dirty="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7"/>
                      </a:ext>
                    </a:extLst>
                  </a:tr>
                  <a:tr h="276225">
                    <a:tc>
                      <a:txBody>
                        <a:bodyPr/>
                        <a:lstStyle/>
                        <a:p>
                          <a:pPr indent="266700" algn="ctr">
                            <a:lnSpc>
                              <a:spcPct val="125000"/>
                            </a:lnSpc>
                            <a:spcAft>
                              <a:spcPts val="250"/>
                            </a:spcAft>
                            <a:defRPr/>
                          </a:pPr>
                          <a:r>
                            <a:rPr lang="en-US" sz="1600">
                              <a:latin typeface="Times New Roman"/>
                              <a:ea typeface="Times New Roman"/>
                              <a:cs typeface="Times New Roman"/>
                            </a:rPr>
                            <a:t>ParentEdu</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latin typeface="Times New Roman"/>
                              <a:ea typeface="宋体"/>
                              <a:cs typeface="Times New Roman"/>
                            </a:rPr>
                            <a:t>Maximum number of years of education for parents</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10.931</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3.072</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8"/>
                      </a:ext>
                    </a:extLst>
                  </a:tr>
                  <a:tr h="276225">
                    <a:tc>
                      <a:txBody>
                        <a:bodyPr/>
                        <a:lstStyle/>
                        <a:p>
                          <a:pPr indent="266700" algn="ctr">
                            <a:lnSpc>
                              <a:spcPct val="125000"/>
                            </a:lnSpc>
                            <a:spcAft>
                              <a:spcPts val="250"/>
                            </a:spcAft>
                            <a:defRPr/>
                          </a:pPr>
                          <a:r>
                            <a:rPr lang="en-US" sz="1600">
                              <a:latin typeface="Times New Roman"/>
                              <a:ea typeface="Times New Roman"/>
                              <a:cs typeface="Times New Roman"/>
                            </a:rPr>
                            <a:t>Male</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latin typeface="Times New Roman"/>
                              <a:ea typeface="宋体"/>
                              <a:cs typeface="Times New Roman"/>
                            </a:rPr>
                            <a:t>Male</a:t>
                          </a:r>
                          <a:r>
                            <a:rPr lang="en-US" sz="1600">
                              <a:latin typeface="Times New Roman"/>
                              <a:ea typeface="Times New Roman"/>
                              <a:cs typeface="Times New Roman"/>
                            </a:rPr>
                            <a:t>=1</a:t>
                          </a:r>
                          <a:r>
                            <a:rPr lang="zh-CN" sz="1600">
                              <a:latin typeface="Times New Roman"/>
                              <a:ea typeface="宋体"/>
                              <a:cs typeface="Times New Roman"/>
                            </a:rPr>
                            <a:t>，</a:t>
                          </a:r>
                          <a:r>
                            <a:rPr lang="en-US" sz="1600">
                              <a:latin typeface="Times New Roman"/>
                              <a:ea typeface="宋体"/>
                              <a:cs typeface="Times New Roman"/>
                            </a:rPr>
                            <a:t>Female</a:t>
                          </a:r>
                          <a:r>
                            <a:rPr lang="en-US" sz="1600">
                              <a:latin typeface="Times New Roman"/>
                              <a:ea typeface="Times New Roman"/>
                              <a:cs typeface="Times New Roman"/>
                            </a:rPr>
                            <a:t>=0</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0.543</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0.498</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09"/>
                      </a:ext>
                    </a:extLst>
                  </a:tr>
                  <a:tr h="276225">
                    <a:tc>
                      <a:txBody>
                        <a:bodyPr/>
                        <a:lstStyle/>
                        <a:p>
                          <a:pPr indent="266700" algn="ctr">
                            <a:lnSpc>
                              <a:spcPct val="125000"/>
                            </a:lnSpc>
                            <a:spcAft>
                              <a:spcPts val="250"/>
                            </a:spcAft>
                            <a:defRPr/>
                          </a:pPr>
                          <a:r>
                            <a:rPr lang="en-US" sz="1600">
                              <a:latin typeface="Times New Roman"/>
                              <a:ea typeface="Times New Roman"/>
                              <a:cs typeface="Times New Roman"/>
                            </a:rPr>
                            <a:t>Urban</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latin typeface="Times New Roman"/>
                              <a:ea typeface="宋体"/>
                              <a:cs typeface="Times New Roman"/>
                            </a:rPr>
                            <a:t>Urban hukou</a:t>
                          </a:r>
                          <a:r>
                            <a:rPr lang="en-US" sz="1600">
                              <a:latin typeface="Times New Roman"/>
                              <a:ea typeface="Times New Roman"/>
                              <a:cs typeface="Times New Roman"/>
                            </a:rPr>
                            <a:t>=1</a:t>
                          </a:r>
                          <a:r>
                            <a:rPr lang="zh-CN" sz="1600">
                              <a:latin typeface="Times New Roman"/>
                              <a:ea typeface="宋体"/>
                              <a:cs typeface="Times New Roman"/>
                            </a:rPr>
                            <a:t>，</a:t>
                          </a:r>
                          <a:r>
                            <a:rPr lang="en-US" sz="1600">
                              <a:latin typeface="Times New Roman"/>
                              <a:ea typeface="宋体"/>
                              <a:cs typeface="Times New Roman"/>
                            </a:rPr>
                            <a:t>rural hukou</a:t>
                          </a:r>
                          <a:r>
                            <a:rPr lang="en-US" sz="1600">
                              <a:latin typeface="Times New Roman"/>
                              <a:ea typeface="Times New Roman"/>
                              <a:cs typeface="Times New Roman"/>
                            </a:rPr>
                            <a:t>=0</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0.425</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0.494</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2700" algn="ctr">
                          <a:noFill/>
                        </a:lnB>
                      </a:tcPr>
                    </a:tc>
                    <a:extLst>
                      <a:ext uri="{0D108BD9-81ED-4DB2-BD59-A6C34878D82A}">
                        <a16:rowId xmlns:a16="http://schemas.microsoft.com/office/drawing/2014/main" val="10010"/>
                      </a:ext>
                    </a:extLst>
                  </a:tr>
                  <a:tr h="276225">
                    <a:tc>
                      <a:txBody>
                        <a:bodyPr/>
                        <a:lstStyle/>
                        <a:p>
                          <a:pPr indent="266700" algn="ctr">
                            <a:lnSpc>
                              <a:spcPct val="125000"/>
                            </a:lnSpc>
                            <a:spcAft>
                              <a:spcPts val="250"/>
                            </a:spcAft>
                            <a:defRPr/>
                          </a:pPr>
                          <a:r>
                            <a:rPr lang="en-US" sz="1600">
                              <a:latin typeface="Times New Roman"/>
                              <a:ea typeface="Times New Roman"/>
                              <a:cs typeface="Times New Roman"/>
                            </a:rPr>
                            <a:t>Track</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266700" algn="ctr">
                            <a:lnSpc>
                              <a:spcPct val="125000"/>
                            </a:lnSpc>
                            <a:spcAft>
                              <a:spcPts val="250"/>
                            </a:spcAft>
                            <a:defRPr/>
                          </a:pPr>
                          <a:r>
                            <a:rPr lang="en-US" sz="1600">
                              <a:latin typeface="Times New Roman"/>
                              <a:ea typeface="宋体"/>
                              <a:cs typeface="Times New Roman"/>
                            </a:rPr>
                            <a:t>Science</a:t>
                          </a:r>
                          <a:r>
                            <a:rPr lang="en-US" sz="1600">
                              <a:latin typeface="Times New Roman"/>
                              <a:ea typeface="Times New Roman"/>
                              <a:cs typeface="Times New Roman"/>
                            </a:rPr>
                            <a:t>=1</a:t>
                          </a:r>
                          <a:r>
                            <a:rPr lang="zh-CN" sz="1600">
                              <a:latin typeface="Times New Roman"/>
                              <a:ea typeface="宋体"/>
                              <a:cs typeface="Times New Roman"/>
                            </a:rPr>
                            <a:t>，</a:t>
                          </a:r>
                          <a:r>
                            <a:rPr lang="en-US" sz="1600">
                              <a:latin typeface="Times New Roman"/>
                              <a:ea typeface="宋体"/>
                              <a:cs typeface="Times New Roman"/>
                            </a:rPr>
                            <a:t>humanity</a:t>
                          </a:r>
                          <a:r>
                            <a:rPr lang="en-US" sz="1600">
                              <a:latin typeface="Times New Roman"/>
                              <a:ea typeface="Times New Roman"/>
                              <a:cs typeface="Times New Roman"/>
                            </a:rPr>
                            <a:t>=0</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266700" algn="ctr">
                            <a:lnSpc>
                              <a:spcPct val="125000"/>
                            </a:lnSpc>
                            <a:spcAft>
                              <a:spcPts val="250"/>
                            </a:spcAft>
                            <a:defRPr/>
                          </a:pPr>
                          <a:r>
                            <a:rPr lang="en-US" sz="1600">
                              <a:solidFill>
                                <a:srgbClr val="000000"/>
                              </a:solidFill>
                              <a:latin typeface="Times New Roman"/>
                              <a:ea typeface="Times New Roman"/>
                              <a:cs typeface="Times New Roman"/>
                            </a:rPr>
                            <a:t>0.735</a:t>
                          </a:r>
                          <a:endParaRPr lang="zh-CN" sz="180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tc>
                      <a:txBody>
                        <a:bodyPr/>
                        <a:lstStyle/>
                        <a:p>
                          <a:pPr indent="266700" algn="ctr">
                            <a:lnSpc>
                              <a:spcPct val="125000"/>
                            </a:lnSpc>
                            <a:spcAft>
                              <a:spcPts val="250"/>
                            </a:spcAft>
                            <a:defRPr/>
                          </a:pPr>
                          <a:r>
                            <a:rPr lang="en-US" sz="1600" dirty="0">
                              <a:solidFill>
                                <a:srgbClr val="000000"/>
                              </a:solidFill>
                              <a:latin typeface="Times New Roman"/>
                              <a:ea typeface="Times New Roman"/>
                              <a:cs typeface="Times New Roman"/>
                            </a:rPr>
                            <a:t>0.441</a:t>
                          </a:r>
                          <a:endParaRPr lang="zh-CN" sz="1800" dirty="0">
                            <a:latin typeface="Times New Roman"/>
                            <a:ea typeface="Times New Roman"/>
                            <a:cs typeface="Times New Roman"/>
                          </a:endParaRPr>
                        </a:p>
                      </a:txBody>
                      <a:tcPr marL="36195" marR="36195" marT="0" marB="0">
                        <a:lnL w="12700" algn="ctr">
                          <a:noFill/>
                        </a:lnL>
                        <a:lnR w="12700" algn="ctr">
                          <a:noFill/>
                        </a:lnR>
                        <a:lnT w="12700" algn="ctr">
                          <a:noFill/>
                        </a:lnT>
                        <a:lnB w="19050" algn="ctr">
                          <a:solidFill>
                            <a:srgbClr val="000000"/>
                          </a:solidFill>
                        </a:lnB>
                      </a:tcPr>
                    </a:tc>
                    <a:extLst>
                      <a:ext uri="{0D108BD9-81ED-4DB2-BD59-A6C34878D82A}">
                        <a16:rowId xmlns:a16="http://schemas.microsoft.com/office/drawing/2014/main" val="10011"/>
                      </a:ext>
                    </a:extLst>
                  </a:tr>
                </a:tbl>
              </a:graphicData>
            </a:graphic>
          </p:graphicFrame>
        </mc:Fallback>
      </mc:AlternateContent>
      <p:sp>
        <p:nvSpPr>
          <p:cNvPr id="5" name="文本框 4"/>
          <p:cNvSpPr txBox="1"/>
          <p:nvPr/>
        </p:nvSpPr>
        <p:spPr bwMode="auto">
          <a:xfrm>
            <a:off x="3643619" y="1600200"/>
            <a:ext cx="4377224" cy="646331"/>
          </a:xfrm>
          <a:prstGeom prst="rect">
            <a:avLst/>
          </a:prstGeom>
          <a:noFill/>
        </p:spPr>
        <p:txBody>
          <a:bodyPr wrap="none" rtlCol="0">
            <a:spAutoFit/>
          </a:bodyPr>
          <a:lstStyle/>
          <a:p>
            <a:pPr>
              <a:defRPr/>
            </a:pPr>
            <a:r>
              <a:rPr lang="en-US" sz="1800">
                <a:latin typeface="Times New Roman"/>
                <a:ea typeface="宋体"/>
              </a:rPr>
              <a:t>Table A8 CCSS Variables: Statistic Summary</a:t>
            </a:r>
            <a:endParaRPr lang="zh-CN" sz="1800">
              <a:latin typeface="Times New Roman"/>
              <a:ea typeface="宋体"/>
            </a:endParaRPr>
          </a:p>
          <a:p>
            <a:pPr>
              <a:defRPr/>
            </a:pPr>
            <a:endParaRPr lang="zh-CN"/>
          </a:p>
        </p:txBody>
      </p:sp>
      <p:sp>
        <p:nvSpPr>
          <p:cNvPr id="6" name="文本框 5">
            <a:extLst>
              <a:ext uri="{FF2B5EF4-FFF2-40B4-BE49-F238E27FC236}">
                <a16:creationId xmlns:a16="http://schemas.microsoft.com/office/drawing/2014/main" id="{6E22D8E3-2F35-41FA-A4EF-AC4410EA3FE2}"/>
              </a:ext>
            </a:extLst>
          </p:cNvPr>
          <p:cNvSpPr txBox="1"/>
          <p:nvPr/>
        </p:nvSpPr>
        <p:spPr>
          <a:xfrm>
            <a:off x="10712278" y="5987018"/>
            <a:ext cx="641522" cy="369332"/>
          </a:xfrm>
          <a:prstGeom prst="rect">
            <a:avLst/>
          </a:prstGeom>
          <a:noFill/>
        </p:spPr>
        <p:txBody>
          <a:bodyPr wrap="none" rtlCol="0">
            <a:spAutoFit/>
          </a:bodyPr>
          <a:lstStyle/>
          <a:p>
            <a:r>
              <a:rPr lang="en-US" altLang="zh-CN" dirty="0">
                <a:hlinkClick r:id="rId3" action="ppaction://hlinksldjump"/>
              </a:rPr>
              <a:t>Back</a:t>
            </a:r>
            <a:endParaRPr lang="zh-CN" altLang="en-US" dirty="0"/>
          </a:p>
        </p:txBody>
      </p:sp>
    </p:spTree>
    <p:extLst>
      <p:ext uri="{BB962C8B-B14F-4D97-AF65-F5344CB8AC3E}">
        <p14:creationId xmlns:p14="http://schemas.microsoft.com/office/powerpoint/2010/main" val="2887434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F3384D-474E-4643-98B7-887BEC867297}"/>
              </a:ext>
            </a:extLst>
          </p:cNvPr>
          <p:cNvSpPr>
            <a:spLocks noGrp="1"/>
          </p:cNvSpPr>
          <p:nvPr>
            <p:ph type="title"/>
          </p:nvPr>
        </p:nvSpPr>
        <p:spPr/>
        <p:txBody>
          <a:bodyPr/>
          <a:lstStyle/>
          <a:p>
            <a:r>
              <a:rPr lang="en-US" altLang="zh-CN" dirty="0">
                <a:latin typeface="Times New Roman"/>
                <a:cs typeface="Times New Roman"/>
              </a:rPr>
              <a:t>Model Estimation: Adjust CAT to HC</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584D914-597E-4086-B0B9-4575F27234B2}"/>
                  </a:ext>
                </a:extLst>
              </p:cNvPr>
              <p:cNvSpPr>
                <a:spLocks noGrp="1"/>
              </p:cNvSpPr>
              <p:nvPr>
                <p:ph idx="1"/>
              </p:nvPr>
            </p:nvSpPr>
            <p:spPr>
              <a:xfrm>
                <a:off x="838200" y="1412776"/>
                <a:ext cx="10515600" cy="4943574"/>
              </a:xfrm>
            </p:spPr>
            <p:txBody>
              <a:bodyPr>
                <a:normAutofit fontScale="85000" lnSpcReduction="10000"/>
              </a:bodyPr>
              <a:lstStyle/>
              <a:p>
                <a:pPr>
                  <a:lnSpc>
                    <a:spcPct val="110000"/>
                  </a:lnSpc>
                </a:pPr>
                <a:r>
                  <a:rPr lang="en-US" altLang="zh-CN" sz="2400" dirty="0">
                    <a:solidFill>
                      <a:schemeClr val="tx1"/>
                    </a:solidFill>
                    <a:latin typeface="Times New Roman" panose="02020603050405020304" pitchFamily="18" charset="0"/>
                    <a:cs typeface="Times New Roman" panose="02020603050405020304" pitchFamily="18" charset="0"/>
                  </a:rPr>
                  <a:t>An issue is that Cognitive Ability Test (CAT) scores after high school graduation (</a:t>
                </a:r>
                <a14:m>
                  <m:oMath xmlns:m="http://schemas.openxmlformats.org/officeDocument/2006/math">
                    <m:sSub>
                      <m:sSubPr>
                        <m:ctrlPr>
                          <a:rPr lang="zh-CN" altLang="zh-CN" sz="2400" i="1" smtClean="0">
                            <a:solidFill>
                              <a:schemeClr val="tx1"/>
                            </a:solidFill>
                            <a:latin typeface="Cambria Math" panose="02040503050406030204" pitchFamily="18" charset="0"/>
                            <a:ea typeface="Cambria Math"/>
                            <a:cs typeface="Cambria Math"/>
                          </a:rPr>
                        </m:ctrlPr>
                      </m:sSubPr>
                      <m:e>
                        <m:r>
                          <a:rPr lang="en-US" altLang="zh-CN" sz="2400" i="1">
                            <a:solidFill>
                              <a:schemeClr val="tx1"/>
                            </a:solidFill>
                            <a:latin typeface="Cambria Math"/>
                            <a:ea typeface="Times New Roman"/>
                            <a:cs typeface="Times New Roman"/>
                          </a:rPr>
                          <m:t>𝑙𝑛</m:t>
                        </m:r>
                        <m:r>
                          <a:rPr lang="en-US" altLang="zh-CN" sz="2400" i="1">
                            <a:solidFill>
                              <a:schemeClr val="tx1"/>
                            </a:solidFill>
                            <a:latin typeface="Cambria Math"/>
                            <a:ea typeface="Times New Roman"/>
                            <a:cs typeface="Times New Roman"/>
                          </a:rPr>
                          <m:t>⁡(</m:t>
                        </m:r>
                        <m:acc>
                          <m:accPr>
                            <m:chr m:val="̃"/>
                            <m:ctrlPr>
                              <a:rPr lang="zh-CN" altLang="zh-CN" sz="2400" i="1">
                                <a:solidFill>
                                  <a:schemeClr val="tx1"/>
                                </a:solidFill>
                                <a:latin typeface="Cambria Math" panose="02040503050406030204" pitchFamily="18" charset="0"/>
                                <a:ea typeface="Cambria Math"/>
                                <a:cs typeface="Cambria Math"/>
                              </a:rPr>
                            </m:ctrlPr>
                          </m:accPr>
                          <m:e>
                            <m:r>
                              <a:rPr lang="en-US" altLang="zh-CN" sz="2400" i="1">
                                <a:solidFill>
                                  <a:schemeClr val="tx1"/>
                                </a:solidFill>
                                <a:latin typeface="Cambria Math"/>
                                <a:ea typeface="Times New Roman"/>
                                <a:cs typeface="Times New Roman"/>
                              </a:rPr>
                              <m:t>𝑆</m:t>
                            </m:r>
                          </m:e>
                        </m:acc>
                      </m:e>
                      <m:sub>
                        <m:r>
                          <a:rPr lang="en-US" altLang="zh-CN" sz="2400" i="1">
                            <a:solidFill>
                              <a:schemeClr val="tx1"/>
                            </a:solidFill>
                            <a:latin typeface="Cambria Math"/>
                            <a:ea typeface="Times New Roman"/>
                            <a:cs typeface="Times New Roman"/>
                          </a:rPr>
                          <m:t>𝑖</m:t>
                        </m:r>
                      </m:sub>
                    </m:sSub>
                    <m:r>
                      <a:rPr lang="en-US" altLang="zh-CN" sz="2400" i="1">
                        <a:solidFill>
                          <a:schemeClr val="tx1"/>
                        </a:solidFill>
                        <a:latin typeface="Cambria Math"/>
                        <a:ea typeface="Times New Roman"/>
                        <a:cs typeface="Times New Roman"/>
                      </a:rPr>
                      <m:t>)</m:t>
                    </m:r>
                  </m:oMath>
                </a14:m>
                <a:r>
                  <a:rPr lang="en-US" altLang="zh-CN" sz="2400" dirty="0">
                    <a:solidFill>
                      <a:schemeClr val="tx1"/>
                    </a:solidFill>
                    <a:latin typeface="Times New Roman" panose="02020603050405020304" pitchFamily="18" charset="0"/>
                    <a:cs typeface="Times New Roman" panose="02020603050405020304" pitchFamily="18" charset="0"/>
                  </a:rPr>
                  <a:t>), as a measure of pre-college human capital, may be systematically different from true human capital estimated from CCSS dataset (</a:t>
                </a:r>
                <a14:m>
                  <m:oMath xmlns:m="http://schemas.openxmlformats.org/officeDocument/2006/math">
                    <m:func>
                      <m:funcPr>
                        <m:ctrlPr>
                          <a:rPr lang="zh-CN" altLang="zh-CN" sz="2400" i="1">
                            <a:solidFill>
                              <a:schemeClr val="tx1"/>
                            </a:solidFill>
                            <a:latin typeface="Cambria Math" panose="02040503050406030204" pitchFamily="18" charset="0"/>
                            <a:ea typeface="Cambria Math"/>
                            <a:cs typeface="Cambria Math"/>
                          </a:rPr>
                        </m:ctrlPr>
                      </m:funcPr>
                      <m:fName>
                        <m:r>
                          <a:rPr lang="en-US" altLang="zh-CN" sz="2400" i="1">
                            <a:solidFill>
                              <a:schemeClr val="tx1"/>
                            </a:solidFill>
                            <a:latin typeface="Cambria Math"/>
                            <a:ea typeface="Times New Roman"/>
                            <a:cs typeface="Times New Roman"/>
                          </a:rPr>
                          <m:t>𝑙𝑛</m:t>
                        </m:r>
                      </m:fName>
                      <m:e>
                        <m:d>
                          <m:dPr>
                            <m:ctrlPr>
                              <a:rPr lang="zh-CN" altLang="zh-CN" sz="2400" i="1">
                                <a:solidFill>
                                  <a:schemeClr val="tx1"/>
                                </a:solidFill>
                                <a:latin typeface="Cambria Math" panose="02040503050406030204" pitchFamily="18" charset="0"/>
                                <a:ea typeface="Cambria Math"/>
                                <a:cs typeface="Cambria Math"/>
                              </a:rPr>
                            </m:ctrlPr>
                          </m:dPr>
                          <m:e>
                            <m:sSub>
                              <m:sSubPr>
                                <m:ctrlPr>
                                  <a:rPr lang="zh-CN" altLang="zh-CN" sz="2400" i="1">
                                    <a:solidFill>
                                      <a:schemeClr val="tx1"/>
                                    </a:solidFill>
                                    <a:latin typeface="Cambria Math" panose="02040503050406030204" pitchFamily="18" charset="0"/>
                                    <a:ea typeface="Cambria Math"/>
                                    <a:cs typeface="Cambria Math"/>
                                  </a:rPr>
                                </m:ctrlPr>
                              </m:sSubPr>
                              <m:e>
                                <m:r>
                                  <a:rPr lang="en-US" altLang="zh-CN" sz="2400" i="1">
                                    <a:solidFill>
                                      <a:schemeClr val="tx1"/>
                                    </a:solidFill>
                                    <a:latin typeface="Cambria Math"/>
                                    <a:ea typeface="Times New Roman"/>
                                    <a:cs typeface="Times New Roman"/>
                                  </a:rPr>
                                  <m:t>𝐿</m:t>
                                </m:r>
                              </m:e>
                              <m:sub>
                                <m:r>
                                  <a:rPr lang="en-US" altLang="zh-CN" sz="2400" i="1">
                                    <a:solidFill>
                                      <a:schemeClr val="tx1"/>
                                    </a:solidFill>
                                    <a:latin typeface="Cambria Math"/>
                                    <a:ea typeface="Times New Roman"/>
                                    <a:cs typeface="Times New Roman"/>
                                  </a:rPr>
                                  <m:t>𝑖</m:t>
                                </m:r>
                              </m:sub>
                            </m:sSub>
                          </m:e>
                        </m:d>
                      </m:e>
                    </m:func>
                  </m:oMath>
                </a14:m>
                <a:r>
                  <a:rPr lang="en-US" altLang="zh-CN" sz="2400" dirty="0">
                    <a:solidFill>
                      <a:schemeClr val="tx1"/>
                    </a:solidFill>
                    <a:latin typeface="Times New Roman" panose="02020603050405020304" pitchFamily="18" charset="0"/>
                    <a:cs typeface="Times New Roman" panose="02020603050405020304" pitchFamily="18" charset="0"/>
                  </a:rPr>
                  <a:t>), although both </a:t>
                </a:r>
                <a14:m>
                  <m:oMath xmlns:m="http://schemas.openxmlformats.org/officeDocument/2006/math">
                    <m:acc>
                      <m:accPr>
                        <m:chr m:val="̃"/>
                        <m:ctrlPr>
                          <a:rPr lang="en-US" altLang="zh-CN" sz="2400" i="1" smtClean="0">
                            <a:solidFill>
                              <a:schemeClr val="tx1"/>
                            </a:solidFill>
                            <a:latin typeface="Cambria Math" panose="02040503050406030204" pitchFamily="18" charset="0"/>
                            <a:cs typeface="Times New Roman" panose="02020603050405020304" pitchFamily="18" charset="0"/>
                          </a:rPr>
                        </m:ctrlPr>
                      </m:accPr>
                      <m:e>
                        <m:sSub>
                          <m:sSubPr>
                            <m:ctrlPr>
                              <a:rPr lang="en-US" altLang="zh-CN" sz="2400" i="1">
                                <a:solidFill>
                                  <a:schemeClr val="tx1"/>
                                </a:solidFill>
                                <a:latin typeface="Cambria Math" panose="02040503050406030204" pitchFamily="18" charset="0"/>
                                <a:cs typeface="Times New Roman" panose="02020603050405020304" pitchFamily="18" charset="0"/>
                              </a:rPr>
                            </m:ctrlPr>
                          </m:sSubPr>
                          <m:e>
                            <m:r>
                              <a:rPr lang="en-US" altLang="zh-CN" sz="2400" i="1">
                                <a:solidFill>
                                  <a:schemeClr val="tx1"/>
                                </a:solidFill>
                                <a:latin typeface="Cambria Math" panose="02040503050406030204" pitchFamily="18" charset="0"/>
                                <a:cs typeface="Times New Roman" panose="02020603050405020304" pitchFamily="18" charset="0"/>
                              </a:rPr>
                              <m:t>𝑆</m:t>
                            </m:r>
                          </m:e>
                          <m:sub>
                            <m:r>
                              <a:rPr lang="en-US" altLang="zh-CN" sz="2400" i="1">
                                <a:solidFill>
                                  <a:schemeClr val="tx1"/>
                                </a:solidFill>
                                <a:latin typeface="Cambria Math" panose="02040503050406030204" pitchFamily="18" charset="0"/>
                                <a:cs typeface="Times New Roman" panose="02020603050405020304" pitchFamily="18" charset="0"/>
                              </a:rPr>
                              <m:t>𝑖</m:t>
                            </m:r>
                          </m:sub>
                        </m:sSub>
                      </m:e>
                    </m:acc>
                  </m:oMath>
                </a14:m>
                <a:r>
                  <a:rPr lang="en-US" altLang="zh-CN" sz="2400" dirty="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zh-CN" altLang="zh-CN" sz="2400" i="1" smtClean="0">
                            <a:solidFill>
                              <a:schemeClr val="tx1"/>
                            </a:solidFill>
                            <a:latin typeface="Cambria Math" panose="02040503050406030204" pitchFamily="18" charset="0"/>
                            <a:ea typeface="Cambria Math"/>
                            <a:cs typeface="Cambria Math"/>
                          </a:rPr>
                        </m:ctrlPr>
                      </m:sSubPr>
                      <m:e>
                        <m:r>
                          <a:rPr lang="en-US" altLang="zh-CN" sz="2400" i="1">
                            <a:solidFill>
                              <a:schemeClr val="tx1"/>
                            </a:solidFill>
                            <a:latin typeface="Cambria Math"/>
                            <a:ea typeface="Times New Roman"/>
                            <a:cs typeface="Times New Roman"/>
                          </a:rPr>
                          <m:t>𝐿</m:t>
                        </m:r>
                      </m:e>
                      <m:sub>
                        <m:r>
                          <a:rPr lang="en-US" altLang="zh-CN" sz="2400" i="1">
                            <a:solidFill>
                              <a:schemeClr val="tx1"/>
                            </a:solidFill>
                            <a:latin typeface="Cambria Math"/>
                            <a:ea typeface="Times New Roman"/>
                            <a:cs typeface="Times New Roman"/>
                          </a:rPr>
                          <m:t>𝑖</m:t>
                        </m:r>
                      </m:sub>
                    </m:sSub>
                    <m:r>
                      <a:rPr lang="en-US" altLang="zh-CN" sz="2400" i="1">
                        <a:solidFill>
                          <a:schemeClr val="tx1"/>
                        </a:solidFill>
                        <a:latin typeface="Cambria Math" panose="02040503050406030204" pitchFamily="18" charset="0"/>
                        <a:ea typeface="Times New Roman"/>
                        <a:cs typeface="Times New Roman"/>
                      </a:rPr>
                      <m:t> </m:t>
                    </m:r>
                  </m:oMath>
                </a14:m>
                <a:r>
                  <a:rPr lang="en-US" altLang="zh-CN" sz="2400" dirty="0">
                    <a:solidFill>
                      <a:schemeClr val="tx1"/>
                    </a:solidFill>
                    <a:latin typeface="Times New Roman" panose="02020603050405020304" pitchFamily="18" charset="0"/>
                    <a:cs typeface="Times New Roman" panose="02020603050405020304" pitchFamily="18" charset="0"/>
                  </a:rPr>
                  <a:t>are normalized to 0-100.</a:t>
                </a:r>
              </a:p>
              <a:p>
                <a:pPr>
                  <a:lnSpc>
                    <a:spcPct val="110000"/>
                  </a:lnSpc>
                </a:pPr>
                <a:r>
                  <a:rPr lang="en-US" altLang="zh-CN" sz="2400" dirty="0">
                    <a:solidFill>
                      <a:schemeClr val="tx1"/>
                    </a:solidFill>
                    <a:latin typeface="Times New Roman" panose="02020603050405020304" pitchFamily="18" charset="0"/>
                    <a:cs typeface="Times New Roman" panose="02020603050405020304" pitchFamily="18" charset="0"/>
                  </a:rPr>
                  <a:t>We estimate the following relation between the two:</a:t>
                </a:r>
              </a:p>
              <a:p>
                <a:pPr marL="0" indent="0" algn="ctr">
                  <a:lnSpc>
                    <a:spcPct val="110000"/>
                  </a:lnSpc>
                  <a:buNone/>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ea typeface="Times New Roman"/>
                          <a:cs typeface="Times New Roman"/>
                        </a:rPr>
                        <m:t>𝑙𝑛</m:t>
                      </m:r>
                      <m:r>
                        <a:rPr lang="en-US" altLang="zh-CN" sz="2400" b="0" i="1" smtClean="0">
                          <a:solidFill>
                            <a:schemeClr val="tx1"/>
                          </a:solidFill>
                          <a:latin typeface="Cambria Math" panose="02040503050406030204" pitchFamily="18" charset="0"/>
                          <a:ea typeface="Times New Roman"/>
                          <a:cs typeface="Times New Roman"/>
                        </a:rPr>
                        <m:t>⁡(</m:t>
                      </m:r>
                      <m:f>
                        <m:fPr>
                          <m:type m:val="lin"/>
                          <m:ctrlPr>
                            <a:rPr lang="en-US" altLang="zh-CN" sz="2400" b="0" i="1" smtClean="0">
                              <a:solidFill>
                                <a:schemeClr val="tx1"/>
                              </a:solidFill>
                              <a:latin typeface="Cambria Math" panose="02040503050406030204" pitchFamily="18" charset="0"/>
                              <a:cs typeface="Times New Roman"/>
                            </a:rPr>
                          </m:ctrlPr>
                        </m:fPr>
                        <m:num>
                          <m:acc>
                            <m:accPr>
                              <m:chr m:val="̃"/>
                              <m:ctrlPr>
                                <a:rPr lang="en-US" altLang="zh-CN" sz="2400" i="1">
                                  <a:solidFill>
                                    <a:schemeClr val="tx1"/>
                                  </a:solidFill>
                                  <a:latin typeface="Cambria Math" panose="02040503050406030204" pitchFamily="18" charset="0"/>
                                  <a:cs typeface="Times New Roman"/>
                                </a:rPr>
                              </m:ctrlPr>
                            </m:accPr>
                            <m:e>
                              <m:sSub>
                                <m:sSubPr>
                                  <m:ctrlPr>
                                    <a:rPr lang="en-US" altLang="zh-CN" sz="2400" i="1">
                                      <a:solidFill>
                                        <a:schemeClr val="tx1"/>
                                      </a:solidFill>
                                      <a:latin typeface="Cambria Math" panose="02040503050406030204" pitchFamily="18" charset="0"/>
                                      <a:cs typeface="Times New Roman"/>
                                    </a:rPr>
                                  </m:ctrlPr>
                                </m:sSubPr>
                                <m:e>
                                  <m:r>
                                    <a:rPr lang="en-US" altLang="zh-CN" sz="2400" i="1">
                                      <a:solidFill>
                                        <a:schemeClr val="tx1"/>
                                      </a:solidFill>
                                      <a:latin typeface="Cambria Math" panose="02040503050406030204" pitchFamily="18" charset="0"/>
                                      <a:cs typeface="Times New Roman"/>
                                    </a:rPr>
                                    <m:t>𝑆</m:t>
                                  </m:r>
                                </m:e>
                                <m:sub>
                                  <m:r>
                                    <a:rPr lang="en-US" altLang="zh-CN" sz="2400" i="1">
                                      <a:solidFill>
                                        <a:schemeClr val="tx1"/>
                                      </a:solidFill>
                                      <a:latin typeface="Cambria Math" panose="02040503050406030204" pitchFamily="18" charset="0"/>
                                      <a:cs typeface="Times New Roman"/>
                                    </a:rPr>
                                    <m:t>𝑖</m:t>
                                  </m:r>
                                </m:sub>
                              </m:sSub>
                            </m:e>
                          </m:acc>
                        </m:num>
                        <m:den>
                          <m:r>
                            <a:rPr lang="en-US" altLang="zh-CN" sz="2400" b="0" i="1" smtClean="0">
                              <a:solidFill>
                                <a:schemeClr val="tx1"/>
                              </a:solidFill>
                              <a:latin typeface="Cambria Math" panose="02040503050406030204" pitchFamily="18" charset="0"/>
                              <a:cs typeface="Times New Roman"/>
                            </a:rPr>
                            <m:t>100</m:t>
                          </m:r>
                        </m:den>
                      </m:f>
                      <m:r>
                        <a:rPr lang="en-US" altLang="zh-CN" sz="2400" b="0" i="1" smtClean="0">
                          <a:solidFill>
                            <a:schemeClr val="tx1"/>
                          </a:solidFill>
                          <a:latin typeface="Cambria Math" panose="02040503050406030204" pitchFamily="18" charset="0"/>
                          <a:cs typeface="Times New Roman"/>
                        </a:rPr>
                        <m:t>)</m:t>
                      </m:r>
                      <m:r>
                        <a:rPr lang="en-US" altLang="zh-CN" sz="2400" b="0" i="1" smtClean="0">
                          <a:solidFill>
                            <a:schemeClr val="tx1"/>
                          </a:solidFill>
                          <a:latin typeface="Cambria Math" panose="02040503050406030204" pitchFamily="18" charset="0"/>
                          <a:ea typeface="Times New Roman"/>
                          <a:cs typeface="Times New Roman"/>
                        </a:rPr>
                        <m:t>=</m:t>
                      </m:r>
                      <m:r>
                        <a:rPr lang="en-US" altLang="zh-CN" sz="2400" b="0" i="1" smtClean="0">
                          <a:solidFill>
                            <a:schemeClr val="tx1"/>
                          </a:solidFill>
                          <a:latin typeface="Cambria Math" panose="02040503050406030204" pitchFamily="18" charset="0"/>
                          <a:ea typeface="Times New Roman"/>
                          <a:cs typeface="Times New Roman"/>
                        </a:rPr>
                        <m:t>𝑏</m:t>
                      </m:r>
                      <m:func>
                        <m:funcPr>
                          <m:ctrlPr>
                            <a:rPr lang="zh-CN" altLang="zh-CN" sz="2400" i="1">
                              <a:solidFill>
                                <a:schemeClr val="tx1"/>
                              </a:solidFill>
                              <a:latin typeface="Cambria Math" panose="02040503050406030204" pitchFamily="18" charset="0"/>
                              <a:ea typeface="Cambria Math"/>
                              <a:cs typeface="Cambria Math"/>
                            </a:rPr>
                          </m:ctrlPr>
                        </m:funcPr>
                        <m:fName>
                          <m:r>
                            <a:rPr lang="en-US" altLang="zh-CN" sz="2400" i="1">
                              <a:solidFill>
                                <a:schemeClr val="tx1"/>
                              </a:solidFill>
                              <a:latin typeface="Cambria Math"/>
                              <a:ea typeface="Times New Roman"/>
                              <a:cs typeface="Times New Roman"/>
                            </a:rPr>
                            <m:t>𝑙𝑛</m:t>
                          </m:r>
                        </m:fName>
                        <m:e>
                          <m:d>
                            <m:dPr>
                              <m:ctrlPr>
                                <a:rPr lang="zh-CN" altLang="zh-CN" sz="2400" i="1">
                                  <a:solidFill>
                                    <a:schemeClr val="tx1"/>
                                  </a:solidFill>
                                  <a:latin typeface="Cambria Math" panose="02040503050406030204" pitchFamily="18" charset="0"/>
                                  <a:ea typeface="Cambria Math"/>
                                  <a:cs typeface="Cambria Math"/>
                                </a:rPr>
                              </m:ctrlPr>
                            </m:dPr>
                            <m:e>
                              <m:f>
                                <m:fPr>
                                  <m:type m:val="lin"/>
                                  <m:ctrlPr>
                                    <a:rPr lang="zh-CN" altLang="en-US" sz="2400" i="1" smtClean="0">
                                      <a:solidFill>
                                        <a:schemeClr val="tx1"/>
                                      </a:solidFill>
                                      <a:latin typeface="Cambria Math" panose="02040503050406030204" pitchFamily="18" charset="0"/>
                                    </a:rPr>
                                  </m:ctrlPr>
                                </m:fPr>
                                <m:num>
                                  <m:sSub>
                                    <m:sSubPr>
                                      <m:ctrlPr>
                                        <a:rPr lang="zh-CN" altLang="zh-CN" sz="2400" i="1">
                                          <a:solidFill>
                                            <a:schemeClr val="tx1"/>
                                          </a:solidFill>
                                          <a:latin typeface="Cambria Math" panose="02040503050406030204" pitchFamily="18" charset="0"/>
                                          <a:ea typeface="Cambria Math"/>
                                          <a:cs typeface="Cambria Math"/>
                                        </a:rPr>
                                      </m:ctrlPr>
                                    </m:sSubPr>
                                    <m:e>
                                      <m:acc>
                                        <m:accPr>
                                          <m:chr m:val="̂"/>
                                          <m:ctrlPr>
                                            <a:rPr lang="zh-CN" altLang="en-US" sz="2400" b="0" i="1" smtClean="0">
                                              <a:solidFill>
                                                <a:schemeClr val="tx1"/>
                                              </a:solidFill>
                                              <a:latin typeface="Cambria Math" panose="02040503050406030204" pitchFamily="18" charset="0"/>
                                              <a:cs typeface="Times New Roman"/>
                                            </a:rPr>
                                          </m:ctrlPr>
                                        </m:accPr>
                                        <m:e>
                                          <m:r>
                                            <a:rPr lang="en-US" altLang="zh-CN" sz="2400" i="1">
                                              <a:latin typeface="Cambria Math"/>
                                              <a:ea typeface="Times New Roman"/>
                                              <a:cs typeface="Times New Roman"/>
                                            </a:rPr>
                                            <m:t>𝐿</m:t>
                                          </m:r>
                                        </m:e>
                                      </m:acc>
                                    </m:e>
                                    <m:sub>
                                      <m:r>
                                        <a:rPr lang="en-US" altLang="zh-CN" sz="2400" i="1">
                                          <a:solidFill>
                                            <a:schemeClr val="tx1"/>
                                          </a:solidFill>
                                          <a:latin typeface="Cambria Math"/>
                                          <a:ea typeface="Times New Roman"/>
                                          <a:cs typeface="Times New Roman"/>
                                        </a:rPr>
                                        <m:t>𝑖</m:t>
                                      </m:r>
                                    </m:sub>
                                  </m:sSub>
                                </m:num>
                                <m:den>
                                  <m:r>
                                    <a:rPr lang="en-US" altLang="zh-CN" sz="2400" b="0" i="1" smtClean="0">
                                      <a:solidFill>
                                        <a:schemeClr val="tx1"/>
                                      </a:solidFill>
                                      <a:latin typeface="Cambria Math" panose="02040503050406030204" pitchFamily="18" charset="0"/>
                                    </a:rPr>
                                    <m:t>100</m:t>
                                  </m:r>
                                </m:den>
                              </m:f>
                            </m:e>
                          </m:d>
                        </m:e>
                      </m:func>
                      <m:r>
                        <a:rPr lang="en-US" altLang="zh-CN" sz="2400" b="0" i="1" smtClean="0">
                          <a:solidFill>
                            <a:schemeClr val="tx1"/>
                          </a:solidFill>
                          <a:latin typeface="Cambria Math" panose="02040503050406030204" pitchFamily="18" charset="0"/>
                          <a:ea typeface="Times New Roman"/>
                          <a:cs typeface="Times New Roman"/>
                        </a:rPr>
                        <m:t>+</m:t>
                      </m:r>
                      <m:sSub>
                        <m:sSubPr>
                          <m:ctrlPr>
                            <a:rPr lang="en-US" altLang="zh-CN" sz="2400" b="0" i="1" smtClean="0">
                              <a:solidFill>
                                <a:schemeClr val="tx1"/>
                              </a:solidFill>
                              <a:latin typeface="Cambria Math" panose="02040503050406030204" pitchFamily="18" charset="0"/>
                              <a:cs typeface="Times New Roman"/>
                            </a:rPr>
                          </m:ctrlPr>
                        </m:sSubPr>
                        <m:e>
                          <m:r>
                            <a:rPr lang="zh-CN" altLang="en-US" sz="2400" i="1">
                              <a:solidFill>
                                <a:schemeClr val="tx1"/>
                              </a:solidFill>
                              <a:latin typeface="Cambria Math" panose="02040503050406030204" pitchFamily="18" charset="0"/>
                              <a:ea typeface="Times New Roman"/>
                              <a:cs typeface="Times New Roman"/>
                            </a:rPr>
                            <m:t>𝛿</m:t>
                          </m:r>
                        </m:e>
                        <m:sub>
                          <m:r>
                            <a:rPr lang="en-US" altLang="zh-CN" sz="2400" b="0" i="1" smtClean="0">
                              <a:solidFill>
                                <a:schemeClr val="tx1"/>
                              </a:solidFill>
                              <a:latin typeface="Cambria Math" panose="02040503050406030204" pitchFamily="18" charset="0"/>
                              <a:cs typeface="Times New Roman"/>
                            </a:rPr>
                            <m:t>𝑖</m:t>
                          </m:r>
                        </m:sub>
                      </m:sSub>
                    </m:oMath>
                  </m:oMathPara>
                </a14:m>
                <a:endParaRPr lang="en-US" altLang="zh-CN" sz="2400" dirty="0">
                  <a:solidFill>
                    <a:schemeClr val="tx1"/>
                  </a:solidFill>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solidFill>
                      <a:schemeClr val="tx1"/>
                    </a:solidFill>
                    <a:latin typeface="Times New Roman" panose="02020603050405020304" pitchFamily="18" charset="0"/>
                    <a:cs typeface="Times New Roman" panose="02020603050405020304" pitchFamily="18" charset="0"/>
                  </a:rPr>
                  <a:t>with </a:t>
                </a:r>
                <a14:m>
                  <m:oMath xmlns:m="http://schemas.openxmlformats.org/officeDocument/2006/math">
                    <m:sSub>
                      <m:sSubPr>
                        <m:ctrlPr>
                          <a:rPr lang="en-US" altLang="zh-CN" sz="2400" b="0" i="1" smtClean="0">
                            <a:solidFill>
                              <a:schemeClr val="tx1"/>
                            </a:solidFill>
                            <a:latin typeface="Cambria Math" panose="02040503050406030204" pitchFamily="18" charset="0"/>
                            <a:cs typeface="Times New Roman"/>
                          </a:rPr>
                        </m:ctrlPr>
                      </m:sSubPr>
                      <m:e>
                        <m:r>
                          <a:rPr lang="zh-CN" altLang="en-US" sz="2400" i="1">
                            <a:solidFill>
                              <a:schemeClr val="tx1"/>
                            </a:solidFill>
                            <a:latin typeface="Cambria Math" panose="02040503050406030204" pitchFamily="18" charset="0"/>
                            <a:ea typeface="Times New Roman"/>
                            <a:cs typeface="Times New Roman"/>
                          </a:rPr>
                          <m:t>𝛿</m:t>
                        </m:r>
                      </m:e>
                      <m:sub>
                        <m:r>
                          <a:rPr lang="en-US" altLang="zh-CN" sz="2400" b="0" i="1" smtClean="0">
                            <a:solidFill>
                              <a:schemeClr val="tx1"/>
                            </a:solidFill>
                            <a:latin typeface="Cambria Math" panose="02040503050406030204" pitchFamily="18" charset="0"/>
                            <a:cs typeface="Times New Roman"/>
                          </a:rPr>
                          <m:t>𝑖</m:t>
                        </m:r>
                      </m:sub>
                    </m:sSub>
                    <m:r>
                      <a:rPr lang="en-US" altLang="zh-CN" sz="2400" b="0" i="1" smtClean="0">
                        <a:solidFill>
                          <a:schemeClr val="tx1"/>
                        </a:solidFill>
                        <a:latin typeface="Cambria Math" panose="02040503050406030204" pitchFamily="18" charset="0"/>
                        <a:cs typeface="Times New Roman"/>
                      </a:rPr>
                      <m:t>~</m:t>
                    </m:r>
                    <m:r>
                      <a:rPr lang="en-US" altLang="zh-CN" sz="2400" b="0" i="1" smtClean="0">
                        <a:solidFill>
                          <a:schemeClr val="tx1"/>
                        </a:solidFill>
                        <a:latin typeface="Cambria Math" panose="02040503050406030204" pitchFamily="18" charset="0"/>
                        <a:cs typeface="Times New Roman"/>
                      </a:rPr>
                      <m:t>𝑁</m:t>
                    </m:r>
                    <m:r>
                      <a:rPr lang="en-US" altLang="zh-CN" sz="2400" b="0" i="1" smtClean="0">
                        <a:solidFill>
                          <a:schemeClr val="tx1"/>
                        </a:solidFill>
                        <a:latin typeface="Cambria Math" panose="02040503050406030204" pitchFamily="18" charset="0"/>
                        <a:cs typeface="Times New Roman"/>
                      </a:rPr>
                      <m:t>(0, </m:t>
                    </m:r>
                    <m:sSubSup>
                      <m:sSubSupPr>
                        <m:ctrlPr>
                          <a:rPr lang="en-US" altLang="zh-CN" sz="2400" b="0" i="1" smtClean="0">
                            <a:solidFill>
                              <a:schemeClr val="tx1"/>
                            </a:solidFill>
                            <a:latin typeface="Cambria Math" panose="02040503050406030204" pitchFamily="18" charset="0"/>
                            <a:cs typeface="Times New Roman"/>
                          </a:rPr>
                        </m:ctrlPr>
                      </m:sSubSupPr>
                      <m:e>
                        <m:r>
                          <a:rPr lang="zh-CN" altLang="en-US" sz="2400" b="0" i="1" smtClean="0">
                            <a:solidFill>
                              <a:schemeClr val="tx1"/>
                            </a:solidFill>
                            <a:latin typeface="Cambria Math" panose="02040503050406030204" pitchFamily="18" charset="0"/>
                            <a:cs typeface="Times New Roman"/>
                          </a:rPr>
                          <m:t>𝜎</m:t>
                        </m:r>
                      </m:e>
                      <m:sub>
                        <m:r>
                          <a:rPr lang="zh-CN" altLang="en-US" sz="2400" b="0" i="1" smtClean="0">
                            <a:solidFill>
                              <a:schemeClr val="tx1"/>
                            </a:solidFill>
                            <a:latin typeface="Cambria Math" panose="02040503050406030204" pitchFamily="18" charset="0"/>
                            <a:cs typeface="Times New Roman"/>
                          </a:rPr>
                          <m:t>𝛿</m:t>
                        </m:r>
                      </m:sub>
                      <m:sup>
                        <m:r>
                          <a:rPr lang="en-US" altLang="zh-CN" sz="2400" b="0" i="1" smtClean="0">
                            <a:solidFill>
                              <a:schemeClr val="tx1"/>
                            </a:solidFill>
                            <a:latin typeface="Cambria Math" panose="02040503050406030204" pitchFamily="18" charset="0"/>
                            <a:cs typeface="Times New Roman"/>
                          </a:rPr>
                          <m:t>2</m:t>
                        </m:r>
                      </m:sup>
                    </m:sSubSup>
                  </m:oMath>
                </a14:m>
                <a:r>
                  <a:rPr lang="en-US" altLang="zh-CN" sz="2400" dirty="0">
                    <a:solidFill>
                      <a:schemeClr val="tx1"/>
                    </a:solidFill>
                    <a:latin typeface="Times New Roman" panose="02020603050405020304" pitchFamily="18" charset="0"/>
                    <a:cs typeface="Times New Roman" panose="02020603050405020304" pitchFamily="18" charset="0"/>
                  </a:rPr>
                  <a:t>), through the following procedure: (1) We predict </a:t>
                </a:r>
                <a14:m>
                  <m:oMath xmlns:m="http://schemas.openxmlformats.org/officeDocument/2006/math">
                    <m:sSub>
                      <m:sSubPr>
                        <m:ctrlPr>
                          <a:rPr lang="zh-CN" altLang="zh-CN" sz="2400" i="1">
                            <a:solidFill>
                              <a:schemeClr val="tx1"/>
                            </a:solidFill>
                            <a:latin typeface="Cambria Math" panose="02040503050406030204" pitchFamily="18" charset="0"/>
                            <a:ea typeface="Cambria Math"/>
                            <a:cs typeface="Cambria Math"/>
                          </a:rPr>
                        </m:ctrlPr>
                      </m:sSubPr>
                      <m:e>
                        <m:r>
                          <a:rPr lang="en-US" altLang="zh-CN" sz="2400" i="1">
                            <a:solidFill>
                              <a:schemeClr val="tx1"/>
                            </a:solidFill>
                            <a:latin typeface="Cambria Math"/>
                            <a:ea typeface="Times New Roman"/>
                            <a:cs typeface="Times New Roman"/>
                          </a:rPr>
                          <m:t>𝐿</m:t>
                        </m:r>
                      </m:e>
                      <m:sub>
                        <m:r>
                          <a:rPr lang="en-US" altLang="zh-CN" sz="2400" i="1">
                            <a:solidFill>
                              <a:schemeClr val="tx1"/>
                            </a:solidFill>
                            <a:latin typeface="Cambria Math"/>
                            <a:ea typeface="Times New Roman"/>
                            <a:cs typeface="Times New Roman"/>
                          </a:rPr>
                          <m:t>𝑖</m:t>
                        </m:r>
                      </m:sub>
                    </m:sSub>
                  </m:oMath>
                </a14:m>
                <a:r>
                  <a:rPr lang="en-US" altLang="zh-CN" sz="2400" dirty="0">
                    <a:solidFill>
                      <a:schemeClr val="tx1"/>
                    </a:solidFill>
                    <a:latin typeface="Times New Roman" panose="02020603050405020304" pitchFamily="18" charset="0"/>
                    <a:cs typeface="Times New Roman" panose="02020603050405020304" pitchFamily="18" charset="0"/>
                  </a:rPr>
                  <a:t> in CCSS by linear regression on covariates of college qualities dummies and individual characteristics (gender, hukou, income, parental education), (2) Replace all the covariate values with its mean value in CFPS in the estimated linear regression to get a predicted mean value of </a:t>
                </a:r>
                <a14:m>
                  <m:oMath xmlns:m="http://schemas.openxmlformats.org/officeDocument/2006/math">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𝜇</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𝑙𝑛</m:t>
                    </m:r>
                    <m:d>
                      <m:d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𝑖</m:t>
                            </m:r>
                          </m:sub>
                        </m:sSub>
                      </m:e>
                    </m:d>
                    <m:r>
                      <a:rPr lang="en-US" altLang="zh-CN" sz="24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400" dirty="0">
                    <a:solidFill>
                      <a:schemeClr val="tx1"/>
                    </a:solidFill>
                    <a:latin typeface="Times New Roman" panose="02020603050405020304" pitchFamily="18" charset="0"/>
                    <a:cs typeface="Times New Roman" panose="02020603050405020304" pitchFamily="18" charset="0"/>
                  </a:rPr>
                  <a:t> for the sample of CFPS, (3) Predict </a:t>
                </a:r>
                <a14:m>
                  <m:oMath xmlns:m="http://schemas.openxmlformats.org/officeDocument/2006/math">
                    <m:r>
                      <a:rPr lang="en-US" altLang="zh-CN" sz="2400" i="1" dirty="0" smtClean="0">
                        <a:solidFill>
                          <a:schemeClr val="tx1"/>
                        </a:solidFill>
                        <a:latin typeface="Cambria Math" panose="02040503050406030204" pitchFamily="18" charset="0"/>
                        <a:cs typeface="Times New Roman" panose="02020603050405020304" pitchFamily="18" charset="0"/>
                      </a:rPr>
                      <m:t>𝑏</m:t>
                    </m:r>
                  </m:oMath>
                </a14:m>
                <a:r>
                  <a:rPr lang="en-US" altLang="zh-CN" sz="2400" dirty="0">
                    <a:solidFill>
                      <a:schemeClr val="tx1"/>
                    </a:solidFill>
                    <a:latin typeface="Times New Roman" panose="02020603050405020304" pitchFamily="18" charset="0"/>
                    <a:cs typeface="Times New Roman" panose="02020603050405020304" pitchFamily="18" charset="0"/>
                  </a:rPr>
                  <a:t> as:</a:t>
                </a:r>
              </a:p>
              <a:p>
                <a:pPr marL="0" indent="0">
                  <a:lnSpc>
                    <a:spcPct val="110000"/>
                  </a:lnSpc>
                  <a:buNone/>
                </a:pPr>
                <a14:m>
                  <m:oMathPara xmlns:m="http://schemas.openxmlformats.org/officeDocument/2006/math">
                    <m:oMathParaPr>
                      <m:jc m:val="centerGroup"/>
                    </m:oMathParaPr>
                    <m:oMath xmlns:m="http://schemas.openxmlformats.org/officeDocument/2006/math">
                      <m:acc>
                        <m:accPr>
                          <m:chr m:val="̂"/>
                          <m:ctrlPr>
                            <a:rPr lang="zh-CN" altLang="zh-CN" sz="24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𝑏</m:t>
                          </m:r>
                        </m:e>
                      </m:acc>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𝜇</m:t>
                          </m:r>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2400"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ln</m:t>
                              </m:r>
                            </m:fName>
                            <m:e>
                              <m:d>
                                <m:d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type m:val="lin"/>
                                      <m:ctrlPr>
                                        <a:rPr lang="en-US" altLang="zh-CN" sz="2400" i="1">
                                          <a:solidFill>
                                            <a:schemeClr val="tx1"/>
                                          </a:solidFill>
                                          <a:latin typeface="Cambria Math" panose="02040503050406030204" pitchFamily="18" charset="0"/>
                                          <a:cs typeface="Times New Roman"/>
                                        </a:rPr>
                                      </m:ctrlPr>
                                    </m:fPr>
                                    <m:num>
                                      <m:acc>
                                        <m:accPr>
                                          <m:chr m:val="̃"/>
                                          <m:ctrlPr>
                                            <a:rPr lang="en-US" altLang="zh-CN" sz="2400" i="1">
                                              <a:solidFill>
                                                <a:schemeClr val="tx1"/>
                                              </a:solidFill>
                                              <a:latin typeface="Cambria Math" panose="02040503050406030204" pitchFamily="18" charset="0"/>
                                              <a:cs typeface="Times New Roman"/>
                                            </a:rPr>
                                          </m:ctrlPr>
                                        </m:accPr>
                                        <m:e>
                                          <m:sSub>
                                            <m:sSubPr>
                                              <m:ctrlPr>
                                                <a:rPr lang="en-US" altLang="zh-CN" sz="2400" i="1">
                                                  <a:solidFill>
                                                    <a:schemeClr val="tx1"/>
                                                  </a:solidFill>
                                                  <a:latin typeface="Cambria Math" panose="02040503050406030204" pitchFamily="18" charset="0"/>
                                                  <a:cs typeface="Times New Roman"/>
                                                </a:rPr>
                                              </m:ctrlPr>
                                            </m:sSubPr>
                                            <m:e>
                                              <m:r>
                                                <a:rPr lang="en-US" altLang="zh-CN" sz="2400" i="1">
                                                  <a:solidFill>
                                                    <a:schemeClr val="tx1"/>
                                                  </a:solidFill>
                                                  <a:latin typeface="Cambria Math" panose="02040503050406030204" pitchFamily="18" charset="0"/>
                                                  <a:cs typeface="Times New Roman"/>
                                                </a:rPr>
                                                <m:t>𝑆</m:t>
                                              </m:r>
                                            </m:e>
                                            <m:sub>
                                              <m:r>
                                                <a:rPr lang="en-US" altLang="zh-CN" sz="2400" i="1">
                                                  <a:solidFill>
                                                    <a:schemeClr val="tx1"/>
                                                  </a:solidFill>
                                                  <a:latin typeface="Cambria Math" panose="02040503050406030204" pitchFamily="18" charset="0"/>
                                                  <a:cs typeface="Times New Roman"/>
                                                </a:rPr>
                                                <m:t>𝑖</m:t>
                                              </m:r>
                                            </m:sub>
                                          </m:sSub>
                                        </m:e>
                                      </m:acc>
                                    </m:num>
                                    <m:den>
                                      <m:r>
                                        <a:rPr lang="en-US" altLang="zh-CN" sz="2400" i="1">
                                          <a:solidFill>
                                            <a:schemeClr val="tx1"/>
                                          </a:solidFill>
                                          <a:latin typeface="Cambria Math" panose="02040503050406030204" pitchFamily="18" charset="0"/>
                                          <a:cs typeface="Times New Roman"/>
                                        </a:rPr>
                                        <m:t>100</m:t>
                                      </m:r>
                                    </m:den>
                                  </m:f>
                                </m:e>
                              </m:d>
                            </m:e>
                          </m:func>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num>
                        <m:den>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𝜇</m:t>
                          </m:r>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𝑙𝑛</m:t>
                          </m:r>
                          <m:d>
                            <m:d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type m:val="lin"/>
                                  <m:ctrlPr>
                                    <a:rPr lang="zh-CN" altLang="en-US" sz="2400" i="1">
                                      <a:solidFill>
                                        <a:schemeClr val="tx1"/>
                                      </a:solidFill>
                                      <a:latin typeface="Cambria Math" panose="02040503050406030204" pitchFamily="18" charset="0"/>
                                    </a:rPr>
                                  </m:ctrlPr>
                                </m:fPr>
                                <m:num>
                                  <m:sSub>
                                    <m:sSubPr>
                                      <m:ctrlPr>
                                        <a:rPr lang="zh-CN" altLang="zh-CN" sz="2400" i="1">
                                          <a:solidFill>
                                            <a:schemeClr val="tx1"/>
                                          </a:solidFill>
                                          <a:latin typeface="Cambria Math" panose="02040503050406030204" pitchFamily="18" charset="0"/>
                                          <a:ea typeface="Cambria Math"/>
                                          <a:cs typeface="Cambria Math"/>
                                        </a:rPr>
                                      </m:ctrlPr>
                                    </m:sSubPr>
                                    <m:e>
                                      <m:acc>
                                        <m:accPr>
                                          <m:chr m:val="̂"/>
                                          <m:ctrlPr>
                                            <a:rPr lang="zh-CN" altLang="en-US" sz="2400" i="1" kern="100" smtClean="0">
                                              <a:solidFill>
                                                <a:schemeClr val="tx1"/>
                                              </a:solidFill>
                                              <a:effectLst/>
                                              <a:latin typeface="Cambria Math" panose="02040503050406030204" pitchFamily="18" charset="0"/>
                                              <a:cs typeface="Times New Roman" panose="02020603050405020304" pitchFamily="18" charset="0"/>
                                            </a:rPr>
                                          </m:ctrlPr>
                                        </m:accPr>
                                        <m:e>
                                          <m:r>
                                            <a:rPr lang="en-US" altLang="zh-CN" sz="2400" i="1">
                                              <a:latin typeface="Cambria Math"/>
                                              <a:ea typeface="Times New Roman"/>
                                              <a:cs typeface="Times New Roman"/>
                                            </a:rPr>
                                            <m:t>𝐿</m:t>
                                          </m:r>
                                        </m:e>
                                      </m:acc>
                                    </m:e>
                                    <m:sub>
                                      <m:r>
                                        <a:rPr lang="en-US" altLang="zh-CN" sz="2400" i="1">
                                          <a:solidFill>
                                            <a:schemeClr val="tx1"/>
                                          </a:solidFill>
                                          <a:latin typeface="Cambria Math"/>
                                          <a:ea typeface="Times New Roman"/>
                                          <a:cs typeface="Times New Roman"/>
                                        </a:rPr>
                                        <m:t>𝑖</m:t>
                                      </m:r>
                                    </m:sub>
                                  </m:sSub>
                                </m:num>
                                <m:den>
                                  <m:r>
                                    <a:rPr lang="en-US" altLang="zh-CN" sz="2400" i="1">
                                      <a:solidFill>
                                        <a:schemeClr val="tx1"/>
                                      </a:solidFill>
                                      <a:latin typeface="Cambria Math" panose="02040503050406030204" pitchFamily="18" charset="0"/>
                                    </a:rPr>
                                    <m:t>100</m:t>
                                  </m:r>
                                </m:den>
                              </m:f>
                            </m:e>
                          </m:d>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den>
                      </m:f>
                    </m:oMath>
                  </m:oMathPara>
                </a14:m>
                <a:endParaRPr lang="en-US" altLang="zh-CN" sz="2400" dirty="0">
                  <a:solidFill>
                    <a:schemeClr val="tx1"/>
                  </a:solidFill>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r>
                      <a:rPr lang="en-US" altLang="zh-CN" sz="2400"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𝜇</m:t>
                    </m:r>
                    <m:r>
                      <a:rPr lang="en-US" altLang="zh-CN" sz="2400"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func>
                      <m:func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2400"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ln</m:t>
                        </m:r>
                      </m:fName>
                      <m:e>
                        <m:d>
                          <m:d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m:t>
                                    </m:r>
                                  </m:e>
                                  <m:sub>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𝑖</m:t>
                                    </m:r>
                                  </m:sub>
                                </m:sSub>
                              </m:e>
                            </m:acc>
                          </m:e>
                        </m:d>
                      </m:e>
                    </m:func>
                    <m:r>
                      <a:rPr lang="en-US" altLang="zh-CN" sz="24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400" dirty="0">
                    <a:solidFill>
                      <a:schemeClr val="tx1"/>
                    </a:solidFill>
                    <a:latin typeface="Times New Roman" panose="02020603050405020304" pitchFamily="18" charset="0"/>
                    <a:cs typeface="Times New Roman" panose="02020603050405020304" pitchFamily="18" charset="0"/>
                  </a:rPr>
                  <a:t> is the sample mean in CFPS. </a:t>
                </a:r>
                <a:r>
                  <a:rPr lang="en-US" altLang="zh-CN" sz="2400" dirty="0">
                    <a:solidFill>
                      <a:schemeClr val="tx1"/>
                    </a:solidFill>
                    <a:latin typeface="Times New Roman" panose="02020603050405020304" pitchFamily="18" charset="0"/>
                    <a:cs typeface="Times New Roman" panose="02020603050405020304" pitchFamily="18" charset="0"/>
                    <a:hlinkClick r:id="rId2" action="ppaction://hlinksldjump"/>
                  </a:rPr>
                  <a:t>Back</a:t>
                </a:r>
                <a:endParaRPr lang="en-US" altLang="zh-CN" sz="2400" dirty="0">
                  <a:solidFill>
                    <a:schemeClr val="tx1"/>
                  </a:solidFill>
                  <a:latin typeface="Times New Roman" panose="02020603050405020304" pitchFamily="18" charset="0"/>
                  <a:cs typeface="Times New Roman" panose="02020603050405020304" pitchFamily="18" charset="0"/>
                </a:endParaRPr>
              </a:p>
              <a:p>
                <a:pPr>
                  <a:lnSpc>
                    <a:spcPct val="110000"/>
                  </a:lnSpc>
                </a:pPr>
                <a:endParaRPr lang="en-US" altLang="zh-CN" sz="2400" dirty="0">
                  <a:solidFill>
                    <a:schemeClr val="tx1"/>
                  </a:solidFill>
                  <a:latin typeface="Times New Roman" panose="02020603050405020304" pitchFamily="18" charset="0"/>
                  <a:cs typeface="Times New Roman" panose="02020603050405020304" pitchFamily="18" charset="0"/>
                </a:endParaRPr>
              </a:p>
              <a:p>
                <a:pPr>
                  <a:lnSpc>
                    <a:spcPct val="110000"/>
                  </a:lnSpc>
                </a:pPr>
                <a:endParaRPr lang="zh-CN" altLang="en-US"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A584D914-597E-4086-B0B9-4575F27234B2}"/>
                  </a:ext>
                </a:extLst>
              </p:cNvPr>
              <p:cNvSpPr>
                <a:spLocks noGrp="1" noRot="1" noChangeAspect="1" noMove="1" noResize="1" noEditPoints="1" noAdjustHandles="1" noChangeArrowheads="1" noChangeShapeType="1" noTextEdit="1"/>
              </p:cNvSpPr>
              <p:nvPr>
                <p:ph idx="1"/>
              </p:nvPr>
            </p:nvSpPr>
            <p:spPr>
              <a:xfrm>
                <a:off x="838200" y="1412776"/>
                <a:ext cx="10515600" cy="4943574"/>
              </a:xfrm>
              <a:blipFill>
                <a:blip r:embed="rId3"/>
                <a:stretch>
                  <a:fillRect l="-638" t="-617" r="-58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66DEDDE-ED89-41ED-9B3E-C7E035102179}"/>
              </a:ext>
            </a:extLst>
          </p:cNvPr>
          <p:cNvSpPr>
            <a:spLocks noGrp="1"/>
          </p:cNvSpPr>
          <p:nvPr>
            <p:ph type="sldNum" sz="quarter" idx="12"/>
          </p:nvPr>
        </p:nvSpPr>
        <p:spPr/>
        <p:txBody>
          <a:bodyPr/>
          <a:lstStyle/>
          <a:p>
            <a:pPr>
              <a:defRPr/>
            </a:pPr>
            <a:fld id="{35E42EC9-0CEB-42CC-B6D9-589A1CB849B7}" type="slidenum">
              <a:rPr lang="en-US" altLang="zh-CN" smtClean="0"/>
              <a:t>48</a:t>
            </a:fld>
            <a:endParaRPr lang="zh-CN"/>
          </a:p>
        </p:txBody>
      </p:sp>
    </p:spTree>
    <p:extLst>
      <p:ext uri="{BB962C8B-B14F-4D97-AF65-F5344CB8AC3E}">
        <p14:creationId xmlns:p14="http://schemas.microsoft.com/office/powerpoint/2010/main" val="670859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a:xfrm>
            <a:off x="841919" y="118197"/>
            <a:ext cx="10515600" cy="1325563"/>
          </a:xfrm>
        </p:spPr>
        <p:txBody>
          <a:bodyPr/>
          <a:lstStyle/>
          <a:p>
            <a:pPr>
              <a:defRPr/>
            </a:pPr>
            <a:r>
              <a:rPr lang="en-US" altLang="zh-CN" dirty="0">
                <a:latin typeface="Times New Roman"/>
                <a:cs typeface="Times New Roman"/>
              </a:rPr>
              <a:t>Simulation: The Benchmark (Current System)</a:t>
            </a:r>
            <a:endParaRPr lang="zh-CN" dirty="0"/>
          </a:p>
        </p:txBody>
      </p:sp>
      <p:sp>
        <p:nvSpPr>
          <p:cNvPr id="3" name="灯片编号占位符 2"/>
          <p:cNvSpPr>
            <a:spLocks noGrp="1"/>
          </p:cNvSpPr>
          <p:nvPr>
            <p:ph type="sldNum" sz="quarter" idx="12"/>
          </p:nvPr>
        </p:nvSpPr>
        <p:spPr bwMode="auto"/>
        <p:txBody>
          <a:bodyPr/>
          <a:lstStyle/>
          <a:p>
            <a:pPr>
              <a:defRPr/>
            </a:pPr>
            <a:fld id="{35E42EC9-0CEB-42CC-B6D9-589A1CB849B7}" type="slidenum">
              <a:rPr lang="en-US" altLang="zh-CN"/>
              <a:t>49</a:t>
            </a:fld>
            <a:endParaRPr lang="zh-CN"/>
          </a:p>
        </p:txBody>
      </p:sp>
      <p:sp>
        <p:nvSpPr>
          <p:cNvPr id="5" name="文本框 4"/>
          <p:cNvSpPr txBox="1"/>
          <p:nvPr/>
        </p:nvSpPr>
        <p:spPr bwMode="auto">
          <a:xfrm>
            <a:off x="2605301" y="1066706"/>
            <a:ext cx="6981398" cy="369332"/>
          </a:xfrm>
          <a:prstGeom prst="rect">
            <a:avLst/>
          </a:prstGeom>
          <a:noFill/>
        </p:spPr>
        <p:txBody>
          <a:bodyPr wrap="none" rtlCol="0">
            <a:spAutoFit/>
          </a:bodyPr>
          <a:lstStyle/>
          <a:p>
            <a:pPr>
              <a:defRPr/>
            </a:pPr>
            <a:r>
              <a:rPr lang="en-US" b="1" dirty="0">
                <a:latin typeface="Times New Roman"/>
                <a:cs typeface="Times New Roman"/>
              </a:rPr>
              <a:t>Table A14 </a:t>
            </a:r>
            <a:r>
              <a:rPr lang="en-US" altLang="zh-CN" sz="1800" b="1" dirty="0">
                <a:effectLst/>
                <a:latin typeface="Times New Roman" panose="02020603050405020304" pitchFamily="18" charset="0"/>
                <a:ea typeface="Times New Roman" panose="02020603050405020304" pitchFamily="18" charset="0"/>
              </a:rPr>
              <a:t>Distributive Effect under the Benchmark: OLS regression</a:t>
            </a:r>
            <a:endParaRPr lang="zh-CN" b="1" dirty="0">
              <a:latin typeface="Times New Roman"/>
              <a:cs typeface="Times New Roman"/>
            </a:endParaRPr>
          </a:p>
        </p:txBody>
      </p:sp>
      <p:graphicFrame>
        <p:nvGraphicFramePr>
          <p:cNvPr id="4" name="表格 3">
            <a:extLst>
              <a:ext uri="{FF2B5EF4-FFF2-40B4-BE49-F238E27FC236}">
                <a16:creationId xmlns:a16="http://schemas.microsoft.com/office/drawing/2014/main" id="{C3D3D8EB-1AC9-4DE0-BC8C-4BA331BF8E0F}"/>
              </a:ext>
            </a:extLst>
          </p:cNvPr>
          <p:cNvGraphicFramePr>
            <a:graphicFrameLocks noGrp="1"/>
          </p:cNvGraphicFramePr>
          <p:nvPr/>
        </p:nvGraphicFramePr>
        <p:xfrm>
          <a:off x="832256" y="1497950"/>
          <a:ext cx="9937105" cy="4818408"/>
        </p:xfrm>
        <a:graphic>
          <a:graphicData uri="http://schemas.openxmlformats.org/drawingml/2006/table">
            <a:tbl>
              <a:tblPr firstRow="1" firstCol="1" bandRow="1"/>
              <a:tblGrid>
                <a:gridCol w="1440160">
                  <a:extLst>
                    <a:ext uri="{9D8B030D-6E8A-4147-A177-3AD203B41FA5}">
                      <a16:colId xmlns:a16="http://schemas.microsoft.com/office/drawing/2014/main" val="4211021291"/>
                    </a:ext>
                  </a:extLst>
                </a:gridCol>
                <a:gridCol w="2446050">
                  <a:extLst>
                    <a:ext uri="{9D8B030D-6E8A-4147-A177-3AD203B41FA5}">
                      <a16:colId xmlns:a16="http://schemas.microsoft.com/office/drawing/2014/main" val="1660476607"/>
                    </a:ext>
                  </a:extLst>
                </a:gridCol>
                <a:gridCol w="3523848">
                  <a:extLst>
                    <a:ext uri="{9D8B030D-6E8A-4147-A177-3AD203B41FA5}">
                      <a16:colId xmlns:a16="http://schemas.microsoft.com/office/drawing/2014/main" val="3751134643"/>
                    </a:ext>
                  </a:extLst>
                </a:gridCol>
                <a:gridCol w="2527047">
                  <a:extLst>
                    <a:ext uri="{9D8B030D-6E8A-4147-A177-3AD203B41FA5}">
                      <a16:colId xmlns:a16="http://schemas.microsoft.com/office/drawing/2014/main" val="1508650127"/>
                    </a:ext>
                  </a:extLst>
                </a:gridCol>
              </a:tblGrid>
              <a:tr h="161655">
                <a:tc rowSpan="2">
                  <a:txBody>
                    <a:bodyPr/>
                    <a:lstStyle/>
                    <a:p>
                      <a:pPr indent="279400" algn="ctr">
                        <a:lnSpc>
                          <a:spcPct val="100000"/>
                        </a:lnSpc>
                        <a:spcBef>
                          <a:spcPts val="0"/>
                        </a:spcBef>
                        <a:spcAft>
                          <a:spcPts val="0"/>
                        </a:spcAft>
                      </a:pPr>
                      <a:r>
                        <a:rPr lang="zh-CN" sz="1500" b="1"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p>
                      <a:pPr indent="280670" algn="ctr">
                        <a:lnSpc>
                          <a:spcPct val="100000"/>
                        </a:lnSpc>
                        <a:spcBef>
                          <a:spcPts val="0"/>
                        </a:spcBef>
                        <a:spcAft>
                          <a:spcPts val="0"/>
                        </a:spcAft>
                      </a:pPr>
                      <a:r>
                        <a:rPr lang="en-US" sz="1500" b="1" kern="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b="1"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Excess effort (%)</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b="1"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Deadweight loss (%)</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b="1"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Competitive channel ratio (%)</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962437"/>
                  </a:ext>
                </a:extLst>
              </a:tr>
              <a:tr h="76857">
                <a:tc vMerge="1">
                  <a:txBody>
                    <a:bodyPr/>
                    <a:lstStyle/>
                    <a:p>
                      <a:endParaRPr lang="zh-CN" altLang="en-US"/>
                    </a:p>
                  </a:txBody>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8487952"/>
                  </a:ext>
                </a:extLst>
              </a:tr>
              <a:tr h="331249">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Ability</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0.406***</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0.090**</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00000"/>
                        </a:lnSpc>
                        <a:spcBef>
                          <a:spcPts val="0"/>
                        </a:spcBef>
                        <a:spcAft>
                          <a:spcPts val="0"/>
                        </a:spcAft>
                      </a:pPr>
                      <a:r>
                        <a:rPr lang="en-US" sz="1500" ker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0.690***</a:t>
                      </a:r>
                      <a:endParaRPr lang="zh-CN" sz="15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20141899"/>
                  </a:ext>
                </a:extLst>
              </a:tr>
              <a:tr h="76857">
                <a:tc>
                  <a:txBody>
                    <a:bodyPr/>
                    <a:lstStyle/>
                    <a:p>
                      <a:pPr indent="127000" algn="ctr">
                        <a:lnSpc>
                          <a:spcPct val="100000"/>
                        </a:lnSpc>
                        <a:spcBef>
                          <a:spcPts val="0"/>
                        </a:spcBef>
                        <a:spcAft>
                          <a:spcPts val="0"/>
                        </a:spcAft>
                      </a:pPr>
                      <a:r>
                        <a:rPr lang="en-US" sz="1500" ker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5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(0.017)</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(0.037)</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(0.030)</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extLst>
                  <a:ext uri="{0D108BD9-81ED-4DB2-BD59-A6C34878D82A}">
                    <a16:rowId xmlns:a16="http://schemas.microsoft.com/office/drawing/2014/main" val="2740451138"/>
                  </a:ext>
                </a:extLst>
              </a:tr>
              <a:tr h="325361">
                <a:tc>
                  <a:txBody>
                    <a:bodyPr/>
                    <a:lstStyle/>
                    <a:p>
                      <a:pPr indent="127000" algn="ctr">
                        <a:lnSpc>
                          <a:spcPct val="100000"/>
                        </a:lnSpc>
                        <a:spcBef>
                          <a:spcPts val="0"/>
                        </a:spcBef>
                        <a:spcAft>
                          <a:spcPts val="0"/>
                        </a:spcAft>
                      </a:pPr>
                      <a:r>
                        <a:rPr lang="en-US" sz="1500" kern="0">
                          <a:effectLst/>
                          <a:latin typeface="Times New Roman" panose="02020603050405020304" pitchFamily="18" charset="0"/>
                          <a:ea typeface="Times New Roman" panose="02020603050405020304" pitchFamily="18" charset="0"/>
                          <a:cs typeface="Times New Roman" panose="02020603050405020304" pitchFamily="18" charset="0"/>
                        </a:rPr>
                        <a:t>Ln(Finc)</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0.332</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-0.862</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0.240</a:t>
                      </a:r>
                      <a:endParaRPr lang="zh-CN" sz="15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extLst>
                  <a:ext uri="{0D108BD9-81ED-4DB2-BD59-A6C34878D82A}">
                    <a16:rowId xmlns:a16="http://schemas.microsoft.com/office/drawing/2014/main" val="3927185641"/>
                  </a:ext>
                </a:extLst>
              </a:tr>
              <a:tr h="76857">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(0.283)</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(0.634)</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(0.503)</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extLst>
                  <a:ext uri="{0D108BD9-81ED-4DB2-BD59-A6C34878D82A}">
                    <a16:rowId xmlns:a16="http://schemas.microsoft.com/office/drawing/2014/main" val="1899751372"/>
                  </a:ext>
                </a:extLst>
              </a:tr>
              <a:tr h="328786">
                <a:tc>
                  <a:txBody>
                    <a:bodyPr/>
                    <a:lstStyle/>
                    <a:p>
                      <a:pPr indent="127000" algn="ctr">
                        <a:lnSpc>
                          <a:spcPct val="100000"/>
                        </a:lnSpc>
                        <a:spcBef>
                          <a:spcPts val="0"/>
                        </a:spcBef>
                        <a:spcAft>
                          <a:spcPts val="0"/>
                        </a:spcAft>
                      </a:pPr>
                      <a:r>
                        <a:rPr lang="en-US" sz="1500" kern="0">
                          <a:effectLst/>
                          <a:latin typeface="Times New Roman" panose="02020603050405020304" pitchFamily="18" charset="0"/>
                          <a:ea typeface="Times New Roman" panose="02020603050405020304" pitchFamily="18" charset="0"/>
                          <a:cs typeface="Times New Roman" panose="02020603050405020304" pitchFamily="18" charset="0"/>
                        </a:rPr>
                        <a:t>Ln(ParentEdu)</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1.141***</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0.086</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4.072***</a:t>
                      </a:r>
                      <a:endParaRPr lang="zh-CN" sz="15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extLst>
                  <a:ext uri="{0D108BD9-81ED-4DB2-BD59-A6C34878D82A}">
                    <a16:rowId xmlns:a16="http://schemas.microsoft.com/office/drawing/2014/main" val="2665286654"/>
                  </a:ext>
                </a:extLst>
              </a:tr>
              <a:tr h="76857">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(0.341)</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(0.765)</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(0.606)</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extLst>
                  <a:ext uri="{0D108BD9-81ED-4DB2-BD59-A6C34878D82A}">
                    <a16:rowId xmlns:a16="http://schemas.microsoft.com/office/drawing/2014/main" val="2990341239"/>
                  </a:ext>
                </a:extLst>
              </a:tr>
              <a:tr h="331249">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Urban</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-1.626**</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0.138</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-3.075***</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extLst>
                  <a:ext uri="{0D108BD9-81ED-4DB2-BD59-A6C34878D82A}">
                    <a16:rowId xmlns:a16="http://schemas.microsoft.com/office/drawing/2014/main" val="2684772863"/>
                  </a:ext>
                </a:extLst>
              </a:tr>
              <a:tr h="76857">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(0.643)</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(1.442)</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(1.143)</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extLst>
                  <a:ext uri="{0D108BD9-81ED-4DB2-BD59-A6C34878D82A}">
                    <a16:rowId xmlns:a16="http://schemas.microsoft.com/office/drawing/2014/main" val="2718875706"/>
                  </a:ext>
                </a:extLst>
              </a:tr>
              <a:tr h="246452">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Male</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-0.146</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-2.058**</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0.798</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extLst>
                  <a:ext uri="{0D108BD9-81ED-4DB2-BD59-A6C34878D82A}">
                    <a16:rowId xmlns:a16="http://schemas.microsoft.com/office/drawing/2014/main" val="2851447914"/>
                  </a:ext>
                </a:extLst>
              </a:tr>
              <a:tr h="76857">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(0.447)</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(1.001)</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(0.793)</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0605977"/>
                  </a:ext>
                </a:extLst>
              </a:tr>
              <a:tr h="265659">
                <a:tc>
                  <a:txBody>
                    <a:bodyPr/>
                    <a:lstStyle/>
                    <a:p>
                      <a:pPr indent="127000" algn="ctr">
                        <a:lnSpc>
                          <a:spcPct val="100000"/>
                        </a:lnSpc>
                        <a:spcBef>
                          <a:spcPts val="0"/>
                        </a:spcBef>
                        <a:spcAft>
                          <a:spcPts val="0"/>
                        </a:spcAft>
                      </a:pPr>
                      <a:r>
                        <a:rPr lang="en-US" sz="15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Dep. Var. Mean</a:t>
                      </a:r>
                      <a:endParaRPr lang="zh-CN" sz="15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00000"/>
                        </a:lnSpc>
                        <a:spcBef>
                          <a:spcPts val="0"/>
                        </a:spcBef>
                        <a:spcAft>
                          <a:spcPts val="0"/>
                        </a:spcAft>
                      </a:pPr>
                      <a:r>
                        <a:rPr lang="en-US" sz="15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38.316</a:t>
                      </a:r>
                      <a:endParaRPr lang="zh-CN" sz="15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00000"/>
                        </a:lnSpc>
                        <a:spcBef>
                          <a:spcPts val="0"/>
                        </a:spcBef>
                        <a:spcAft>
                          <a:spcPts val="0"/>
                        </a:spcAft>
                      </a:pPr>
                      <a:r>
                        <a:rPr lang="en-US" sz="15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-1.188</a:t>
                      </a:r>
                      <a:endParaRPr lang="zh-CN" sz="15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00000"/>
                        </a:lnSpc>
                        <a:spcBef>
                          <a:spcPts val="0"/>
                        </a:spcBef>
                        <a:spcAft>
                          <a:spcPts val="0"/>
                        </a:spcAft>
                      </a:pPr>
                      <a:r>
                        <a:rPr lang="en-US" sz="15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56.384</a:t>
                      </a:r>
                      <a:endParaRPr lang="zh-CN" sz="15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66010668"/>
                  </a:ext>
                </a:extLst>
              </a:tr>
              <a:tr h="161655">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Std</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9.724</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17.692</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17.306</a:t>
                      </a:r>
                      <a:endParaRPr lang="zh-CN" sz="15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extLst>
                  <a:ext uri="{0D108BD9-81ED-4DB2-BD59-A6C34878D82A}">
                    <a16:rowId xmlns:a16="http://schemas.microsoft.com/office/drawing/2014/main" val="1911255197"/>
                  </a:ext>
                </a:extLst>
              </a:tr>
              <a:tr h="161655">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Min</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0.000</a:t>
                      </a:r>
                      <a:endParaRPr lang="zh-CN"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-58.586</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tc>
                  <a:txBody>
                    <a:bodyPr/>
                    <a:lstStyle/>
                    <a:p>
                      <a:pPr indent="127000" algn="ctr">
                        <a:lnSpc>
                          <a:spcPct val="100000"/>
                        </a:lnSpc>
                        <a:spcBef>
                          <a:spcPts val="0"/>
                        </a:spcBef>
                        <a:spcAft>
                          <a:spcPts val="0"/>
                        </a:spcAft>
                      </a:pPr>
                      <a:r>
                        <a:rPr lang="en-US" sz="1500" kern="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0.000</a:t>
                      </a:r>
                      <a:endParaRPr lang="zh-CN" sz="15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a:noFill/>
                    </a:lnB>
                  </a:tcPr>
                </a:tc>
                <a:extLst>
                  <a:ext uri="{0D108BD9-81ED-4DB2-BD59-A6C34878D82A}">
                    <a16:rowId xmlns:a16="http://schemas.microsoft.com/office/drawing/2014/main" val="171377298"/>
                  </a:ext>
                </a:extLst>
              </a:tr>
              <a:tr h="246452">
                <a:tc>
                  <a:txBody>
                    <a:bodyPr/>
                    <a:lstStyle/>
                    <a:p>
                      <a:pPr indent="127000" algn="ctr">
                        <a:lnSpc>
                          <a:spcPct val="100000"/>
                        </a:lnSpc>
                        <a:spcBef>
                          <a:spcPts val="0"/>
                        </a:spcBef>
                        <a:spcAft>
                          <a:spcPts val="0"/>
                        </a:spcAft>
                      </a:pPr>
                      <a:r>
                        <a:rPr lang="en-US" sz="1500" ker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Max</a:t>
                      </a:r>
                      <a:endParaRPr lang="zh-CN" sz="15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ker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57.410</a:t>
                      </a:r>
                      <a:endParaRPr lang="zh-CN" sz="15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kern="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39.230</a:t>
                      </a:r>
                      <a:endParaRPr lang="zh-CN" sz="1500" kern="10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kern="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76.837</a:t>
                      </a:r>
                      <a:endParaRPr lang="zh-CN" sz="15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1594665"/>
                  </a:ext>
                </a:extLst>
              </a:tr>
              <a:tr h="76857">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1,248</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1,248</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1,248</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94642138"/>
                  </a:ext>
                </a:extLst>
              </a:tr>
              <a:tr h="161655">
                <a:tc>
                  <a:txBody>
                    <a:bodyPr/>
                    <a:lstStyle/>
                    <a:p>
                      <a:pPr indent="127000" algn="ctr">
                        <a:lnSpc>
                          <a:spcPct val="100000"/>
                        </a:lnSpc>
                        <a:spcBef>
                          <a:spcPts val="0"/>
                        </a:spcBef>
                        <a:spcAft>
                          <a:spcPts val="0"/>
                        </a:spcAft>
                      </a:pPr>
                      <a:r>
                        <a:rPr lang="en-US" sz="15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lang="en-US" sz="1500" kern="0" baseline="300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15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0.347</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kern="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0.010</a:t>
                      </a:r>
                      <a:endParaRPr lang="zh-CN" sz="15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indent="127000" algn="ctr">
                        <a:lnSpc>
                          <a:spcPct val="100000"/>
                        </a:lnSpc>
                        <a:spcBef>
                          <a:spcPts val="0"/>
                        </a:spcBef>
                        <a:spcAft>
                          <a:spcPts val="0"/>
                        </a:spcAft>
                      </a:pPr>
                      <a:r>
                        <a:rPr lang="en-US" sz="1500" kern="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0.350</a:t>
                      </a:r>
                      <a:endParaRPr lang="zh-CN" sz="15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4647" marR="14647"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6802490"/>
                  </a:ext>
                </a:extLst>
              </a:tr>
            </a:tbl>
          </a:graphicData>
        </a:graphic>
      </p:graphicFrame>
      <p:sp>
        <p:nvSpPr>
          <p:cNvPr id="6" name="文本框 5">
            <a:extLst>
              <a:ext uri="{FF2B5EF4-FFF2-40B4-BE49-F238E27FC236}">
                <a16:creationId xmlns:a16="http://schemas.microsoft.com/office/drawing/2014/main" id="{B99EB00F-F75E-BE72-AEC8-23664C3822A9}"/>
              </a:ext>
            </a:extLst>
          </p:cNvPr>
          <p:cNvSpPr txBox="1"/>
          <p:nvPr/>
        </p:nvSpPr>
        <p:spPr>
          <a:xfrm>
            <a:off x="10920536" y="5445224"/>
            <a:ext cx="646331" cy="369332"/>
          </a:xfrm>
          <a:prstGeom prst="rect">
            <a:avLst/>
          </a:prstGeom>
          <a:noFill/>
        </p:spPr>
        <p:txBody>
          <a:bodyPr wrap="none" rtlCol="0">
            <a:spAutoFit/>
          </a:bodyPr>
          <a:lstStyle/>
          <a:p>
            <a:r>
              <a:rPr lang="en-US" altLang="zh-CN" dirty="0">
                <a:hlinkClick r:id="rId2" action="ppaction://hlinksldjump"/>
              </a:rPr>
              <a:t>Back</a:t>
            </a:r>
            <a:endParaRPr lang="zh-CN" altLang="en-US" dirty="0"/>
          </a:p>
        </p:txBody>
      </p:sp>
    </p:spTree>
    <p:extLst>
      <p:ext uri="{BB962C8B-B14F-4D97-AF65-F5344CB8AC3E}">
        <p14:creationId xmlns:p14="http://schemas.microsoft.com/office/powerpoint/2010/main" val="263902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AC9BE-D54B-4EB2-8DAE-9FA69FE3E64A}"/>
              </a:ext>
            </a:extLst>
          </p:cNvPr>
          <p:cNvSpPr>
            <a:spLocks noGrp="1"/>
          </p:cNvSpPr>
          <p:nvPr>
            <p:ph type="title"/>
          </p:nvPr>
        </p:nvSpPr>
        <p:spPr>
          <a:xfrm>
            <a:off x="838200" y="116632"/>
            <a:ext cx="10515600" cy="1325563"/>
          </a:xfrm>
        </p:spPr>
        <p:txBody>
          <a:bodyPr>
            <a:normAutofit/>
          </a:bodyPr>
          <a:lstStyle/>
          <a:p>
            <a:r>
              <a:rPr lang="en-US" altLang="zh-CN" sz="4000" dirty="0">
                <a:latin typeface="Times New Roman"/>
                <a:cs typeface="Times New Roman"/>
              </a:rPr>
              <a:t>Introduction: Unbalanced College Expansion and Educational Involution</a:t>
            </a:r>
            <a:endParaRPr lang="zh-CN" altLang="en-US" sz="4000" dirty="0"/>
          </a:p>
        </p:txBody>
      </p:sp>
      <p:sp>
        <p:nvSpPr>
          <p:cNvPr id="3" name="内容占位符 2">
            <a:extLst>
              <a:ext uri="{FF2B5EF4-FFF2-40B4-BE49-F238E27FC236}">
                <a16:creationId xmlns:a16="http://schemas.microsoft.com/office/drawing/2014/main" id="{51E3589F-7117-4BC9-88B0-C35DB942FB9B}"/>
              </a:ext>
            </a:extLst>
          </p:cNvPr>
          <p:cNvSpPr>
            <a:spLocks noGrp="1"/>
          </p:cNvSpPr>
          <p:nvPr>
            <p:ph idx="1"/>
          </p:nvPr>
        </p:nvSpPr>
        <p:spPr/>
        <p:txBody>
          <a:bodyPr>
            <a:normAutofit fontScale="92500" lnSpcReduction="20000"/>
          </a:bodyPr>
          <a:lstStyle/>
          <a:p>
            <a:pPr marL="0" indent="0">
              <a:lnSpc>
                <a:spcPct val="110000"/>
              </a:lnSpc>
              <a:buNone/>
              <a:defRPr/>
            </a:pPr>
            <a:r>
              <a:rPr lang="en-US" altLang="zh-CN" dirty="0">
                <a:latin typeface="Times New Roman"/>
                <a:cs typeface="Times New Roman"/>
              </a:rPr>
              <a:t>Fierce competition for admission to high-quality colleges </a:t>
            </a:r>
            <a:r>
              <a:rPr lang="en-US" altLang="zh-CN" dirty="0">
                <a:solidFill>
                  <a:srgbClr val="FF0000"/>
                </a:solidFill>
                <a:latin typeface="Times New Roman"/>
                <a:cs typeface="Times New Roman"/>
              </a:rPr>
              <a:t>–“educational involution/anxiety”</a:t>
            </a:r>
            <a:r>
              <a:rPr lang="en-US" altLang="zh-CN" dirty="0">
                <a:latin typeface="Times New Roman"/>
                <a:cs typeface="Times New Roman"/>
              </a:rPr>
              <a:t> - has become a pressing social concern in China. </a:t>
            </a:r>
          </a:p>
          <a:p>
            <a:pPr lvl="1">
              <a:lnSpc>
                <a:spcPct val="110000"/>
              </a:lnSpc>
              <a:defRPr/>
            </a:pPr>
            <a:r>
              <a:rPr lang="en-US" altLang="zh-CN" dirty="0">
                <a:latin typeface="Times New Roman"/>
                <a:cs typeface="Times New Roman"/>
              </a:rPr>
              <a:t>The average daily study time of high school students increased from </a:t>
            </a:r>
            <a:r>
              <a:rPr lang="en-US" altLang="zh-CN" dirty="0">
                <a:solidFill>
                  <a:srgbClr val="FF0000"/>
                </a:solidFill>
                <a:latin typeface="Times New Roman"/>
                <a:cs typeface="Times New Roman"/>
              </a:rPr>
              <a:t>6.3</a:t>
            </a:r>
            <a:r>
              <a:rPr lang="en-US" altLang="zh-CN" dirty="0">
                <a:latin typeface="Times New Roman"/>
                <a:cs typeface="Times New Roman"/>
              </a:rPr>
              <a:t> to </a:t>
            </a:r>
            <a:r>
              <a:rPr lang="en-US" altLang="zh-CN" dirty="0">
                <a:solidFill>
                  <a:srgbClr val="FF0000"/>
                </a:solidFill>
                <a:latin typeface="Times New Roman"/>
                <a:cs typeface="Times New Roman"/>
              </a:rPr>
              <a:t>9.6</a:t>
            </a:r>
            <a:r>
              <a:rPr lang="en-US" altLang="zh-CN" dirty="0">
                <a:latin typeface="Times New Roman"/>
                <a:cs typeface="Times New Roman"/>
              </a:rPr>
              <a:t> hours during 2008-2018 (NTUS)</a:t>
            </a:r>
          </a:p>
          <a:p>
            <a:pPr lvl="1">
              <a:lnSpc>
                <a:spcPct val="110000"/>
              </a:lnSpc>
              <a:defRPr/>
            </a:pPr>
            <a:r>
              <a:rPr lang="en-US" altLang="zh-CN" dirty="0">
                <a:latin typeface="Times New Roman"/>
                <a:cs typeface="Times New Roman"/>
              </a:rPr>
              <a:t>Family education expenditure</a:t>
            </a:r>
            <a:r>
              <a:rPr lang="en-US" altLang="zh-CN" i="1" dirty="0">
                <a:latin typeface="Times New Roman"/>
                <a:cs typeface="Times New Roman"/>
              </a:rPr>
              <a:t> </a:t>
            </a:r>
            <a:r>
              <a:rPr lang="en-US" altLang="zh-CN" dirty="0">
                <a:latin typeface="Times New Roman"/>
                <a:cs typeface="Times New Roman"/>
              </a:rPr>
              <a:t>increased from </a:t>
            </a:r>
            <a:r>
              <a:rPr lang="en-US" altLang="zh-CN" dirty="0">
                <a:solidFill>
                  <a:srgbClr val="FF0000"/>
                </a:solidFill>
                <a:latin typeface="Times New Roman"/>
                <a:cs typeface="Times New Roman"/>
              </a:rPr>
              <a:t>7.5%</a:t>
            </a:r>
            <a:r>
              <a:rPr lang="en-US" altLang="zh-CN" dirty="0">
                <a:latin typeface="Times New Roman"/>
                <a:cs typeface="Times New Roman"/>
              </a:rPr>
              <a:t> to </a:t>
            </a:r>
            <a:r>
              <a:rPr lang="en-US" altLang="zh-CN" dirty="0">
                <a:solidFill>
                  <a:srgbClr val="FF0000"/>
                </a:solidFill>
                <a:latin typeface="Times New Roman"/>
                <a:cs typeface="Times New Roman"/>
              </a:rPr>
              <a:t>9.5%</a:t>
            </a:r>
            <a:r>
              <a:rPr lang="en-US" altLang="zh-CN" dirty="0">
                <a:latin typeface="Times New Roman"/>
                <a:cs typeface="Times New Roman"/>
              </a:rPr>
              <a:t> as the proportion of all cash expenditure during 2013-2023 (China</a:t>
            </a:r>
            <a:r>
              <a:rPr lang="zh-CN" altLang="en-US" dirty="0">
                <a:latin typeface="Times New Roman"/>
                <a:cs typeface="Times New Roman"/>
              </a:rPr>
              <a:t> </a:t>
            </a:r>
            <a:r>
              <a:rPr lang="en-US" altLang="zh-CN" dirty="0">
                <a:latin typeface="Times New Roman"/>
                <a:cs typeface="Times New Roman"/>
              </a:rPr>
              <a:t>Household</a:t>
            </a:r>
            <a:r>
              <a:rPr lang="zh-CN" altLang="en-US" dirty="0">
                <a:latin typeface="Times New Roman"/>
                <a:cs typeface="Times New Roman"/>
              </a:rPr>
              <a:t> </a:t>
            </a:r>
            <a:r>
              <a:rPr lang="en-US" altLang="zh-CN" dirty="0">
                <a:latin typeface="Times New Roman"/>
                <a:cs typeface="Times New Roman"/>
              </a:rPr>
              <a:t>Survey Yearbook), with current level </a:t>
            </a:r>
            <a:r>
              <a:rPr lang="en-US" altLang="zh-CN" sz="2400" dirty="0">
                <a:latin typeface="Times New Roman"/>
                <a:cs typeface="Times New Roman"/>
              </a:rPr>
              <a:t>much higher than the world average (Wei, 2023)</a:t>
            </a:r>
            <a:endParaRPr lang="en-US" altLang="zh-CN" dirty="0">
              <a:latin typeface="Times New Roman"/>
              <a:cs typeface="Times New Roman"/>
            </a:endParaRPr>
          </a:p>
          <a:p>
            <a:pPr lvl="1">
              <a:lnSpc>
                <a:spcPct val="110000"/>
              </a:lnSpc>
              <a:defRPr/>
            </a:pPr>
            <a:r>
              <a:rPr lang="en-US" altLang="zh-CN" dirty="0">
                <a:latin typeface="Times New Roman"/>
                <a:cs typeface="Times New Roman"/>
              </a:rPr>
              <a:t>The unprecedent growth of the extra-curriculum training</a:t>
            </a:r>
            <a:r>
              <a:rPr lang="en-US" altLang="zh-CN" i="1" dirty="0">
                <a:latin typeface="Times New Roman"/>
                <a:cs typeface="Times New Roman"/>
              </a:rPr>
              <a:t> </a:t>
            </a:r>
            <a:r>
              <a:rPr lang="en-US" altLang="zh-CN" dirty="0">
                <a:latin typeface="Times New Roman"/>
                <a:cs typeface="Times New Roman"/>
              </a:rPr>
              <a:t>business, with new firm registrations and total investment more than </a:t>
            </a:r>
            <a:r>
              <a:rPr lang="en-US" altLang="zh-CN" dirty="0">
                <a:solidFill>
                  <a:srgbClr val="FF0000"/>
                </a:solidFill>
                <a:latin typeface="Times New Roman"/>
                <a:cs typeface="Times New Roman"/>
              </a:rPr>
              <a:t>tripled</a:t>
            </a:r>
            <a:r>
              <a:rPr lang="en-US" altLang="zh-CN" dirty="0">
                <a:latin typeface="Times New Roman"/>
                <a:cs typeface="Times New Roman"/>
              </a:rPr>
              <a:t> during 2014-2019, and total sales increasing more than </a:t>
            </a:r>
            <a:r>
              <a:rPr lang="en-US" altLang="zh-CN" dirty="0">
                <a:solidFill>
                  <a:srgbClr val="FF0000"/>
                </a:solidFill>
                <a:latin typeface="Times New Roman"/>
                <a:cs typeface="Times New Roman"/>
              </a:rPr>
              <a:t>40%</a:t>
            </a:r>
            <a:r>
              <a:rPr lang="en-US" altLang="zh-CN" dirty="0">
                <a:latin typeface="Times New Roman"/>
                <a:cs typeface="Times New Roman"/>
              </a:rPr>
              <a:t>.</a:t>
            </a:r>
          </a:p>
          <a:p>
            <a:pPr lvl="1">
              <a:lnSpc>
                <a:spcPct val="110000"/>
              </a:lnSpc>
              <a:defRPr/>
            </a:pPr>
            <a:r>
              <a:rPr lang="en-US" altLang="zh-CN" dirty="0">
                <a:latin typeface="Times New Roman"/>
                <a:cs typeface="Times New Roman"/>
              </a:rPr>
              <a:t>Serious and deteriorating mental health problem of high school students (Hou &amp; Chen, 2021).</a:t>
            </a:r>
            <a:endParaRPr lang="zh-CN" altLang="en-US" dirty="0"/>
          </a:p>
        </p:txBody>
      </p:sp>
      <p:sp>
        <p:nvSpPr>
          <p:cNvPr id="4" name="灯片编号占位符 3">
            <a:extLst>
              <a:ext uri="{FF2B5EF4-FFF2-40B4-BE49-F238E27FC236}">
                <a16:creationId xmlns:a16="http://schemas.microsoft.com/office/drawing/2014/main" id="{848C2F6B-9304-429B-8572-07B761F8FCDD}"/>
              </a:ext>
            </a:extLst>
          </p:cNvPr>
          <p:cNvSpPr>
            <a:spLocks noGrp="1"/>
          </p:cNvSpPr>
          <p:nvPr>
            <p:ph type="sldNum" sz="quarter" idx="12"/>
          </p:nvPr>
        </p:nvSpPr>
        <p:spPr/>
        <p:txBody>
          <a:bodyPr/>
          <a:lstStyle/>
          <a:p>
            <a:pPr>
              <a:defRPr/>
            </a:pPr>
            <a:fld id="{35E42EC9-0CEB-42CC-B6D9-589A1CB849B7}" type="slidenum">
              <a:rPr lang="en-US" altLang="zh-CN" smtClean="0"/>
              <a:t>5</a:t>
            </a:fld>
            <a:endParaRPr lang="zh-CN"/>
          </a:p>
        </p:txBody>
      </p:sp>
    </p:spTree>
    <p:extLst>
      <p:ext uri="{BB962C8B-B14F-4D97-AF65-F5344CB8AC3E}">
        <p14:creationId xmlns:p14="http://schemas.microsoft.com/office/powerpoint/2010/main" val="1809724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9BD54-9015-42D0-8B72-D74C718F1343}"/>
              </a:ext>
            </a:extLst>
          </p:cNvPr>
          <p:cNvSpPr>
            <a:spLocks noGrp="1"/>
          </p:cNvSpPr>
          <p:nvPr>
            <p:ph type="title"/>
          </p:nvPr>
        </p:nvSpPr>
        <p:spPr/>
        <p:txBody>
          <a:bodyPr/>
          <a:lstStyle/>
          <a:p>
            <a:pPr algn="ctr"/>
            <a:r>
              <a:rPr lang="en-US" altLang="zh-CN" dirty="0">
                <a:latin typeface="Times New Roman" panose="02020603050405020304" pitchFamily="18" charset="0"/>
                <a:cs typeface="Times New Roman" panose="02020603050405020304" pitchFamily="18" charset="0"/>
              </a:rPr>
              <a:t>Robust Check on Benchmark</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EA12B87-F6EB-49C7-B79A-82C487CF5DD3}"/>
              </a:ext>
            </a:extLst>
          </p:cNvPr>
          <p:cNvSpPr>
            <a:spLocks noGrp="1"/>
          </p:cNvSpPr>
          <p:nvPr>
            <p:ph type="sldNum" sz="quarter" idx="12"/>
          </p:nvPr>
        </p:nvSpPr>
        <p:spPr/>
        <p:txBody>
          <a:bodyPr/>
          <a:lstStyle/>
          <a:p>
            <a:pPr>
              <a:defRPr/>
            </a:pPr>
            <a:fld id="{35E42EC9-0CEB-42CC-B6D9-589A1CB849B7}" type="slidenum">
              <a:rPr lang="en-US" altLang="zh-CN" smtClean="0"/>
              <a:t>50</a:t>
            </a:fld>
            <a:endParaRPr lang="zh-CN"/>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DB525BD5-3F8D-49B3-ABF5-1A19D89D188E}"/>
                  </a:ext>
                </a:extLst>
              </p:cNvPr>
              <p:cNvGraphicFramePr>
                <a:graphicFrameLocks noGrp="1"/>
              </p:cNvGraphicFramePr>
              <p:nvPr>
                <p:extLst>
                  <p:ext uri="{D42A27DB-BD31-4B8C-83A1-F6EECF244321}">
                    <p14:modId xmlns:p14="http://schemas.microsoft.com/office/powerpoint/2010/main" val="2564766389"/>
                  </p:ext>
                </p:extLst>
              </p:nvPr>
            </p:nvGraphicFramePr>
            <p:xfrm>
              <a:off x="838200" y="1861064"/>
              <a:ext cx="10298360" cy="4528950"/>
            </p:xfrm>
            <a:graphic>
              <a:graphicData uri="http://schemas.openxmlformats.org/drawingml/2006/table">
                <a:tbl>
                  <a:tblPr firstRow="1" firstCol="1" bandRow="1"/>
                  <a:tblGrid>
                    <a:gridCol w="2304256">
                      <a:extLst>
                        <a:ext uri="{9D8B030D-6E8A-4147-A177-3AD203B41FA5}">
                          <a16:colId xmlns:a16="http://schemas.microsoft.com/office/drawing/2014/main" val="2661234793"/>
                        </a:ext>
                      </a:extLst>
                    </a:gridCol>
                    <a:gridCol w="937320">
                      <a:extLst>
                        <a:ext uri="{9D8B030D-6E8A-4147-A177-3AD203B41FA5}">
                          <a16:colId xmlns:a16="http://schemas.microsoft.com/office/drawing/2014/main" val="41030665"/>
                        </a:ext>
                      </a:extLst>
                    </a:gridCol>
                    <a:gridCol w="936104">
                      <a:extLst>
                        <a:ext uri="{9D8B030D-6E8A-4147-A177-3AD203B41FA5}">
                          <a16:colId xmlns:a16="http://schemas.microsoft.com/office/drawing/2014/main" val="2249500227"/>
                        </a:ext>
                      </a:extLst>
                    </a:gridCol>
                    <a:gridCol w="936104">
                      <a:extLst>
                        <a:ext uri="{9D8B030D-6E8A-4147-A177-3AD203B41FA5}">
                          <a16:colId xmlns:a16="http://schemas.microsoft.com/office/drawing/2014/main" val="3975235862"/>
                        </a:ext>
                      </a:extLst>
                    </a:gridCol>
                    <a:gridCol w="850071">
                      <a:extLst>
                        <a:ext uri="{9D8B030D-6E8A-4147-A177-3AD203B41FA5}">
                          <a16:colId xmlns:a16="http://schemas.microsoft.com/office/drawing/2014/main" val="261830561"/>
                        </a:ext>
                      </a:extLst>
                    </a:gridCol>
                    <a:gridCol w="945243">
                      <a:extLst>
                        <a:ext uri="{9D8B030D-6E8A-4147-A177-3AD203B41FA5}">
                          <a16:colId xmlns:a16="http://schemas.microsoft.com/office/drawing/2014/main" val="2022885244"/>
                        </a:ext>
                      </a:extLst>
                    </a:gridCol>
                    <a:gridCol w="1694631">
                      <a:extLst>
                        <a:ext uri="{9D8B030D-6E8A-4147-A177-3AD203B41FA5}">
                          <a16:colId xmlns:a16="http://schemas.microsoft.com/office/drawing/2014/main" val="4072894856"/>
                        </a:ext>
                      </a:extLst>
                    </a:gridCol>
                    <a:gridCol w="1694631">
                      <a:extLst>
                        <a:ext uri="{9D8B030D-6E8A-4147-A177-3AD203B41FA5}">
                          <a16:colId xmlns:a16="http://schemas.microsoft.com/office/drawing/2014/main" val="4192459253"/>
                        </a:ext>
                      </a:extLst>
                    </a:gridCol>
                  </a:tblGrid>
                  <a:tr h="969023">
                    <a:tc rowSpan="2">
                      <a:txBody>
                        <a:bodyPr/>
                        <a:lstStyle/>
                        <a:p>
                          <a:pPr indent="67945" algn="l">
                            <a:lnSpc>
                              <a:spcPct val="125000"/>
                            </a:lnSpc>
                            <a:spcAft>
                              <a:spcPts val="250"/>
                            </a:spcAft>
                          </a:pPr>
                          <a:r>
                            <a:rPr lang="en-US" sz="1400" b="1" kern="0" dirty="0">
                              <a:effectLst/>
                              <a:latin typeface="Times New Roman" panose="02020603050405020304" pitchFamily="18" charset="0"/>
                              <a:ea typeface="等线" panose="02010600030101010101" pitchFamily="2" charset="-122"/>
                              <a:cs typeface="Times New Roman" panose="02020603050405020304" pitchFamily="18" charset="0"/>
                            </a:rPr>
                            <a:t>Scenario</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dirty="0">
                              <a:effectLst/>
                              <a:latin typeface="Times New Roman" panose="02020603050405020304" pitchFamily="18" charset="0"/>
                              <a:ea typeface="等线" panose="02010600030101010101" pitchFamily="2" charset="-122"/>
                              <a:cs typeface="Times New Roman" panose="02020603050405020304" pitchFamily="18" charset="0"/>
                            </a:rPr>
                            <a:t>Average effort (hours/ day)</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dirty="0">
                              <a:effectLst/>
                              <a:latin typeface="Times New Roman" panose="02020603050405020304" pitchFamily="18" charset="0"/>
                              <a:ea typeface="等线" panose="02010600030101010101" pitchFamily="2" charset="-122"/>
                              <a:cs typeface="Times New Roman" panose="02020603050405020304" pitchFamily="18" charset="0"/>
                            </a:rPr>
                            <a:t>Average human capital (0-100)</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dirty="0">
                              <a:effectLst/>
                              <a:latin typeface="Times New Roman" panose="02020603050405020304" pitchFamily="18" charset="0"/>
                              <a:ea typeface="等线" panose="02010600030101010101" pitchFamily="2" charset="-122"/>
                              <a:cs typeface="Times New Roman" panose="02020603050405020304" pitchFamily="18" charset="0"/>
                            </a:rPr>
                            <a:t>Average utility (RMB/ month)</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a:effectLst/>
                              <a:latin typeface="Times New Roman" panose="02020603050405020304" pitchFamily="18" charset="0"/>
                              <a:ea typeface="等线" panose="02010600030101010101" pitchFamily="2" charset="-122"/>
                              <a:cs typeface="Times New Roman" panose="02020603050405020304" pitchFamily="18" charset="0"/>
                            </a:rPr>
                            <a:t>First-best average utility</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a:effectLst/>
                              <a:latin typeface="Times New Roman" panose="02020603050405020304" pitchFamily="18" charset="0"/>
                              <a:ea typeface="等线" panose="02010600030101010101" pitchFamily="2" charset="-122"/>
                              <a:cs typeface="Times New Roman" panose="02020603050405020304" pitchFamily="18" charset="0"/>
                            </a:rPr>
                            <a:t>Dead-weight loss (%)</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a:effectLst/>
                              <a:latin typeface="Times New Roman" panose="02020603050405020304" pitchFamily="18" charset="0"/>
                              <a:ea typeface="等线" panose="02010600030101010101" pitchFamily="2" charset="-122"/>
                              <a:cs typeface="Times New Roman" panose="02020603050405020304" pitchFamily="18" charset="0"/>
                            </a:rPr>
                            <a:t>Competitive channel ratio  (0-1)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a:effectLst/>
                              <a:latin typeface="Times New Roman" panose="02020603050405020304" pitchFamily="18" charset="0"/>
                              <a:ea typeface="等线" panose="02010600030101010101" pitchFamily="2" charset="-122"/>
                              <a:cs typeface="Times New Roman" panose="02020603050405020304" pitchFamily="18" charset="0"/>
                            </a:rPr>
                            <a:t>Cutoff Scores (0-100)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1709476"/>
                      </a:ext>
                    </a:extLst>
                  </a:tr>
                  <a:tr h="224833">
                    <a:tc vMerge="1">
                      <a:txBody>
                        <a:bodyPr/>
                        <a:lstStyle/>
                        <a:p>
                          <a:endParaRPr lang="zh-CN" altLang="en-US"/>
                        </a:p>
                      </a:txBody>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(3)</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(6)</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(7)</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1128324"/>
                      </a:ext>
                    </a:extLst>
                  </a:tr>
                  <a:tr h="637877">
                    <a:tc>
                      <a:txBody>
                        <a:bodyPr/>
                        <a:lstStyle/>
                        <a:p>
                          <a:pPr marL="0" lvl="0" indent="0" algn="l">
                            <a:lnSpc>
                              <a:spcPct val="125000"/>
                            </a:lnSpc>
                            <a:spcAft>
                              <a:spcPts val="250"/>
                            </a:spcAft>
                            <a:buFont typeface="+mj-lt"/>
                            <a:buNone/>
                          </a:pPr>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(0) Benchmark:</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l">
                            <a:lnSpc>
                              <a:spcPct val="125000"/>
                            </a:lnSpc>
                            <a:spcAft>
                              <a:spcPts val="250"/>
                            </a:spcAft>
                          </a:pPr>
                          <a14:m>
                            <m:oMath xmlns:m="http://schemas.openxmlformats.org/officeDocument/2006/math">
                              <m:sSub>
                                <m:sSubPr>
                                  <m:ctrlPr>
                                    <a:rPr lang="zh-CN" sz="14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kern="0">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sz="1400" i="1" kern="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=0.132, </a:t>
                          </a:r>
                          <a14:m>
                            <m:oMath xmlns:m="http://schemas.openxmlformats.org/officeDocument/2006/math">
                              <m:sSub>
                                <m:sSubPr>
                                  <m:ctrlPr>
                                    <a:rPr lang="zh-CN" sz="14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kern="0">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sz="1400" i="1" kern="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=0.039 (with </a:t>
                          </a:r>
                          <a14:m>
                            <m:oMath xmlns:m="http://schemas.openxmlformats.org/officeDocument/2006/math">
                              <m:r>
                                <a:rPr lang="en-US" sz="1400" i="1" kern="0">
                                  <a:effectLst/>
                                  <a:latin typeface="Cambria Math" panose="02040503050406030204" pitchFamily="18" charset="0"/>
                                  <a:ea typeface="等线" panose="02010600030101010101" pitchFamily="2" charset="-122"/>
                                  <a:cs typeface="Times New Roman" panose="02020603050405020304" pitchFamily="18" charset="0"/>
                                </a:rPr>
                                <m:t>𝜇</m:t>
                              </m:r>
                            </m:oMath>
                          </a14:m>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=4.052)</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8.23</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66.59</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2315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2351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1.53</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0.564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78.39,70.58,63.72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2428402"/>
                      </a:ext>
                    </a:extLst>
                  </a:tr>
                  <a:tr h="472896">
                    <a:tc>
                      <a:txBody>
                        <a:bodyPr/>
                        <a:lstStyle/>
                        <a:p>
                          <a:pPr marL="0" indent="0" algn="l">
                            <a:lnSpc>
                              <a:spcPct val="125000"/>
                            </a:lnSpc>
                            <a:spcAft>
                              <a:spcPts val="250"/>
                            </a:spcAft>
                          </a:pPr>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(1) Changing HC function: </a:t>
                          </a:r>
                          <a14:m>
                            <m:oMath xmlns:m="http://schemas.openxmlformats.org/officeDocument/2006/math">
                              <m:sSub>
                                <m:sSubPr>
                                  <m:ctrlPr>
                                    <a:rPr lang="zh-CN" sz="14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kern="0">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sz="1400" i="1" kern="0">
                                      <a:effectLst/>
                                      <a:latin typeface="Cambria Math" panose="02040503050406030204" pitchFamily="18" charset="0"/>
                                      <a:ea typeface="等线" panose="02010600030101010101" pitchFamily="2" charset="-122"/>
                                      <a:cs typeface="Times New Roman" panose="02020603050405020304" pitchFamily="18" charset="0"/>
                                    </a:rPr>
                                    <m:t>1</m:t>
                                  </m:r>
                                </m:sub>
                              </m:sSub>
                            </m:oMath>
                          </a14:m>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=0.559, </a:t>
                          </a:r>
                          <a14:m>
                            <m:oMath xmlns:m="http://schemas.openxmlformats.org/officeDocument/2006/math">
                              <m:sSub>
                                <m:sSubPr>
                                  <m:ctrlPr>
                                    <a:rPr lang="zh-CN" sz="14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kern="0">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sz="1400" i="1" kern="0">
                                      <a:effectLst/>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=0.034 (with </a:t>
                          </a:r>
                          <a14:m>
                            <m:oMath xmlns:m="http://schemas.openxmlformats.org/officeDocument/2006/math">
                              <m:r>
                                <a:rPr lang="en-US" sz="1400" i="1" kern="0">
                                  <a:effectLst/>
                                  <a:latin typeface="Cambria Math" panose="02040503050406030204" pitchFamily="18" charset="0"/>
                                  <a:ea typeface="等线" panose="02010600030101010101" pitchFamily="2" charset="-122"/>
                                  <a:cs typeface="Times New Roman" panose="02020603050405020304" pitchFamily="18" charset="0"/>
                                </a:rPr>
                                <m:t>𝜇</m:t>
                              </m:r>
                            </m:oMath>
                          </a14:m>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=3.767)</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8.22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59.55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2234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2260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1.14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0.503</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83.25,66.52,53.88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932821"/>
                      </a:ext>
                    </a:extLst>
                  </a:tr>
                  <a:tr h="477149">
                    <a:tc>
                      <a:txBody>
                        <a:bodyPr/>
                        <a:lstStyle/>
                        <a:p>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(2) </a:t>
                          </a:r>
                          <a:r>
                            <a:rPr lang="en-US" altLang="zh-CN" sz="1400" dirty="0">
                              <a:solidFill>
                                <a:schemeClr val="tx1"/>
                              </a:solidFill>
                              <a:effectLst/>
                              <a:latin typeface="Times New Roman" panose="02020603050405020304" pitchFamily="18" charset="0"/>
                              <a:ea typeface="+mn-ea"/>
                              <a:cs typeface="Times New Roman" panose="02020603050405020304" pitchFamily="18" charset="0"/>
                            </a:rPr>
                            <a:t>Changing HC function (IV): </a:t>
                          </a:r>
                          <a14:m>
                            <m:oMath xmlns:m="http://schemas.openxmlformats.org/officeDocument/2006/math">
                              <m:sSub>
                                <m:sSubPr>
                                  <m:ctrlPr>
                                    <a:rPr lang="zh-CN" altLang="zh-CN" sz="1400" i="1">
                                      <a:solidFill>
                                        <a:schemeClr val="tx1"/>
                                      </a:solidFill>
                                      <a:effectLst/>
                                      <a:latin typeface="Cambria Math" panose="02040503050406030204" pitchFamily="18" charset="0"/>
                                      <a:ea typeface="+mn-ea"/>
                                      <a:cs typeface="+mn-cs"/>
                                    </a:rPr>
                                  </m:ctrlPr>
                                </m:sSubPr>
                                <m:e>
                                  <m:r>
                                    <a:rPr lang="en-US" altLang="zh-CN" sz="1400" i="1">
                                      <a:solidFill>
                                        <a:schemeClr val="tx1"/>
                                      </a:solidFill>
                                      <a:effectLst/>
                                      <a:latin typeface="Cambria Math" panose="02040503050406030204" pitchFamily="18" charset="0"/>
                                      <a:ea typeface="+mn-ea"/>
                                      <a:cs typeface="+mn-cs"/>
                                    </a:rPr>
                                    <m:t>𝛼</m:t>
                                  </m:r>
                                </m:e>
                                <m:sub>
                                  <m:r>
                                    <a:rPr lang="en-US" altLang="zh-CN" sz="1400" i="1">
                                      <a:solidFill>
                                        <a:schemeClr val="tx1"/>
                                      </a:solidFill>
                                      <a:effectLst/>
                                      <a:latin typeface="Cambria Math" panose="02040503050406030204" pitchFamily="18" charset="0"/>
                                      <a:ea typeface="+mn-ea"/>
                                      <a:cs typeface="+mn-cs"/>
                                    </a:rPr>
                                    <m:t>1</m:t>
                                  </m:r>
                                </m:sub>
                              </m:sSub>
                            </m:oMath>
                          </a14:m>
                          <a:r>
                            <a:rPr lang="en-US" altLang="zh-CN" sz="1400" dirty="0">
                              <a:solidFill>
                                <a:schemeClr val="tx1"/>
                              </a:solidFill>
                              <a:effectLst/>
                              <a:latin typeface="Times New Roman" panose="02020603050405020304" pitchFamily="18" charset="0"/>
                              <a:ea typeface="+mn-ea"/>
                              <a:cs typeface="Times New Roman" panose="02020603050405020304" pitchFamily="18" charset="0"/>
                            </a:rPr>
                            <a:t>=0.122, </a:t>
                          </a:r>
                          <a14:m>
                            <m:oMath xmlns:m="http://schemas.openxmlformats.org/officeDocument/2006/math">
                              <m:sSub>
                                <m:sSubPr>
                                  <m:ctrlPr>
                                    <a:rPr lang="zh-CN" altLang="zh-CN" sz="1400" i="1">
                                      <a:solidFill>
                                        <a:schemeClr val="tx1"/>
                                      </a:solidFill>
                                      <a:effectLst/>
                                      <a:latin typeface="Cambria Math" panose="02040503050406030204" pitchFamily="18" charset="0"/>
                                      <a:ea typeface="+mn-ea"/>
                                      <a:cs typeface="+mn-cs"/>
                                    </a:rPr>
                                  </m:ctrlPr>
                                </m:sSubPr>
                                <m:e>
                                  <m:r>
                                    <a:rPr lang="en-US" altLang="zh-CN" sz="1400" i="1">
                                      <a:solidFill>
                                        <a:schemeClr val="tx1"/>
                                      </a:solidFill>
                                      <a:effectLst/>
                                      <a:latin typeface="Cambria Math" panose="02040503050406030204" pitchFamily="18" charset="0"/>
                                      <a:ea typeface="+mn-ea"/>
                                      <a:cs typeface="+mn-cs"/>
                                    </a:rPr>
                                    <m:t>𝛼</m:t>
                                  </m:r>
                                </m:e>
                                <m:sub>
                                  <m:r>
                                    <a:rPr lang="en-US" altLang="zh-CN" sz="1400" i="1">
                                      <a:solidFill>
                                        <a:schemeClr val="tx1"/>
                                      </a:solidFill>
                                      <a:effectLst/>
                                      <a:latin typeface="Cambria Math" panose="02040503050406030204" pitchFamily="18" charset="0"/>
                                      <a:ea typeface="+mn-ea"/>
                                      <a:cs typeface="+mn-cs"/>
                                    </a:rPr>
                                    <m:t>2</m:t>
                                  </m:r>
                                </m:sub>
                              </m:sSub>
                            </m:oMath>
                          </a14:m>
                          <a:r>
                            <a:rPr lang="en-US" altLang="zh-CN" sz="1400" dirty="0">
                              <a:solidFill>
                                <a:schemeClr val="tx1"/>
                              </a:solidFill>
                              <a:effectLst/>
                              <a:latin typeface="Times New Roman" panose="02020603050405020304" pitchFamily="18" charset="0"/>
                              <a:ea typeface="+mn-ea"/>
                              <a:cs typeface="Times New Roman" panose="02020603050405020304" pitchFamily="18" charset="0"/>
                            </a:rPr>
                            <a:t>=0.077 (with</a:t>
                          </a:r>
                          <a:r>
                            <a:rPr lang="en-US" altLang="zh-CN" sz="1400" i="1" dirty="0">
                              <a:solidFill>
                                <a:schemeClr val="tx1"/>
                              </a:solidFill>
                              <a:effectLst/>
                              <a:latin typeface="Times New Roman" panose="02020603050405020304" pitchFamily="18" charset="0"/>
                              <a:ea typeface="+mn-ea"/>
                              <a:cs typeface="Times New Roman" panose="02020603050405020304" pitchFamily="18" charset="0"/>
                            </a:rPr>
                            <a:t> </a:t>
                          </a:r>
                          <a14:m>
                            <m:oMath xmlns:m="http://schemas.openxmlformats.org/officeDocument/2006/math">
                              <m:r>
                                <a:rPr lang="en-US" altLang="zh-CN" sz="1400" i="1" kern="0" smtClean="0">
                                  <a:effectLst/>
                                  <a:latin typeface="Cambria Math" panose="02040503050406030204" pitchFamily="18" charset="0"/>
                                  <a:ea typeface="等线" panose="02010600030101010101" pitchFamily="2" charset="-122"/>
                                  <a:cs typeface="Times New Roman" panose="02020603050405020304" pitchFamily="18" charset="0"/>
                                </a:rPr>
                                <m:t>𝜇</m:t>
                              </m:r>
                            </m:oMath>
                          </a14:m>
                          <a:r>
                            <a:rPr lang="en-US" altLang="zh-CN" sz="1400" kern="0" dirty="0">
                              <a:effectLst/>
                              <a:latin typeface="Times New Roman" panose="02020603050405020304" pitchFamily="18" charset="0"/>
                              <a:ea typeface="等线" panose="02010600030101010101" pitchFamily="2" charset="-122"/>
                              <a:cs typeface="Times New Roman" panose="02020603050405020304" pitchFamily="18" charset="0"/>
                            </a:rPr>
                            <a:t>=4.322)</a:t>
                          </a:r>
                          <a:endParaRPr lang="zh-CN" altLang="en-US" sz="1400" dirty="0">
                            <a:latin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8.29</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66.98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2261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2322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2.62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0.553</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79.01,71.14,64.11</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072105"/>
                      </a:ext>
                    </a:extLst>
                  </a:tr>
                  <a:tr h="477149">
                    <a:tc>
                      <a:txBody>
                        <a:bodyPr/>
                        <a:lstStyle/>
                        <a:p>
                          <a:pPr marL="0" indent="0" algn="l">
                            <a:lnSpc>
                              <a:spcPct val="125000"/>
                            </a:lnSpc>
                            <a:spcAft>
                              <a:spcPts val="250"/>
                            </a:spcAft>
                          </a:pPr>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(3) Changing perturbation: </a:t>
                          </a:r>
                          <a:br>
                            <a:rPr lang="en-US" sz="1400" i="1" kern="0" dirty="0">
                              <a:effectLst/>
                              <a:latin typeface="Cambria Math" panose="02040503050406030204" pitchFamily="18" charset="0"/>
                              <a:ea typeface="Times New Roman" panose="02020603050405020304" pitchFamily="18" charset="0"/>
                              <a:cs typeface="Times New Roman" panose="02020603050405020304" pitchFamily="18" charset="0"/>
                            </a:rPr>
                          </a:br>
                          <a14:m>
                            <m:oMath xmlns:m="http://schemas.openxmlformats.org/officeDocument/2006/math">
                              <m:sSub>
                                <m:sSubPr>
                                  <m:ctrlPr>
                                    <a:rPr lang="zh-CN" sz="14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kern="0">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400" i="1" kern="0">
                                      <a:effectLst/>
                                      <a:latin typeface="Cambria Math" panose="02040503050406030204" pitchFamily="18" charset="0"/>
                                      <a:ea typeface="Times New Roman" panose="02020603050405020304" pitchFamily="18" charset="0"/>
                                      <a:cs typeface="Times New Roman" panose="02020603050405020304" pitchFamily="18" charset="0"/>
                                    </a:rPr>
                                    <m:t>𝜀</m:t>
                                  </m:r>
                                </m:sub>
                              </m:sSub>
                            </m:oMath>
                          </a14:m>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=0.046 (with </a:t>
                          </a:r>
                          <a14:m>
                            <m:oMath xmlns:m="http://schemas.openxmlformats.org/officeDocument/2006/math">
                              <m:r>
                                <a:rPr lang="en-US" sz="1400" i="1" kern="0">
                                  <a:effectLst/>
                                  <a:latin typeface="Cambria Math" panose="02040503050406030204" pitchFamily="18" charset="0"/>
                                  <a:ea typeface="等线" panose="02010600030101010101" pitchFamily="2" charset="-122"/>
                                  <a:cs typeface="Times New Roman" panose="02020603050405020304" pitchFamily="18" charset="0"/>
                                </a:rPr>
                                <m:t>𝜇</m:t>
                              </m:r>
                            </m:oMath>
                          </a14:m>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=4.104)</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8.29</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66.61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2305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2349</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1.87</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0.580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75.81,69.97,64.55</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2586519"/>
                      </a:ext>
                    </a:extLst>
                  </a:tr>
                  <a:tr h="472896">
                    <a:tc>
                      <a:txBody>
                        <a:bodyPr/>
                        <a:lstStyle/>
                        <a:p>
                          <a:pPr marL="0" indent="0" algn="l">
                            <a:lnSpc>
                              <a:spcPct val="125000"/>
                            </a:lnSpc>
                            <a:spcAft>
                              <a:spcPts val="250"/>
                            </a:spcAft>
                          </a:pPr>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(4) With sample weights (with </a:t>
                          </a:r>
                          <a14:m>
                            <m:oMath xmlns:m="http://schemas.openxmlformats.org/officeDocument/2006/math">
                              <m:r>
                                <a:rPr lang="en-US" sz="1400" i="1" kern="0">
                                  <a:effectLst/>
                                  <a:latin typeface="Cambria Math" panose="02040503050406030204" pitchFamily="18" charset="0"/>
                                  <a:ea typeface="等线" panose="02010600030101010101" pitchFamily="2" charset="-122"/>
                                  <a:cs typeface="Times New Roman" panose="02020603050405020304" pitchFamily="18" charset="0"/>
                                </a:rPr>
                                <m:t>𝜇</m:t>
                              </m:r>
                            </m:oMath>
                          </a14:m>
                          <a:r>
                            <a:rPr lang="en-US" sz="1400" kern="0" dirty="0">
                              <a:effectLst/>
                              <a:latin typeface="Times New Roman" panose="02020603050405020304" pitchFamily="18" charset="0"/>
                              <a:ea typeface="等线" panose="02010600030101010101" pitchFamily="2" charset="-122"/>
                              <a:cs typeface="Times New Roman" panose="02020603050405020304" pitchFamily="18" charset="0"/>
                            </a:rPr>
                            <a:t>=4.053)</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8.24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66.56</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2319</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2352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1.42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0.566</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78.25,70.40,63.64</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7637543"/>
                      </a:ext>
                    </a:extLst>
                  </a:tr>
                </a:tbl>
              </a:graphicData>
            </a:graphic>
          </p:graphicFrame>
        </mc:Choice>
        <mc:Fallback xmlns="">
          <p:graphicFrame>
            <p:nvGraphicFramePr>
              <p:cNvPr id="6" name="表格 5">
                <a:extLst>
                  <a:ext uri="{FF2B5EF4-FFF2-40B4-BE49-F238E27FC236}">
                    <a16:creationId xmlns:a16="http://schemas.microsoft.com/office/drawing/2014/main" id="{DB525BD5-3F8D-49B3-ABF5-1A19D89D188E}"/>
                  </a:ext>
                </a:extLst>
              </p:cNvPr>
              <p:cNvGraphicFramePr>
                <a:graphicFrameLocks noGrp="1"/>
              </p:cNvGraphicFramePr>
              <p:nvPr>
                <p:extLst>
                  <p:ext uri="{D42A27DB-BD31-4B8C-83A1-F6EECF244321}">
                    <p14:modId xmlns:p14="http://schemas.microsoft.com/office/powerpoint/2010/main" val="2564766389"/>
                  </p:ext>
                </p:extLst>
              </p:nvPr>
            </p:nvGraphicFramePr>
            <p:xfrm>
              <a:off x="838200" y="1861064"/>
              <a:ext cx="10298360" cy="4528950"/>
            </p:xfrm>
            <a:graphic>
              <a:graphicData uri="http://schemas.openxmlformats.org/drawingml/2006/table">
                <a:tbl>
                  <a:tblPr firstRow="1" firstCol="1" bandRow="1"/>
                  <a:tblGrid>
                    <a:gridCol w="2304256">
                      <a:extLst>
                        <a:ext uri="{9D8B030D-6E8A-4147-A177-3AD203B41FA5}">
                          <a16:colId xmlns:a16="http://schemas.microsoft.com/office/drawing/2014/main" val="2661234793"/>
                        </a:ext>
                      </a:extLst>
                    </a:gridCol>
                    <a:gridCol w="937320">
                      <a:extLst>
                        <a:ext uri="{9D8B030D-6E8A-4147-A177-3AD203B41FA5}">
                          <a16:colId xmlns:a16="http://schemas.microsoft.com/office/drawing/2014/main" val="41030665"/>
                        </a:ext>
                      </a:extLst>
                    </a:gridCol>
                    <a:gridCol w="936104">
                      <a:extLst>
                        <a:ext uri="{9D8B030D-6E8A-4147-A177-3AD203B41FA5}">
                          <a16:colId xmlns:a16="http://schemas.microsoft.com/office/drawing/2014/main" val="2249500227"/>
                        </a:ext>
                      </a:extLst>
                    </a:gridCol>
                    <a:gridCol w="936104">
                      <a:extLst>
                        <a:ext uri="{9D8B030D-6E8A-4147-A177-3AD203B41FA5}">
                          <a16:colId xmlns:a16="http://schemas.microsoft.com/office/drawing/2014/main" val="3975235862"/>
                        </a:ext>
                      </a:extLst>
                    </a:gridCol>
                    <a:gridCol w="850071">
                      <a:extLst>
                        <a:ext uri="{9D8B030D-6E8A-4147-A177-3AD203B41FA5}">
                          <a16:colId xmlns:a16="http://schemas.microsoft.com/office/drawing/2014/main" val="261830561"/>
                        </a:ext>
                      </a:extLst>
                    </a:gridCol>
                    <a:gridCol w="945243">
                      <a:extLst>
                        <a:ext uri="{9D8B030D-6E8A-4147-A177-3AD203B41FA5}">
                          <a16:colId xmlns:a16="http://schemas.microsoft.com/office/drawing/2014/main" val="2022885244"/>
                        </a:ext>
                      </a:extLst>
                    </a:gridCol>
                    <a:gridCol w="1694631">
                      <a:extLst>
                        <a:ext uri="{9D8B030D-6E8A-4147-A177-3AD203B41FA5}">
                          <a16:colId xmlns:a16="http://schemas.microsoft.com/office/drawing/2014/main" val="4072894856"/>
                        </a:ext>
                      </a:extLst>
                    </a:gridCol>
                    <a:gridCol w="1694631">
                      <a:extLst>
                        <a:ext uri="{9D8B030D-6E8A-4147-A177-3AD203B41FA5}">
                          <a16:colId xmlns:a16="http://schemas.microsoft.com/office/drawing/2014/main" val="4192459253"/>
                        </a:ext>
                      </a:extLst>
                    </a:gridCol>
                  </a:tblGrid>
                  <a:tr h="1041845">
                    <a:tc rowSpan="2">
                      <a:txBody>
                        <a:bodyPr/>
                        <a:lstStyle/>
                        <a:p>
                          <a:pPr indent="67945" algn="l">
                            <a:lnSpc>
                              <a:spcPct val="125000"/>
                            </a:lnSpc>
                            <a:spcAft>
                              <a:spcPts val="250"/>
                            </a:spcAft>
                          </a:pPr>
                          <a:r>
                            <a:rPr lang="en-US" sz="1400" b="1" kern="0" dirty="0">
                              <a:effectLst/>
                              <a:latin typeface="Times New Roman" panose="02020603050405020304" pitchFamily="18" charset="0"/>
                              <a:ea typeface="等线" panose="02010600030101010101" pitchFamily="2" charset="-122"/>
                              <a:cs typeface="Times New Roman" panose="02020603050405020304" pitchFamily="18" charset="0"/>
                            </a:rPr>
                            <a:t>Scenario</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dirty="0">
                              <a:effectLst/>
                              <a:latin typeface="Times New Roman" panose="02020603050405020304" pitchFamily="18" charset="0"/>
                              <a:ea typeface="等线" panose="02010600030101010101" pitchFamily="2" charset="-122"/>
                              <a:cs typeface="Times New Roman" panose="02020603050405020304" pitchFamily="18" charset="0"/>
                            </a:rPr>
                            <a:t>Average effort (hours/ day)</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dirty="0">
                              <a:effectLst/>
                              <a:latin typeface="Times New Roman" panose="02020603050405020304" pitchFamily="18" charset="0"/>
                              <a:ea typeface="等线" panose="02010600030101010101" pitchFamily="2" charset="-122"/>
                              <a:cs typeface="Times New Roman" panose="02020603050405020304" pitchFamily="18" charset="0"/>
                            </a:rPr>
                            <a:t>Average human capital (0-100)</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dirty="0">
                              <a:effectLst/>
                              <a:latin typeface="Times New Roman" panose="02020603050405020304" pitchFamily="18" charset="0"/>
                              <a:ea typeface="等线" panose="02010600030101010101" pitchFamily="2" charset="-122"/>
                              <a:cs typeface="Times New Roman" panose="02020603050405020304" pitchFamily="18" charset="0"/>
                            </a:rPr>
                            <a:t>Average utility (RMB/ month)</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a:effectLst/>
                              <a:latin typeface="Times New Roman" panose="02020603050405020304" pitchFamily="18" charset="0"/>
                              <a:ea typeface="等线" panose="02010600030101010101" pitchFamily="2" charset="-122"/>
                              <a:cs typeface="Times New Roman" panose="02020603050405020304" pitchFamily="18" charset="0"/>
                            </a:rPr>
                            <a:t>First-best average utility</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a:effectLst/>
                              <a:latin typeface="Times New Roman" panose="02020603050405020304" pitchFamily="18" charset="0"/>
                              <a:ea typeface="等线" panose="02010600030101010101" pitchFamily="2" charset="-122"/>
                              <a:cs typeface="Times New Roman" panose="02020603050405020304" pitchFamily="18" charset="0"/>
                            </a:rPr>
                            <a:t>Dead-weight loss (%)</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a:effectLst/>
                              <a:latin typeface="Times New Roman" panose="02020603050405020304" pitchFamily="18" charset="0"/>
                              <a:ea typeface="等线" panose="02010600030101010101" pitchFamily="2" charset="-122"/>
                              <a:cs typeface="Times New Roman" panose="02020603050405020304" pitchFamily="18" charset="0"/>
                            </a:rPr>
                            <a:t>Competitive channel ratio  (0-1)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b="1" kern="0">
                              <a:effectLst/>
                              <a:latin typeface="Times New Roman" panose="02020603050405020304" pitchFamily="18" charset="0"/>
                              <a:ea typeface="等线" panose="02010600030101010101" pitchFamily="2" charset="-122"/>
                              <a:cs typeface="Times New Roman" panose="02020603050405020304" pitchFamily="18" charset="0"/>
                            </a:rPr>
                            <a:t>Cutoff Scores (0-100)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1709476"/>
                      </a:ext>
                    </a:extLst>
                  </a:tr>
                  <a:tr h="241745">
                    <a:tc vMerge="1">
                      <a:txBody>
                        <a:bodyPr/>
                        <a:lstStyle/>
                        <a:p>
                          <a:endParaRPr lang="zh-CN" altLang="en-US"/>
                        </a:p>
                      </a:txBody>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(3)</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(6)</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0">
                              <a:effectLst/>
                              <a:latin typeface="Times New Roman" panose="02020603050405020304" pitchFamily="18" charset="0"/>
                              <a:ea typeface="等线" panose="02010600030101010101" pitchFamily="2" charset="-122"/>
                              <a:cs typeface="Times New Roman" panose="02020603050405020304" pitchFamily="18" charset="0"/>
                            </a:rPr>
                            <a:t>(7)</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1128324"/>
                      </a:ext>
                    </a:extLst>
                  </a:tr>
                  <a:tr h="813245">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161654" r="-347354" b="-314286"/>
                          </a:stretch>
                        </a:blipFill>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8.23</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66.59</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2315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2351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1.53</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0.564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78.39,70.58,63.72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2428402"/>
                      </a:ext>
                    </a:extLst>
                  </a:tr>
                  <a:tr h="775145">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271875" r="-347354" b="-226563"/>
                          </a:stretch>
                        </a:blipFill>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8.22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59.55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2234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2260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1.14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0.503</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83.25,66.52,53.88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932821"/>
                      </a:ext>
                    </a:extLst>
                  </a:tr>
                  <a:tr h="640080">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453333" r="-347354" b="-176190"/>
                          </a:stretch>
                        </a:blipFill>
                      </a:tcPr>
                    </a:tc>
                    <a:tc>
                      <a:txBody>
                        <a:bodyPr/>
                        <a:lstStyle/>
                        <a:p>
                          <a:pPr indent="127000" algn="ctr">
                            <a:lnSpc>
                              <a:spcPct val="125000"/>
                            </a:lnSpc>
                            <a:spcAft>
                              <a:spcPts val="250"/>
                            </a:spcAft>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8.29</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66.98</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2261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2322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2.62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0.553</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79.01,71.14,64.11</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072105"/>
                      </a:ext>
                    </a:extLst>
                  </a:tr>
                  <a:tr h="508445">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700000" r="-347354" b="-122892"/>
                          </a:stretch>
                        </a:blipFill>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8.29</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66.61</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2305</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2349</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1.87</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0.580</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75.81,69.97,64.55</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2586519"/>
                      </a:ext>
                    </a:extLst>
                  </a:tr>
                  <a:tr h="508445">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t="-790476" r="-347354" b="-21429"/>
                          </a:stretch>
                        </a:blipFill>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8.24</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66.56</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2319</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2352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1.42</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a:effectLst/>
                              <a:latin typeface="Times New Roman" panose="02020603050405020304" pitchFamily="18" charset="0"/>
                              <a:ea typeface="等线" panose="02010600030101010101" pitchFamily="2" charset="-122"/>
                              <a:cs typeface="Times New Roman" panose="02020603050405020304" pitchFamily="18" charset="0"/>
                            </a:rPr>
                            <a:t>0.566</a:t>
                          </a:r>
                          <a:endParaRPr lang="zh-CN"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78.25,70.40,63.64</a:t>
                          </a:r>
                          <a:endParaRPr lang="zh-CN"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7637543"/>
                      </a:ext>
                    </a:extLst>
                  </a:tr>
                </a:tbl>
              </a:graphicData>
            </a:graphic>
          </p:graphicFrame>
        </mc:Fallback>
      </mc:AlternateContent>
      <p:sp>
        <p:nvSpPr>
          <p:cNvPr id="7" name="文本框 6">
            <a:extLst>
              <a:ext uri="{FF2B5EF4-FFF2-40B4-BE49-F238E27FC236}">
                <a16:creationId xmlns:a16="http://schemas.microsoft.com/office/drawing/2014/main" id="{DDF19C6E-21D6-48D3-ACC2-9DED7B2D128D}"/>
              </a:ext>
            </a:extLst>
          </p:cNvPr>
          <p:cNvSpPr txBox="1"/>
          <p:nvPr/>
        </p:nvSpPr>
        <p:spPr>
          <a:xfrm>
            <a:off x="4128153" y="1523584"/>
            <a:ext cx="4166525" cy="369332"/>
          </a:xfrm>
          <a:prstGeom prst="rect">
            <a:avLst/>
          </a:prstGeom>
          <a:noFill/>
        </p:spPr>
        <p:txBody>
          <a:bodyPr wrap="none" rtlCol="0">
            <a:spAutoFit/>
          </a:bodyPr>
          <a:lstStyle/>
          <a:p>
            <a:r>
              <a:rPr lang="en-US" altLang="zh-CN" sz="1800" b="1" dirty="0">
                <a:effectLst/>
                <a:latin typeface="Times New Roman" panose="02020603050405020304" pitchFamily="18" charset="0"/>
                <a:ea typeface="Times New Roman" panose="02020603050405020304" pitchFamily="18" charset="0"/>
              </a:rPr>
              <a:t>Table A15 Robust Check on Benchmark</a:t>
            </a:r>
            <a:endParaRPr lang="zh-CN" altLang="en-US" b="1" dirty="0"/>
          </a:p>
        </p:txBody>
      </p:sp>
      <p:sp>
        <p:nvSpPr>
          <p:cNvPr id="3" name="文本框 2">
            <a:extLst>
              <a:ext uri="{FF2B5EF4-FFF2-40B4-BE49-F238E27FC236}">
                <a16:creationId xmlns:a16="http://schemas.microsoft.com/office/drawing/2014/main" id="{26B47CDA-641B-D3C8-60E4-B20A90987A3E}"/>
              </a:ext>
            </a:extLst>
          </p:cNvPr>
          <p:cNvSpPr txBox="1"/>
          <p:nvPr/>
        </p:nvSpPr>
        <p:spPr>
          <a:xfrm>
            <a:off x="11353800" y="5661248"/>
            <a:ext cx="641522" cy="369332"/>
          </a:xfrm>
          <a:prstGeom prst="rect">
            <a:avLst/>
          </a:prstGeom>
          <a:noFill/>
        </p:spPr>
        <p:txBody>
          <a:bodyPr wrap="none" rtlCol="0">
            <a:spAutoFit/>
          </a:bodyPr>
          <a:lstStyle/>
          <a:p>
            <a:r>
              <a:rPr lang="en-US" altLang="zh-CN" dirty="0">
                <a:hlinkClick r:id="rId3" action="ppaction://hlinksldjump"/>
              </a:rPr>
              <a:t>Back</a:t>
            </a:r>
            <a:endParaRPr lang="zh-CN" altLang="en-US" dirty="0"/>
          </a:p>
        </p:txBody>
      </p:sp>
    </p:spTree>
    <p:extLst>
      <p:ext uri="{BB962C8B-B14F-4D97-AF65-F5344CB8AC3E}">
        <p14:creationId xmlns:p14="http://schemas.microsoft.com/office/powerpoint/2010/main" val="2420714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0C913D9-0861-458B-8F3C-2F0AB829AC18}"/>
              </a:ext>
            </a:extLst>
          </p:cNvPr>
          <p:cNvSpPr>
            <a:spLocks noGrp="1"/>
          </p:cNvSpPr>
          <p:nvPr>
            <p:ph type="title"/>
          </p:nvPr>
        </p:nvSpPr>
        <p:spPr>
          <a:xfrm>
            <a:off x="832123" y="103188"/>
            <a:ext cx="10515600" cy="1325563"/>
          </a:xfrm>
        </p:spPr>
        <p:txBody>
          <a:bodyPr/>
          <a:lstStyle/>
          <a:p>
            <a:pPr algn="ctr"/>
            <a:r>
              <a:rPr lang="en-US" altLang="zh-CN" dirty="0">
                <a:latin typeface="Times New Roman" panose="02020603050405020304" pitchFamily="18" charset="0"/>
                <a:cs typeface="Times New Roman" panose="02020603050405020304" pitchFamily="18" charset="0"/>
              </a:rPr>
              <a:t>Simulated Equilibrium without Perturbations</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9AA9388E-999C-40FA-9848-CDA89535578F}"/>
              </a:ext>
            </a:extLst>
          </p:cNvPr>
          <p:cNvSpPr>
            <a:spLocks noGrp="1"/>
          </p:cNvSpPr>
          <p:nvPr>
            <p:ph type="sldNum" sz="quarter" idx="12"/>
          </p:nvPr>
        </p:nvSpPr>
        <p:spPr/>
        <p:txBody>
          <a:bodyPr/>
          <a:lstStyle/>
          <a:p>
            <a:pPr>
              <a:defRPr/>
            </a:pPr>
            <a:fld id="{35E42EC9-0CEB-42CC-B6D9-589A1CB849B7}" type="slidenum">
              <a:rPr lang="en-US" altLang="zh-CN" smtClean="0"/>
              <a:t>51</a:t>
            </a:fld>
            <a:endParaRPr lang="zh-CN"/>
          </a:p>
        </p:txBody>
      </p:sp>
      <p:graphicFrame>
        <p:nvGraphicFramePr>
          <p:cNvPr id="6" name="表格 5">
            <a:extLst>
              <a:ext uri="{FF2B5EF4-FFF2-40B4-BE49-F238E27FC236}">
                <a16:creationId xmlns:a16="http://schemas.microsoft.com/office/drawing/2014/main" id="{C610B20E-C119-4C80-8AF9-D02C8EBAC26A}"/>
              </a:ext>
            </a:extLst>
          </p:cNvPr>
          <p:cNvGraphicFramePr>
            <a:graphicFrameLocks noGrp="1"/>
          </p:cNvGraphicFramePr>
          <p:nvPr>
            <p:extLst>
              <p:ext uri="{D42A27DB-BD31-4B8C-83A1-F6EECF244321}">
                <p14:modId xmlns:p14="http://schemas.microsoft.com/office/powerpoint/2010/main" val="211172081"/>
              </p:ext>
            </p:extLst>
          </p:nvPr>
        </p:nvGraphicFramePr>
        <p:xfrm>
          <a:off x="761332" y="1700808"/>
          <a:ext cx="10586391" cy="4759987"/>
        </p:xfrm>
        <a:graphic>
          <a:graphicData uri="http://schemas.openxmlformats.org/drawingml/2006/table">
            <a:tbl>
              <a:tblPr firstRow="1" firstCol="1" bandRow="1"/>
              <a:tblGrid>
                <a:gridCol w="2360147">
                  <a:extLst>
                    <a:ext uri="{9D8B030D-6E8A-4147-A177-3AD203B41FA5}">
                      <a16:colId xmlns:a16="http://schemas.microsoft.com/office/drawing/2014/main" val="1149245136"/>
                    </a:ext>
                  </a:extLst>
                </a:gridCol>
                <a:gridCol w="1006736">
                  <a:extLst>
                    <a:ext uri="{9D8B030D-6E8A-4147-A177-3AD203B41FA5}">
                      <a16:colId xmlns:a16="http://schemas.microsoft.com/office/drawing/2014/main" val="364857979"/>
                    </a:ext>
                  </a:extLst>
                </a:gridCol>
                <a:gridCol w="1006736">
                  <a:extLst>
                    <a:ext uri="{9D8B030D-6E8A-4147-A177-3AD203B41FA5}">
                      <a16:colId xmlns:a16="http://schemas.microsoft.com/office/drawing/2014/main" val="773380255"/>
                    </a:ext>
                  </a:extLst>
                </a:gridCol>
                <a:gridCol w="1006736">
                  <a:extLst>
                    <a:ext uri="{9D8B030D-6E8A-4147-A177-3AD203B41FA5}">
                      <a16:colId xmlns:a16="http://schemas.microsoft.com/office/drawing/2014/main" val="2230441992"/>
                    </a:ext>
                  </a:extLst>
                </a:gridCol>
                <a:gridCol w="971480">
                  <a:extLst>
                    <a:ext uri="{9D8B030D-6E8A-4147-A177-3AD203B41FA5}">
                      <a16:colId xmlns:a16="http://schemas.microsoft.com/office/drawing/2014/main" val="3900107951"/>
                    </a:ext>
                  </a:extLst>
                </a:gridCol>
                <a:gridCol w="2117278">
                  <a:extLst>
                    <a:ext uri="{9D8B030D-6E8A-4147-A177-3AD203B41FA5}">
                      <a16:colId xmlns:a16="http://schemas.microsoft.com/office/drawing/2014/main" val="785577406"/>
                    </a:ext>
                  </a:extLst>
                </a:gridCol>
                <a:gridCol w="2117278">
                  <a:extLst>
                    <a:ext uri="{9D8B030D-6E8A-4147-A177-3AD203B41FA5}">
                      <a16:colId xmlns:a16="http://schemas.microsoft.com/office/drawing/2014/main" val="1873036913"/>
                    </a:ext>
                  </a:extLst>
                </a:gridCol>
              </a:tblGrid>
              <a:tr h="1009067">
                <a:tc rowSpan="2">
                  <a:txBody>
                    <a:bodyPr/>
                    <a:lstStyle/>
                    <a:p>
                      <a:pPr indent="67945" algn="l">
                        <a:lnSpc>
                          <a:spcPct val="125000"/>
                        </a:lnSpc>
                        <a:spcAft>
                          <a:spcPts val="250"/>
                        </a:spcAft>
                      </a:pPr>
                      <a:r>
                        <a:rPr lang="en-US" sz="1600" b="1" kern="0">
                          <a:effectLst/>
                          <a:latin typeface="Times New Roman" panose="02020603050405020304" pitchFamily="18" charset="0"/>
                          <a:ea typeface="等线" panose="02010600030101010101" pitchFamily="2" charset="-122"/>
                          <a:cs typeface="Times New Roman" panose="02020603050405020304" pitchFamily="18" charset="0"/>
                        </a:rPr>
                        <a:t>Scenario</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b="1" kern="0">
                          <a:effectLst/>
                          <a:latin typeface="Times New Roman" panose="02020603050405020304" pitchFamily="18" charset="0"/>
                          <a:ea typeface="等线" panose="02010600030101010101" pitchFamily="2" charset="-122"/>
                          <a:cs typeface="Times New Roman" panose="02020603050405020304" pitchFamily="18" charset="0"/>
                        </a:rPr>
                        <a:t>Average effort (hours/ day)</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b="1" kern="0">
                          <a:effectLst/>
                          <a:latin typeface="Times New Roman" panose="02020603050405020304" pitchFamily="18" charset="0"/>
                          <a:ea typeface="等线" panose="02010600030101010101" pitchFamily="2" charset="-122"/>
                          <a:cs typeface="Times New Roman" panose="02020603050405020304" pitchFamily="18" charset="0"/>
                        </a:rPr>
                        <a:t>Average human capital (0-100)</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b="1" kern="0">
                          <a:effectLst/>
                          <a:latin typeface="Times New Roman" panose="02020603050405020304" pitchFamily="18" charset="0"/>
                          <a:ea typeface="等线" panose="02010600030101010101" pitchFamily="2" charset="-122"/>
                          <a:cs typeface="Times New Roman" panose="02020603050405020304" pitchFamily="18" charset="0"/>
                        </a:rPr>
                        <a:t>Average utility (RMB/ month)</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b="1" kern="0">
                          <a:effectLst/>
                          <a:latin typeface="Times New Roman" panose="02020603050405020304" pitchFamily="18" charset="0"/>
                          <a:ea typeface="等线" panose="02010600030101010101" pitchFamily="2" charset="-122"/>
                          <a:cs typeface="Times New Roman" panose="02020603050405020304" pitchFamily="18" charset="0"/>
                        </a:rPr>
                        <a:t>First-best average utility</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b="1" kern="0" dirty="0">
                          <a:effectLst/>
                          <a:latin typeface="Times New Roman" panose="02020603050405020304" pitchFamily="18" charset="0"/>
                          <a:ea typeface="等线" panose="02010600030101010101" pitchFamily="2" charset="-122"/>
                          <a:cs typeface="Times New Roman" panose="02020603050405020304" pitchFamily="18" charset="0"/>
                        </a:rPr>
                        <a:t>Deadweight loss (%)</a:t>
                      </a:r>
                      <a:endParaRPr 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b="1" kern="0">
                          <a:effectLst/>
                          <a:latin typeface="Times New Roman" panose="02020603050405020304" pitchFamily="18" charset="0"/>
                          <a:ea typeface="等线" panose="02010600030101010101" pitchFamily="2" charset="-122"/>
                          <a:cs typeface="Times New Roman" panose="02020603050405020304" pitchFamily="18" charset="0"/>
                        </a:rPr>
                        <a:t>Cutoff Scores (0-100)</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1284770"/>
                  </a:ext>
                </a:extLst>
              </a:tr>
              <a:tr h="234124">
                <a:tc vMerge="1">
                  <a:txBody>
                    <a:bodyPr/>
                    <a:lstStyle/>
                    <a:p>
                      <a:endParaRPr lang="zh-CN" altLang="en-US"/>
                    </a:p>
                  </a:txBody>
                  <a:tcPr/>
                </a:tc>
                <a:tc>
                  <a:txBody>
                    <a:bodyPr/>
                    <a:lstStyle/>
                    <a:p>
                      <a:pPr indent="127000" algn="ctr">
                        <a:lnSpc>
                          <a:spcPct val="125000"/>
                        </a:lnSpc>
                        <a:spcAft>
                          <a:spcPts val="250"/>
                        </a:spcAft>
                      </a:pPr>
                      <a:r>
                        <a:rPr lang="en-US" sz="1600" kern="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0">
                          <a:effectLst/>
                          <a:latin typeface="Times New Roman" panose="02020603050405020304" pitchFamily="18" charset="0"/>
                          <a:ea typeface="等线" panose="02010600030101010101" pitchFamily="2" charset="-122"/>
                          <a:cs typeface="Times New Roman" panose="02020603050405020304" pitchFamily="18" charset="0"/>
                        </a:rPr>
                        <a:t>(2)</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0">
                          <a:effectLst/>
                          <a:latin typeface="Times New Roman" panose="02020603050405020304" pitchFamily="18" charset="0"/>
                          <a:ea typeface="等线" panose="02010600030101010101" pitchFamily="2" charset="-122"/>
                          <a:cs typeface="Times New Roman" panose="02020603050405020304" pitchFamily="18" charset="0"/>
                        </a:rPr>
                        <a:t>(3)</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0">
                          <a:effectLst/>
                          <a:latin typeface="Times New Roman" panose="02020603050405020304" pitchFamily="18" charset="0"/>
                          <a:ea typeface="等线" panose="02010600030101010101" pitchFamily="2" charset="-122"/>
                          <a:cs typeface="Times New Roman" panose="02020603050405020304" pitchFamily="18" charset="0"/>
                        </a:rPr>
                        <a:t>(4)</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0">
                          <a:effectLst/>
                          <a:latin typeface="Times New Roman" panose="02020603050405020304" pitchFamily="18" charset="0"/>
                          <a:ea typeface="等线" panose="02010600030101010101" pitchFamily="2" charset="-122"/>
                          <a:cs typeface="Times New Roman" panose="02020603050405020304" pitchFamily="18" charset="0"/>
                        </a:rPr>
                        <a:t>(6)</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7312999"/>
                  </a:ext>
                </a:extLst>
              </a:tr>
              <a:tr h="664237">
                <a:tc>
                  <a:txBody>
                    <a:bodyPr/>
                    <a:lstStyle/>
                    <a:p>
                      <a:pPr indent="127000" algn="l">
                        <a:lnSpc>
                          <a:spcPct val="125000"/>
                        </a:lnSpc>
                        <a:spcAft>
                          <a:spcPts val="250"/>
                        </a:spcAft>
                      </a:pPr>
                      <a:r>
                        <a:rPr lang="en-US" sz="1600" kern="0">
                          <a:effectLst/>
                          <a:latin typeface="Times New Roman" panose="02020603050405020304" pitchFamily="18" charset="0"/>
                          <a:ea typeface="等线" panose="02010600030101010101" pitchFamily="2" charset="-122"/>
                          <a:cs typeface="Times New Roman" panose="02020603050405020304" pitchFamily="18" charset="0"/>
                        </a:rPr>
                        <a:t>(1’) current system</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7.85</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65.48</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2239</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2351</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4.74%</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76.29, 70.80, 67.07</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8664767"/>
                  </a:ext>
                </a:extLst>
              </a:tr>
              <a:tr h="492438">
                <a:tc>
                  <a:txBody>
                    <a:bodyPr/>
                    <a:lstStyle/>
                    <a:p>
                      <a:pPr indent="127000" algn="l">
                        <a:lnSpc>
                          <a:spcPct val="125000"/>
                        </a:lnSpc>
                        <a:spcAft>
                          <a:spcPts val="250"/>
                        </a:spcAft>
                      </a:pPr>
                      <a:r>
                        <a:rPr lang="en-US" sz="1600" kern="100">
                          <a:effectLst/>
                          <a:latin typeface="Times New Roman" panose="02020603050405020304" pitchFamily="18" charset="0"/>
                          <a:ea typeface="Times New Roman" panose="02020603050405020304" pitchFamily="18" charset="0"/>
                          <a:cs typeface="Times New Roman" panose="02020603050405020304" pitchFamily="18" charset="0"/>
                        </a:rPr>
                        <a:t>(4’) eliminate quality gap between tier 3&amp;4 colleges</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7.21</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64.60</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2280</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2339</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2.52%</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75.80, 71.33, [63.22]</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7333879"/>
                  </a:ext>
                </a:extLst>
              </a:tr>
              <a:tr h="492438">
                <a:tc>
                  <a:txBody>
                    <a:bodyPr/>
                    <a:lstStyle/>
                    <a:p>
                      <a:pPr indent="127000" algn="l">
                        <a:lnSpc>
                          <a:spcPct val="125000"/>
                        </a:lnSpc>
                        <a:spcAft>
                          <a:spcPts val="250"/>
                        </a:spcAft>
                      </a:pPr>
                      <a:r>
                        <a:rPr lang="en-US" sz="1600" kern="100">
                          <a:effectLst/>
                          <a:latin typeface="Times New Roman" panose="02020603050405020304" pitchFamily="18" charset="0"/>
                          <a:ea typeface="等线" panose="02010600030101010101" pitchFamily="2" charset="-122"/>
                          <a:cs typeface="Times New Roman" panose="02020603050405020304" pitchFamily="18" charset="0"/>
                        </a:rPr>
                        <a:t>(7’) increase quota of tier 1-3 colleges by 1</a:t>
                      </a:r>
                      <a:r>
                        <a:rPr lang="en-US" sz="1600" kern="1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7.93</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65.79</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2261</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2339</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3.35%</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75.96, 70.30, 66.00</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1098312"/>
                  </a:ext>
                </a:extLst>
              </a:tr>
              <a:tr h="492438">
                <a:tc>
                  <a:txBody>
                    <a:bodyPr/>
                    <a:lstStyle/>
                    <a:p>
                      <a:pPr indent="127000" algn="l">
                        <a:lnSpc>
                          <a:spcPct val="125000"/>
                        </a:lnSpc>
                        <a:spcAft>
                          <a:spcPts val="250"/>
                        </a:spcAft>
                      </a:pPr>
                      <a:r>
                        <a:rPr lang="en-US" sz="1600" kern="100">
                          <a:effectLst/>
                          <a:latin typeface="Times New Roman" panose="02020603050405020304" pitchFamily="18" charset="0"/>
                          <a:ea typeface="Times New Roman" panose="02020603050405020304" pitchFamily="18" charset="0"/>
                          <a:cs typeface="Times New Roman" panose="02020603050405020304" pitchFamily="18" charset="0"/>
                        </a:rPr>
                        <a:t>(8’) add one college between tier 1&amp;2 colleges</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8.18</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65.98</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2274</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2350</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3.23%</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76.13, [71.97], 70.80, 67.07</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483592"/>
                  </a:ext>
                </a:extLst>
              </a:tr>
              <a:tr h="492438">
                <a:tc>
                  <a:txBody>
                    <a:bodyPr/>
                    <a:lstStyle/>
                    <a:p>
                      <a:pPr indent="127000" algn="l">
                        <a:lnSpc>
                          <a:spcPct val="125000"/>
                        </a:lnSpc>
                        <a:spcAft>
                          <a:spcPts val="250"/>
                        </a:spcAft>
                      </a:pPr>
                      <a:r>
                        <a:rPr lang="en-US" sz="1600" kern="100">
                          <a:effectLst/>
                          <a:latin typeface="Times New Roman" panose="02020603050405020304" pitchFamily="18" charset="0"/>
                          <a:ea typeface="等线" panose="02010600030101010101" pitchFamily="2" charset="-122"/>
                          <a:cs typeface="Times New Roman" panose="02020603050405020304" pitchFamily="18" charset="0"/>
                        </a:rPr>
                        <a:t>(11’) reduce the total number of students by 10%</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8.06</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65.84</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2302</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2394</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3.85%</a:t>
                      </a:r>
                      <a:endParaRPr lang="zh-CN" sz="1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25000"/>
                        </a:lnSpc>
                        <a:spcAft>
                          <a:spcPts val="250"/>
                        </a:spcAft>
                      </a:pPr>
                      <a:r>
                        <a:rPr lang="en-US" sz="1600" kern="1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76.07, 70.35, 66.00</a:t>
                      </a:r>
                      <a:endParaRPr lang="zh-CN" sz="1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0101614"/>
                  </a:ext>
                </a:extLst>
              </a:tr>
            </a:tbl>
          </a:graphicData>
        </a:graphic>
      </p:graphicFrame>
      <p:sp>
        <p:nvSpPr>
          <p:cNvPr id="7" name="文本框 6">
            <a:extLst>
              <a:ext uri="{FF2B5EF4-FFF2-40B4-BE49-F238E27FC236}">
                <a16:creationId xmlns:a16="http://schemas.microsoft.com/office/drawing/2014/main" id="{2E18BF6A-FF52-4509-B3F9-4BB8FCC33F3A}"/>
              </a:ext>
            </a:extLst>
          </p:cNvPr>
          <p:cNvSpPr txBox="1"/>
          <p:nvPr/>
        </p:nvSpPr>
        <p:spPr>
          <a:xfrm>
            <a:off x="2063552" y="1244085"/>
            <a:ext cx="8392041" cy="369332"/>
          </a:xfrm>
          <a:prstGeom prst="rect">
            <a:avLst/>
          </a:prstGeom>
          <a:noFill/>
        </p:spPr>
        <p:txBody>
          <a:bodyPr wrap="none" rtlCol="0">
            <a:spAutoFit/>
          </a:bodyPr>
          <a:lstStyle/>
          <a:p>
            <a:r>
              <a:rPr lang="en-US" altLang="zh-CN" sz="1800" b="1" dirty="0">
                <a:effectLst/>
                <a:latin typeface="Times New Roman" panose="02020603050405020304" pitchFamily="18" charset="0"/>
                <a:ea typeface="Times New Roman" panose="02020603050405020304" pitchFamily="18" charset="0"/>
              </a:rPr>
              <a:t>Table A16 Equilibrium and selected counterfactuals without random perturbations</a:t>
            </a:r>
            <a:endParaRPr lang="zh-CN" altLang="en-US" b="1" dirty="0"/>
          </a:p>
        </p:txBody>
      </p:sp>
      <p:sp>
        <p:nvSpPr>
          <p:cNvPr id="8" name="文本框 7">
            <a:extLst>
              <a:ext uri="{FF2B5EF4-FFF2-40B4-BE49-F238E27FC236}">
                <a16:creationId xmlns:a16="http://schemas.microsoft.com/office/drawing/2014/main" id="{04007088-E883-4CF9-A6A7-0A07C3BF929E}"/>
              </a:ext>
            </a:extLst>
          </p:cNvPr>
          <p:cNvSpPr txBox="1"/>
          <p:nvPr/>
        </p:nvSpPr>
        <p:spPr>
          <a:xfrm>
            <a:off x="11347723" y="6165304"/>
            <a:ext cx="641522" cy="369332"/>
          </a:xfrm>
          <a:prstGeom prst="rect">
            <a:avLst/>
          </a:prstGeom>
          <a:noFill/>
        </p:spPr>
        <p:txBody>
          <a:bodyPr wrap="none" rtlCol="0">
            <a:spAutoFit/>
          </a:bodyPr>
          <a:lstStyle/>
          <a:p>
            <a:r>
              <a:rPr lang="en-US" altLang="zh-CN" dirty="0">
                <a:hlinkClick r:id="rId2" action="ppaction://hlinksldjump"/>
              </a:rPr>
              <a:t>Back</a:t>
            </a:r>
            <a:endParaRPr lang="zh-CN" altLang="en-US" dirty="0"/>
          </a:p>
        </p:txBody>
      </p:sp>
    </p:spTree>
    <p:extLst>
      <p:ext uri="{BB962C8B-B14F-4D97-AF65-F5344CB8AC3E}">
        <p14:creationId xmlns:p14="http://schemas.microsoft.com/office/powerpoint/2010/main" val="2467710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标题 1"/>
          <p:cNvSpPr>
            <a:spLocks noGrp="1"/>
          </p:cNvSpPr>
          <p:nvPr>
            <p:ph type="title"/>
          </p:nvPr>
        </p:nvSpPr>
        <p:spPr bwMode="auto"/>
        <p:txBody>
          <a:bodyPr/>
          <a:lstStyle/>
          <a:p>
            <a:pPr>
              <a:defRPr/>
            </a:pPr>
            <a:r>
              <a:rPr lang="en-US" dirty="0">
                <a:latin typeface="Times New Roman"/>
                <a:cs typeface="Times New Roman"/>
              </a:rPr>
              <a:t>Introduction: Research Question</a:t>
            </a:r>
            <a:endParaRPr lang="zh-CN" dirty="0"/>
          </a:p>
        </p:txBody>
      </p:sp>
      <p:sp>
        <p:nvSpPr>
          <p:cNvPr id="3" name="内容占位符 2"/>
          <p:cNvSpPr>
            <a:spLocks noGrp="1"/>
          </p:cNvSpPr>
          <p:nvPr>
            <p:ph idx="1"/>
          </p:nvPr>
        </p:nvSpPr>
        <p:spPr bwMode="auto">
          <a:xfrm>
            <a:off x="838200" y="1484783"/>
            <a:ext cx="10515600" cy="5008091"/>
          </a:xfrm>
        </p:spPr>
        <p:txBody>
          <a:bodyPr>
            <a:noAutofit/>
          </a:bodyPr>
          <a:lstStyle/>
          <a:p>
            <a:pPr marL="0" indent="0">
              <a:lnSpc>
                <a:spcPct val="120000"/>
              </a:lnSpc>
              <a:spcBef>
                <a:spcPts val="0"/>
              </a:spcBef>
              <a:spcAft>
                <a:spcPts val="600"/>
              </a:spcAft>
              <a:buNone/>
              <a:defRPr/>
            </a:pPr>
            <a:r>
              <a:rPr lang="en-US" altLang="zh-CN" sz="2000" b="1" dirty="0">
                <a:latin typeface="Times New Roman"/>
                <a:cs typeface="Times New Roman"/>
              </a:rPr>
              <a:t>Our research questions:</a:t>
            </a:r>
            <a:endParaRPr lang="en-US" altLang="zh-CN" sz="2000" dirty="0"/>
          </a:p>
          <a:p>
            <a:pPr marL="342900" indent="-342900">
              <a:lnSpc>
                <a:spcPct val="100000"/>
              </a:lnSpc>
              <a:spcBef>
                <a:spcPts val="0"/>
              </a:spcBef>
              <a:spcAft>
                <a:spcPts val="600"/>
              </a:spcAft>
              <a:buFont typeface="+mj-lt"/>
              <a:buAutoNum type="arabicPeriod"/>
              <a:defRPr/>
            </a:pPr>
            <a:r>
              <a:rPr lang="en-US" altLang="zh-CN" sz="2000" b="1" dirty="0">
                <a:latin typeface="Times New Roman"/>
                <a:ea typeface="Times New Roman"/>
                <a:cs typeface="Times New Roman"/>
              </a:rPr>
              <a:t>How does an </a:t>
            </a:r>
            <a:r>
              <a:rPr lang="en-US" altLang="zh-CN" sz="2000" b="1" u="sng" dirty="0">
                <a:latin typeface="Times New Roman"/>
                <a:ea typeface="Times New Roman"/>
                <a:cs typeface="Times New Roman"/>
              </a:rPr>
              <a:t>exam-centric</a:t>
            </a:r>
            <a:r>
              <a:rPr lang="en-US" altLang="zh-CN" sz="2000" b="1" dirty="0">
                <a:latin typeface="Times New Roman"/>
                <a:ea typeface="Times New Roman"/>
                <a:cs typeface="Times New Roman"/>
              </a:rPr>
              <a:t> college admissions system affect students' pre-college human capital investment? </a:t>
            </a:r>
          </a:p>
          <a:p>
            <a:pPr marL="342900" indent="-342900">
              <a:lnSpc>
                <a:spcPct val="100000"/>
              </a:lnSpc>
              <a:spcBef>
                <a:spcPts val="0"/>
              </a:spcBef>
              <a:spcAft>
                <a:spcPts val="600"/>
              </a:spcAft>
              <a:buFont typeface="+mj-lt"/>
              <a:buAutoNum type="arabicPeriod"/>
              <a:defRPr/>
            </a:pPr>
            <a:r>
              <a:rPr lang="en-US" altLang="zh-CN" sz="2000" b="1" dirty="0">
                <a:latin typeface="Times New Roman"/>
                <a:ea typeface="Times New Roman"/>
                <a:cs typeface="Times New Roman"/>
              </a:rPr>
              <a:t>How can we measure the possibly </a:t>
            </a:r>
            <a:r>
              <a:rPr lang="en-US" altLang="zh-CN" sz="2000" b="1" i="1" dirty="0">
                <a:latin typeface="Times New Roman"/>
                <a:ea typeface="Times New Roman"/>
                <a:cs typeface="Times New Roman"/>
              </a:rPr>
              <a:t>excess</a:t>
            </a:r>
            <a:r>
              <a:rPr lang="en-US" altLang="zh-CN" sz="2000" b="1" dirty="0">
                <a:latin typeface="Times New Roman"/>
                <a:ea typeface="Times New Roman"/>
                <a:cs typeface="Times New Roman"/>
              </a:rPr>
              <a:t> </a:t>
            </a:r>
            <a:r>
              <a:rPr lang="en-US" altLang="zh-CN" sz="2000" b="1" i="1" dirty="0">
                <a:latin typeface="Times New Roman"/>
                <a:ea typeface="Times New Roman"/>
                <a:cs typeface="Times New Roman"/>
              </a:rPr>
              <a:t>effort</a:t>
            </a:r>
            <a:r>
              <a:rPr lang="en-US" altLang="zh-CN" sz="2000" b="1" dirty="0">
                <a:latin typeface="Times New Roman"/>
                <a:ea typeface="Times New Roman"/>
                <a:cs typeface="Times New Roman"/>
              </a:rPr>
              <a:t> (or overinvestment in human capital) and associated welfare loss?</a:t>
            </a:r>
            <a:endParaRPr lang="en-US" altLang="zh-CN" sz="2000" dirty="0"/>
          </a:p>
          <a:p>
            <a:pPr marL="342900" indent="-342900">
              <a:lnSpc>
                <a:spcPct val="100000"/>
              </a:lnSpc>
              <a:spcBef>
                <a:spcPts val="0"/>
              </a:spcBef>
              <a:spcAft>
                <a:spcPts val="600"/>
              </a:spcAft>
              <a:buFont typeface="+mj-lt"/>
              <a:buAutoNum type="arabicPeriod"/>
              <a:defRPr/>
            </a:pPr>
            <a:r>
              <a:rPr lang="en-US" altLang="zh-CN" sz="2000" b="1" dirty="0">
                <a:latin typeface="Times New Roman"/>
                <a:ea typeface="Times New Roman"/>
                <a:cs typeface="Times New Roman"/>
              </a:rPr>
              <a:t>What policies from </a:t>
            </a:r>
            <a:r>
              <a:rPr lang="en-US" altLang="zh-CN" sz="2000" b="1" i="1" dirty="0">
                <a:latin typeface="Times New Roman"/>
                <a:ea typeface="Times New Roman"/>
                <a:cs typeface="Times New Roman"/>
              </a:rPr>
              <a:t>supply-side</a:t>
            </a:r>
            <a:r>
              <a:rPr lang="en-US" altLang="zh-CN" sz="2000" b="1" dirty="0">
                <a:latin typeface="Times New Roman"/>
                <a:ea typeface="Times New Roman"/>
                <a:cs typeface="Times New Roman"/>
              </a:rPr>
              <a:t> can reduce excess human capital investment and associated welfare loss?</a:t>
            </a:r>
          </a:p>
          <a:p>
            <a:pPr marL="0" indent="0">
              <a:lnSpc>
                <a:spcPct val="100000"/>
              </a:lnSpc>
              <a:spcBef>
                <a:spcPts val="0"/>
              </a:spcBef>
              <a:spcAft>
                <a:spcPts val="600"/>
              </a:spcAft>
              <a:buNone/>
              <a:defRPr/>
            </a:pPr>
            <a:endParaRPr lang="en-US" sz="2000" dirty="0">
              <a:latin typeface="Times New Roman"/>
              <a:cs typeface="Times New Roman"/>
            </a:endParaRPr>
          </a:p>
          <a:p>
            <a:pPr marL="0" indent="0">
              <a:lnSpc>
                <a:spcPct val="100000"/>
              </a:lnSpc>
              <a:spcBef>
                <a:spcPts val="0"/>
              </a:spcBef>
              <a:spcAft>
                <a:spcPts val="600"/>
              </a:spcAft>
              <a:buNone/>
              <a:defRPr/>
            </a:pPr>
            <a:r>
              <a:rPr lang="en-US" sz="2000" dirty="0">
                <a:latin typeface="Times New Roman"/>
                <a:cs typeface="Times New Roman"/>
              </a:rPr>
              <a:t>Our key insights:</a:t>
            </a:r>
          </a:p>
          <a:p>
            <a:pPr>
              <a:lnSpc>
                <a:spcPct val="100000"/>
              </a:lnSpc>
              <a:spcBef>
                <a:spcPts val="0"/>
              </a:spcBef>
              <a:spcAft>
                <a:spcPts val="600"/>
              </a:spcAft>
              <a:defRPr/>
            </a:pPr>
            <a:r>
              <a:rPr lang="en-US" sz="2000" dirty="0">
                <a:latin typeface="Times New Roman"/>
                <a:cs typeface="Times New Roman"/>
              </a:rPr>
              <a:t>College admission is a </a:t>
            </a:r>
            <a:r>
              <a:rPr lang="en-US" sz="2000" b="1" dirty="0">
                <a:latin typeface="Times New Roman"/>
                <a:cs typeface="Times New Roman"/>
              </a:rPr>
              <a:t>tournament (or contest</a:t>
            </a:r>
            <a:r>
              <a:rPr lang="en-US" sz="2000" dirty="0">
                <a:latin typeface="Times New Roman"/>
                <a:cs typeface="Times New Roman"/>
              </a:rPr>
              <a:t>), in addition to a matching or resource allocation.</a:t>
            </a:r>
            <a:endParaRPr sz="2000" dirty="0"/>
          </a:p>
          <a:p>
            <a:pPr>
              <a:lnSpc>
                <a:spcPct val="100000"/>
              </a:lnSpc>
              <a:spcBef>
                <a:spcPts val="0"/>
              </a:spcBef>
              <a:spcAft>
                <a:spcPts val="600"/>
              </a:spcAft>
              <a:defRPr/>
            </a:pPr>
            <a:r>
              <a:rPr lang="en-US" sz="2000" dirty="0">
                <a:latin typeface="Times New Roman"/>
                <a:cs typeface="Times New Roman"/>
              </a:rPr>
              <a:t>The incentive for pre-college human capital investment works through </a:t>
            </a:r>
            <a:r>
              <a:rPr lang="en-US" sz="2000" b="1" dirty="0">
                <a:latin typeface="Times New Roman"/>
                <a:cs typeface="Times New Roman"/>
              </a:rPr>
              <a:t>two</a:t>
            </a:r>
            <a:r>
              <a:rPr lang="en-US" sz="2000" dirty="0">
                <a:latin typeface="Times New Roman"/>
                <a:cs typeface="Times New Roman"/>
              </a:rPr>
              <a:t> channels: Productive channel &amp; </a:t>
            </a:r>
            <a:r>
              <a:rPr lang="en-US" sz="2000" b="1" dirty="0">
                <a:latin typeface="Times New Roman"/>
                <a:cs typeface="Times New Roman"/>
              </a:rPr>
              <a:t>Competitive channel.</a:t>
            </a:r>
          </a:p>
          <a:p>
            <a:pPr>
              <a:lnSpc>
                <a:spcPct val="100000"/>
              </a:lnSpc>
              <a:spcBef>
                <a:spcPts val="0"/>
              </a:spcBef>
              <a:spcAft>
                <a:spcPts val="600"/>
              </a:spcAft>
              <a:defRPr/>
            </a:pPr>
            <a:r>
              <a:rPr lang="en-US" sz="2000" dirty="0">
                <a:latin typeface="Times New Roman"/>
                <a:cs typeface="Times New Roman"/>
              </a:rPr>
              <a:t>Not only the aggerate quantity and quality of colleges matters for pre-college HC investment, but also their </a:t>
            </a:r>
            <a:r>
              <a:rPr lang="en-US" sz="2000" b="1" dirty="0">
                <a:latin typeface="Times New Roman"/>
                <a:cs typeface="Times New Roman"/>
              </a:rPr>
              <a:t>quantity-quality composition</a:t>
            </a:r>
            <a:r>
              <a:rPr lang="en-US" sz="2000" dirty="0">
                <a:latin typeface="Times New Roman"/>
                <a:cs typeface="Times New Roman"/>
              </a:rPr>
              <a:t>.</a:t>
            </a:r>
            <a:endParaRPr sz="2000" dirty="0"/>
          </a:p>
          <a:p>
            <a:pPr>
              <a:lnSpc>
                <a:spcPct val="100000"/>
              </a:lnSpc>
              <a:spcBef>
                <a:spcPts val="0"/>
              </a:spcBef>
              <a:spcAft>
                <a:spcPts val="600"/>
              </a:spcAft>
              <a:defRPr/>
            </a:pPr>
            <a:endParaRPr lang="en-US" sz="2000" dirty="0">
              <a:latin typeface="Times New Roman"/>
              <a:cs typeface="Times New Roman"/>
            </a:endParaRPr>
          </a:p>
          <a:p>
            <a:pPr>
              <a:lnSpc>
                <a:spcPct val="100000"/>
              </a:lnSpc>
              <a:spcBef>
                <a:spcPts val="0"/>
              </a:spcBef>
              <a:spcAft>
                <a:spcPts val="600"/>
              </a:spcAft>
              <a:defRPr/>
            </a:pPr>
            <a:endParaRPr lang="en-US" sz="2000" dirty="0">
              <a:latin typeface="Times New Roman"/>
              <a:cs typeface="Times New Roman"/>
            </a:endParaRPr>
          </a:p>
          <a:p>
            <a:pPr>
              <a:lnSpc>
                <a:spcPct val="100000"/>
              </a:lnSpc>
              <a:spcBef>
                <a:spcPts val="0"/>
              </a:spcBef>
              <a:spcAft>
                <a:spcPts val="600"/>
              </a:spcAft>
              <a:defRPr/>
            </a:pPr>
            <a:endParaRPr lang="zh-CN" sz="2000" dirty="0">
              <a:latin typeface="Times New Roman"/>
              <a:cs typeface="Times New Roman"/>
            </a:endParaRPr>
          </a:p>
        </p:txBody>
      </p:sp>
      <p:sp>
        <p:nvSpPr>
          <p:cNvPr id="4" name="灯片编号占位符 3"/>
          <p:cNvSpPr>
            <a:spLocks noGrp="1"/>
          </p:cNvSpPr>
          <p:nvPr>
            <p:ph type="sldNum" sz="quarter" idx="12"/>
          </p:nvPr>
        </p:nvSpPr>
        <p:spPr bwMode="auto"/>
        <p:txBody>
          <a:bodyPr/>
          <a:lstStyle/>
          <a:p>
            <a:pPr>
              <a:defRPr/>
            </a:pPr>
            <a:fld id="{35E42EC9-0CEB-42CC-B6D9-589A1CB849B7}" type="slidenum">
              <a:rPr lang="en-US" altLang="zh-CN"/>
              <a:t>6</a:t>
            </a:fld>
            <a:endParaRPr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C3676-A3A5-4AD2-835B-849AAB012E7E}"/>
              </a:ext>
            </a:extLst>
          </p:cNvPr>
          <p:cNvSpPr>
            <a:spLocks noGrp="1"/>
          </p:cNvSpPr>
          <p:nvPr>
            <p:ph type="title"/>
          </p:nvPr>
        </p:nvSpPr>
        <p:spPr/>
        <p:txBody>
          <a:bodyPr/>
          <a:lstStyle/>
          <a:p>
            <a:r>
              <a:rPr lang="en-US" altLang="zh-CN" dirty="0">
                <a:latin typeface="Times New Roman"/>
                <a:cs typeface="Times New Roman"/>
              </a:rPr>
              <a:t>Introduction: Preview of the Model</a:t>
            </a:r>
            <a:endParaRPr lang="zh-CN" altLang="en-US" dirty="0"/>
          </a:p>
        </p:txBody>
      </p:sp>
      <p:sp>
        <p:nvSpPr>
          <p:cNvPr id="3" name="内容占位符 2">
            <a:extLst>
              <a:ext uri="{FF2B5EF4-FFF2-40B4-BE49-F238E27FC236}">
                <a16:creationId xmlns:a16="http://schemas.microsoft.com/office/drawing/2014/main" id="{EF82A2A7-29A2-4676-9426-1990C5A35269}"/>
              </a:ext>
            </a:extLst>
          </p:cNvPr>
          <p:cNvSpPr>
            <a:spLocks noGrp="1"/>
          </p:cNvSpPr>
          <p:nvPr>
            <p:ph idx="1"/>
          </p:nvPr>
        </p:nvSpPr>
        <p:spPr/>
        <p:txBody>
          <a:bodyPr>
            <a:normAutofit fontScale="92500" lnSpcReduction="10000"/>
          </a:bodyPr>
          <a:lstStyle/>
          <a:p>
            <a:pPr marL="0" indent="0">
              <a:lnSpc>
                <a:spcPct val="100000"/>
              </a:lnSpc>
              <a:buNone/>
            </a:pP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In our theoretical model:</a:t>
            </a:r>
          </a:p>
          <a:p>
            <a:pPr>
              <a:lnSpc>
                <a:spcPct val="100000"/>
              </a:lnSpc>
            </a:pPr>
            <a:r>
              <a:rPr lang="en-US" altLang="zh-CN"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t>Students</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are endowed with unobservable heterogeneous abilities and make (costly) effort to invest in pre-college human capital and strive for desirable college entrance exam (</a:t>
            </a:r>
            <a:r>
              <a:rPr lang="en-US" altLang="zh-CN" sz="2400" kern="100" dirty="0" err="1">
                <a:effectLst/>
                <a:latin typeface="Times New Roman" panose="02020603050405020304" pitchFamily="18" charset="0"/>
                <a:ea typeface="Times New Roman" panose="02020603050405020304" pitchFamily="18" charset="0"/>
                <a:cs typeface="Times New Roman" panose="02020603050405020304" pitchFamily="18" charset="0"/>
              </a:rPr>
              <a:t>Gaokao</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score. </a:t>
            </a:r>
          </a:p>
          <a:p>
            <a:pPr>
              <a:lnSpc>
                <a:spcPct val="100000"/>
              </a:lnSpc>
            </a:pPr>
            <a:r>
              <a:rPr lang="en-US" altLang="zh-CN"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t>Colleges</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varying in their qualities, admit students according to their exam scores up to their quotas. </a:t>
            </a:r>
          </a:p>
          <a:p>
            <a:pPr>
              <a:lnSpc>
                <a:spcPct val="100000"/>
              </a:lnSpc>
            </a:pPr>
            <a:r>
              <a:rPr lang="en-US" altLang="zh-CN"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t>Wages</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after college graduation are jointly determined by student pre-college human capital level and the college quality. </a:t>
            </a:r>
          </a:p>
          <a:p>
            <a:pPr>
              <a:lnSpc>
                <a:spcPct val="100000"/>
              </a:lnSpc>
            </a:pP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We solve for a </a:t>
            </a:r>
            <a:r>
              <a:rPr lang="en-US" altLang="zh-CN"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t>competitive equilibrium</a:t>
            </a:r>
            <a:r>
              <a:rPr lang="en-US" altLang="zh-CN" sz="2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in which students take the admission cutoff scores as </a:t>
            </a:r>
            <a:r>
              <a:rPr lang="en-US" altLang="zh-CN" sz="2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given</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The equilibrium is achieved under cutoff scores equating the quota of each college (i.e., supply) and the (expected) number of students who make efforts to meet its cutoff (i.e., demand).</a:t>
            </a:r>
            <a:endParaRPr lang="zh-CN"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0000"/>
              </a:lnSpc>
            </a:pPr>
            <a:endParaRPr lang="zh-CN" altLang="en-US" sz="3600"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DE70C221-9E5B-47A3-95C1-0A36211381CB}"/>
              </a:ext>
            </a:extLst>
          </p:cNvPr>
          <p:cNvSpPr>
            <a:spLocks noGrp="1"/>
          </p:cNvSpPr>
          <p:nvPr>
            <p:ph type="sldNum" sz="quarter" idx="12"/>
          </p:nvPr>
        </p:nvSpPr>
        <p:spPr/>
        <p:txBody>
          <a:bodyPr/>
          <a:lstStyle/>
          <a:p>
            <a:pPr>
              <a:defRPr/>
            </a:pPr>
            <a:fld id="{35E42EC9-0CEB-42CC-B6D9-589A1CB849B7}" type="slidenum">
              <a:rPr lang="en-US" altLang="zh-CN" smtClean="0"/>
              <a:t>7</a:t>
            </a:fld>
            <a:endParaRPr lang="zh-CN"/>
          </a:p>
        </p:txBody>
      </p:sp>
    </p:spTree>
    <p:extLst>
      <p:ext uri="{BB962C8B-B14F-4D97-AF65-F5344CB8AC3E}">
        <p14:creationId xmlns:p14="http://schemas.microsoft.com/office/powerpoint/2010/main" val="3057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E89B3-C38A-45D8-92A4-22914D9A1CE7}"/>
              </a:ext>
            </a:extLst>
          </p:cNvPr>
          <p:cNvSpPr>
            <a:spLocks noGrp="1"/>
          </p:cNvSpPr>
          <p:nvPr>
            <p:ph type="title"/>
          </p:nvPr>
        </p:nvSpPr>
        <p:spPr/>
        <p:txBody>
          <a:bodyPr/>
          <a:lstStyle/>
          <a:p>
            <a:r>
              <a:rPr lang="en-US" altLang="zh-CN" dirty="0">
                <a:latin typeface="Times New Roman"/>
                <a:cs typeface="Times New Roman"/>
              </a:rPr>
              <a:t>Introduction: Preview of the Results</a:t>
            </a:r>
            <a:endParaRPr lang="zh-CN" altLang="en-US" dirty="0"/>
          </a:p>
        </p:txBody>
      </p:sp>
      <p:sp>
        <p:nvSpPr>
          <p:cNvPr id="3" name="内容占位符 2">
            <a:extLst>
              <a:ext uri="{FF2B5EF4-FFF2-40B4-BE49-F238E27FC236}">
                <a16:creationId xmlns:a16="http://schemas.microsoft.com/office/drawing/2014/main" id="{A4F3838C-17E1-44CC-8B72-E52CDB911FC1}"/>
              </a:ext>
            </a:extLst>
          </p:cNvPr>
          <p:cNvSpPr>
            <a:spLocks noGrp="1"/>
          </p:cNvSpPr>
          <p:nvPr>
            <p:ph idx="1"/>
          </p:nvPr>
        </p:nvSpPr>
        <p:spPr>
          <a:xfrm>
            <a:off x="838200" y="1690688"/>
            <a:ext cx="10515600" cy="4486275"/>
          </a:xfrm>
        </p:spPr>
        <p:txBody>
          <a:bodyPr>
            <a:normAutofit fontScale="77500" lnSpcReduction="20000"/>
          </a:bodyPr>
          <a:lstStyle/>
          <a:p>
            <a:pPr>
              <a:lnSpc>
                <a:spcPct val="11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We calibrate our model by estimating key parameters in Cobb-Douglas-formed </a:t>
            </a:r>
            <a:r>
              <a:rPr lang="en-US" altLang="zh-CN" b="1" dirty="0">
                <a:latin typeface="Times New Roman" panose="02020603050405020304" pitchFamily="18" charset="0"/>
                <a:cs typeface="Times New Roman" panose="02020603050405020304" pitchFamily="18" charset="0"/>
              </a:rPr>
              <a:t>pre-college human capital production function </a:t>
            </a:r>
            <a:r>
              <a:rPr lang="en-US" altLang="zh-CN" dirty="0">
                <a:latin typeface="Times New Roman" panose="02020603050405020304" pitchFamily="18" charset="0"/>
                <a:cs typeface="Times New Roman" panose="02020603050405020304" pitchFamily="18" charset="0"/>
              </a:rPr>
              <a:t>and </a:t>
            </a:r>
            <a:r>
              <a:rPr lang="en-US" altLang="zh-CN" b="1" dirty="0">
                <a:latin typeface="Times New Roman" panose="02020603050405020304" pitchFamily="18" charset="0"/>
                <a:cs typeface="Times New Roman" panose="02020603050405020304" pitchFamily="18" charset="0"/>
              </a:rPr>
              <a:t>wage determination equation</a:t>
            </a:r>
            <a:r>
              <a:rPr lang="en-US" altLang="zh-CN" dirty="0">
                <a:latin typeface="Times New Roman" panose="02020603050405020304" pitchFamily="18" charset="0"/>
                <a:cs typeface="Times New Roman" panose="02020603050405020304" pitchFamily="18" charset="0"/>
              </a:rPr>
              <a:t>, by using data from China’s college admissions. </a:t>
            </a:r>
          </a:p>
          <a:p>
            <a:pPr marL="0" indent="0">
              <a:lnSpc>
                <a:spcPct val="11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10000"/>
              </a:lnSpc>
              <a:buNone/>
            </a:pPr>
            <a:r>
              <a:rPr lang="en-US" altLang="zh-CN" dirty="0">
                <a:latin typeface="Times New Roman" panose="02020603050405020304" pitchFamily="18" charset="0"/>
                <a:cs typeface="Times New Roman" panose="02020603050405020304" pitchFamily="18" charset="0"/>
              </a:rPr>
              <a:t>Results (current system):</a:t>
            </a:r>
          </a:p>
          <a:p>
            <a:pPr>
              <a:lnSpc>
                <a:spcPct val="11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High-school students spend </a:t>
            </a:r>
            <a:r>
              <a:rPr lang="en-US" altLang="zh-CN" dirty="0">
                <a:solidFill>
                  <a:srgbClr val="FF0000"/>
                </a:solidFill>
                <a:latin typeface="Times New Roman" panose="02020603050405020304" pitchFamily="18" charset="0"/>
                <a:cs typeface="Times New Roman" panose="02020603050405020304" pitchFamily="18" charset="0"/>
              </a:rPr>
              <a:t>2.3</a:t>
            </a:r>
            <a:r>
              <a:rPr lang="en-US" altLang="zh-CN" dirty="0">
                <a:latin typeface="Times New Roman" panose="02020603050405020304" pitchFamily="18" charset="0"/>
                <a:cs typeface="Times New Roman" panose="02020603050405020304" pitchFamily="18" charset="0"/>
              </a:rPr>
              <a:t> more hours per day in study compared with under the first best scenario (i.e., 5.9 hours). </a:t>
            </a:r>
          </a:p>
          <a:p>
            <a:pPr>
              <a:lnSpc>
                <a:spcPct val="11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efficiency loss, measured by the reduction of student surplus from the first-best, is equivalent to </a:t>
            </a:r>
            <a:r>
              <a:rPr lang="en-US" altLang="zh-CN" dirty="0">
                <a:solidFill>
                  <a:srgbClr val="FF0000"/>
                </a:solidFill>
                <a:latin typeface="Times New Roman" panose="02020603050405020304" pitchFamily="18" charset="0"/>
                <a:cs typeface="Times New Roman" panose="02020603050405020304" pitchFamily="18" charset="0"/>
              </a:rPr>
              <a:t>1.5%</a:t>
            </a:r>
            <a:r>
              <a:rPr lang="en-US" altLang="zh-CN" dirty="0">
                <a:latin typeface="Times New Roman" panose="02020603050405020304" pitchFamily="18" charset="0"/>
                <a:cs typeface="Times New Roman" panose="02020603050405020304" pitchFamily="18" charset="0"/>
              </a:rPr>
              <a:t> of the post-college wage level (1/4-1/5 of one-year education return).</a:t>
            </a:r>
          </a:p>
          <a:p>
            <a:pPr>
              <a:lnSpc>
                <a:spcPct val="11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 competitive channel </a:t>
            </a:r>
            <a:r>
              <a:rPr lang="en-US" altLang="zh-CN" dirty="0">
                <a:solidFill>
                  <a:srgbClr val="FF0000"/>
                </a:solidFill>
                <a:latin typeface="Times New Roman" panose="02020603050405020304" pitchFamily="18" charset="0"/>
                <a:cs typeface="Times New Roman" panose="02020603050405020304" pitchFamily="18" charset="0"/>
              </a:rPr>
              <a:t>dominates</a:t>
            </a:r>
            <a:r>
              <a:rPr lang="en-US" altLang="zh-CN" dirty="0">
                <a:latin typeface="Times New Roman" panose="02020603050405020304" pitchFamily="18" charset="0"/>
                <a:cs typeface="Times New Roman" panose="02020603050405020304" pitchFamily="18" charset="0"/>
              </a:rPr>
              <a:t> the productive channel at the margin. </a:t>
            </a:r>
          </a:p>
          <a:p>
            <a:pPr>
              <a:lnSpc>
                <a:spcPct val="11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There are large variations among students. </a:t>
            </a:r>
            <a:r>
              <a:rPr lang="en-US" altLang="zh-CN" dirty="0">
                <a:solidFill>
                  <a:srgbClr val="FF0000"/>
                </a:solidFill>
                <a:latin typeface="Times New Roman" panose="02020603050405020304" pitchFamily="18" charset="0"/>
                <a:cs typeface="Times New Roman" panose="02020603050405020304" pitchFamily="18" charset="0"/>
              </a:rPr>
              <a:t>Higher-ability students </a:t>
            </a:r>
            <a:r>
              <a:rPr lang="en-US" altLang="zh-CN" dirty="0">
                <a:latin typeface="Times New Roman" panose="02020603050405020304" pitchFamily="18" charset="0"/>
                <a:cs typeface="Times New Roman" panose="02020603050405020304" pitchFamily="18" charset="0"/>
              </a:rPr>
              <a:t>suffer much more. </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a:extLst>
              <a:ext uri="{FF2B5EF4-FFF2-40B4-BE49-F238E27FC236}">
                <a16:creationId xmlns:a16="http://schemas.microsoft.com/office/drawing/2014/main" id="{EE2B02DA-1AFC-43E5-B481-990C966E8259}"/>
              </a:ext>
            </a:extLst>
          </p:cNvPr>
          <p:cNvSpPr>
            <a:spLocks noGrp="1"/>
          </p:cNvSpPr>
          <p:nvPr>
            <p:ph type="sldNum" sz="quarter" idx="12"/>
          </p:nvPr>
        </p:nvSpPr>
        <p:spPr/>
        <p:txBody>
          <a:bodyPr/>
          <a:lstStyle/>
          <a:p>
            <a:pPr>
              <a:defRPr/>
            </a:pPr>
            <a:fld id="{35E42EC9-0CEB-42CC-B6D9-589A1CB849B7}" type="slidenum">
              <a:rPr lang="en-US" altLang="zh-CN" smtClean="0"/>
              <a:t>8</a:t>
            </a:fld>
            <a:endParaRPr lang="zh-CN"/>
          </a:p>
        </p:txBody>
      </p:sp>
    </p:spTree>
    <p:extLst>
      <p:ext uri="{BB962C8B-B14F-4D97-AF65-F5344CB8AC3E}">
        <p14:creationId xmlns:p14="http://schemas.microsoft.com/office/powerpoint/2010/main" val="1855947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43034-5F0E-45E3-9C5B-617C7EEDF0A5}"/>
              </a:ext>
            </a:extLst>
          </p:cNvPr>
          <p:cNvSpPr>
            <a:spLocks noGrp="1"/>
          </p:cNvSpPr>
          <p:nvPr>
            <p:ph type="title"/>
          </p:nvPr>
        </p:nvSpPr>
        <p:spPr/>
        <p:txBody>
          <a:bodyPr/>
          <a:lstStyle/>
          <a:p>
            <a:r>
              <a:rPr lang="en-US" altLang="zh-CN" dirty="0">
                <a:latin typeface="Times New Roman"/>
                <a:cs typeface="Times New Roman"/>
              </a:rPr>
              <a:t>Introduction: Preview of the Results</a:t>
            </a:r>
            <a:endParaRPr lang="zh-CN" altLang="en-US" dirty="0"/>
          </a:p>
        </p:txBody>
      </p:sp>
      <p:sp>
        <p:nvSpPr>
          <p:cNvPr id="3" name="内容占位符 2">
            <a:extLst>
              <a:ext uri="{FF2B5EF4-FFF2-40B4-BE49-F238E27FC236}">
                <a16:creationId xmlns:a16="http://schemas.microsoft.com/office/drawing/2014/main" id="{AADB357A-9CFA-43EB-B974-1E879D2F2709}"/>
              </a:ext>
            </a:extLst>
          </p:cNvPr>
          <p:cNvSpPr>
            <a:spLocks noGrp="1"/>
          </p:cNvSpPr>
          <p:nvPr>
            <p:ph idx="1"/>
          </p:nvPr>
        </p:nvSpPr>
        <p:spPr/>
        <p:txBody>
          <a:bodyPr>
            <a:normAutofit/>
          </a:bodyPr>
          <a:lstStyle/>
          <a:p>
            <a:pPr marL="0" indent="0">
              <a:lnSpc>
                <a:spcPct val="100000"/>
              </a:lnSpc>
              <a:buNone/>
            </a:pPr>
            <a:r>
              <a:rPr lang="en-US" altLang="zh-CN" dirty="0">
                <a:latin typeface="Times New Roman" panose="02020603050405020304" pitchFamily="18" charset="0"/>
                <a:cs typeface="Times New Roman" panose="02020603050405020304" pitchFamily="18" charset="0"/>
              </a:rPr>
              <a:t>Results (counterfactual analysis):</a:t>
            </a:r>
          </a:p>
          <a:p>
            <a:pPr>
              <a:lnSpc>
                <a:spcPct val="100000"/>
              </a:lnSpc>
            </a:pP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We explore the possibility of changing the </a:t>
            </a:r>
            <a:r>
              <a:rPr lang="en-US" altLang="zh-CN"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t>quality-quantity composition</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of colleges in China’s college market to </a:t>
            </a:r>
            <a:r>
              <a:rPr lang="en-US" altLang="zh-CN"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t>alleviate</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the excess efforts and associated efficiency loss. </a:t>
            </a:r>
          </a:p>
          <a:p>
            <a:pPr>
              <a:lnSpc>
                <a:spcPct val="100000"/>
              </a:lnSpc>
            </a:pPr>
            <a:r>
              <a:rPr lang="en-US" altLang="zh-CN" sz="2400" kern="100" dirty="0">
                <a:latin typeface="Times New Roman" panose="02020603050405020304" pitchFamily="18" charset="0"/>
                <a:ea typeface="Times New Roman" panose="02020603050405020304" pitchFamily="18" charset="0"/>
                <a:cs typeface="Times New Roman" panose="02020603050405020304" pitchFamily="18" charset="0"/>
              </a:rPr>
              <a:t>Restricted to </a:t>
            </a:r>
            <a:r>
              <a:rPr lang="en-US" altLang="zh-CN" sz="2400" kern="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“resource neutral” </a:t>
            </a:r>
            <a:r>
              <a:rPr lang="en-US" altLang="zh-CN" sz="2400" kern="100" dirty="0">
                <a:latin typeface="Times New Roman" panose="02020603050405020304" pitchFamily="18" charset="0"/>
                <a:ea typeface="Times New Roman" panose="02020603050405020304" pitchFamily="18" charset="0"/>
                <a:cs typeface="Times New Roman" panose="02020603050405020304" pitchFamily="18" charset="0"/>
              </a:rPr>
              <a:t>policies (i.e., policies not changing the total college quality &amp; quantity in the market), both </a:t>
            </a:r>
            <a:r>
              <a:rPr lang="en-US" altLang="zh-CN" sz="2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reducing the quality-gap</a:t>
            </a:r>
            <a:r>
              <a:rPr lang="en-US" altLang="zh-CN"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between colleges and </a:t>
            </a:r>
            <a:r>
              <a:rPr lang="en-US" altLang="zh-CN" sz="2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expanding the high-quality college quotas </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can reduce excess efforts by up to </a:t>
            </a:r>
            <a:r>
              <a:rPr lang="en-US" altLang="zh-CN" sz="2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0.5</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hours, deadweight loss up to</a:t>
            </a:r>
            <a:r>
              <a:rPr lang="en-US" altLang="zh-CN" sz="2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0.5</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 percentage point of wage level, and reduce competitive ratio by up to </a:t>
            </a:r>
            <a:r>
              <a:rPr lang="en-US" altLang="zh-CN" sz="2400" kern="100"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altLang="zh-CN" sz="2400" kern="1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altLang="zh-CN" sz="2400" kern="100" dirty="0">
                <a:effectLst/>
                <a:latin typeface="Times New Roman" panose="02020603050405020304" pitchFamily="18" charset="0"/>
                <a:ea typeface="Times New Roman" panose="02020603050405020304" pitchFamily="18" charset="0"/>
                <a:cs typeface="Times New Roman" panose="02020603050405020304" pitchFamily="18" charset="0"/>
              </a:rPr>
              <a:t>percentage point. </a:t>
            </a:r>
            <a:endParaRPr lang="zh-CN" altLang="en-US" sz="3200" dirty="0"/>
          </a:p>
        </p:txBody>
      </p:sp>
      <p:sp>
        <p:nvSpPr>
          <p:cNvPr id="4" name="灯片编号占位符 3">
            <a:extLst>
              <a:ext uri="{FF2B5EF4-FFF2-40B4-BE49-F238E27FC236}">
                <a16:creationId xmlns:a16="http://schemas.microsoft.com/office/drawing/2014/main" id="{A8955736-8543-442B-AA1E-DDF1125B2734}"/>
              </a:ext>
            </a:extLst>
          </p:cNvPr>
          <p:cNvSpPr>
            <a:spLocks noGrp="1"/>
          </p:cNvSpPr>
          <p:nvPr>
            <p:ph type="sldNum" sz="quarter" idx="12"/>
          </p:nvPr>
        </p:nvSpPr>
        <p:spPr/>
        <p:txBody>
          <a:bodyPr/>
          <a:lstStyle/>
          <a:p>
            <a:pPr>
              <a:defRPr/>
            </a:pPr>
            <a:fld id="{35E42EC9-0CEB-42CC-B6D9-589A1CB849B7}" type="slidenum">
              <a:rPr lang="en-US" altLang="zh-CN" smtClean="0"/>
              <a:t>9</a:t>
            </a:fld>
            <a:endParaRPr lang="zh-CN"/>
          </a:p>
        </p:txBody>
      </p:sp>
    </p:spTree>
    <p:extLst>
      <p:ext uri="{BB962C8B-B14F-4D97-AF65-F5344CB8AC3E}">
        <p14:creationId xmlns:p14="http://schemas.microsoft.com/office/powerpoint/2010/main" val="21703451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majorFont>
      <a:minorFont>
        <a:latin typeface="等线"/>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4509</TotalTime>
  <Words>6192</Words>
  <Application>Microsoft Office PowerPoint</Application>
  <DocSecurity>0</DocSecurity>
  <PresentationFormat>宽屏</PresentationFormat>
  <Paragraphs>1196</Paragraphs>
  <Slides>51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等线</vt:lpstr>
      <vt:lpstr>等线 Light</vt:lpstr>
      <vt:lpstr>宋体</vt:lpstr>
      <vt:lpstr>微软雅黑</vt:lpstr>
      <vt:lpstr>Arial</vt:lpstr>
      <vt:lpstr>Cambria Math</vt:lpstr>
      <vt:lpstr>Symbol</vt:lpstr>
      <vt:lpstr>Times New Roman</vt:lpstr>
      <vt:lpstr>Office 主题​​</vt:lpstr>
      <vt:lpstr>College Admission Policies and Pre-College Human Capital Investment: Evidence from China</vt:lpstr>
      <vt:lpstr>Introduction</vt:lpstr>
      <vt:lpstr>Introduction: Unbalanced College Expansion and Educational Involution</vt:lpstr>
      <vt:lpstr>Introduction: Unbalanced College Expansion and Educational Involution</vt:lpstr>
      <vt:lpstr>Introduction: Unbalanced College Expansion and Educational Involution</vt:lpstr>
      <vt:lpstr>Introduction: Research Question</vt:lpstr>
      <vt:lpstr>Introduction: Preview of the Model</vt:lpstr>
      <vt:lpstr>Introduction: Preview of the Results</vt:lpstr>
      <vt:lpstr>Introduction: Preview of the Results</vt:lpstr>
      <vt:lpstr>Literature</vt:lpstr>
      <vt:lpstr>Other Related Literature</vt:lpstr>
      <vt:lpstr>The Model</vt:lpstr>
      <vt:lpstr>The Model: Students</vt:lpstr>
      <vt:lpstr>The Model: Colleges</vt:lpstr>
      <vt:lpstr>The Model: First-Best Outcome</vt:lpstr>
      <vt:lpstr>The Model: Competitive Equilibrium</vt:lpstr>
      <vt:lpstr>The Model: Competitive Equilibrium</vt:lpstr>
      <vt:lpstr>The Model: Competitive Equilibrium</vt:lpstr>
      <vt:lpstr>The Model: Competitive Equilibrium with Random Perturbations</vt:lpstr>
      <vt:lpstr>The Model: Competitive Equilibrium with Random Perturbation</vt:lpstr>
      <vt:lpstr>The Model: Productive Channel vs. Competitive Channel</vt:lpstr>
      <vt:lpstr>Competitive Equilibrium: With Random Perturbation</vt:lpstr>
      <vt:lpstr>Empirical Calibration</vt:lpstr>
      <vt:lpstr>Data Source</vt:lpstr>
      <vt:lpstr>Model Estimation</vt:lpstr>
      <vt:lpstr>Model Estimation: Human Capital Production Function</vt:lpstr>
      <vt:lpstr>Model Estimation: Wage Determination Equation(CCSS)</vt:lpstr>
      <vt:lpstr>Model Estimation: Parameter Value</vt:lpstr>
      <vt:lpstr>Simulation: Current System</vt:lpstr>
      <vt:lpstr>Simulation: The Benchmark (Current System)</vt:lpstr>
      <vt:lpstr>Simulation: The Benchmark (Current System)</vt:lpstr>
      <vt:lpstr>Counterfactual Analysis</vt:lpstr>
      <vt:lpstr>Policy Design</vt:lpstr>
      <vt:lpstr>Simulation: Counterfactual Policies</vt:lpstr>
      <vt:lpstr>Simulation: Counterfactual Policies</vt:lpstr>
      <vt:lpstr>Counterfactual Analysis: Simulated Results</vt:lpstr>
      <vt:lpstr>Conclusion</vt:lpstr>
      <vt:lpstr>Conclusion</vt:lpstr>
      <vt:lpstr>Future Research Questions</vt:lpstr>
      <vt:lpstr>Thank You! </vt:lpstr>
      <vt:lpstr>Competitive Equilibrium: Numerical Example</vt:lpstr>
      <vt:lpstr>Comparative Statics: Decreasing Quality Gap (by increasing low-quality college quality)</vt:lpstr>
      <vt:lpstr>Comparative Statics: Decreasing High-Quality College Quota</vt:lpstr>
      <vt:lpstr>Comparative Statics: Adding One Median-Quality College</vt:lpstr>
      <vt:lpstr>Comparative Statics: Some Nonmonotonic Effects (on Deadweight loss)</vt:lpstr>
      <vt:lpstr>CFPS: Statistic Summary</vt:lpstr>
      <vt:lpstr>CCSS: Statistic Summary</vt:lpstr>
      <vt:lpstr>Model Estimation: Adjust CAT to HC</vt:lpstr>
      <vt:lpstr>Simulation: The Benchmark (Current System)</vt:lpstr>
      <vt:lpstr>Robust Check on Benchmark</vt:lpstr>
      <vt:lpstr>Simulated Equilibrium without Perturbations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Admission Policies and Pre-College Human Capital Investment: Evidence from China</dc:title>
  <dc:subject/>
  <dc:creator>笑寒 钟</dc:creator>
  <cp:keywords/>
  <dc:description/>
  <cp:lastModifiedBy>笑寒 钟</cp:lastModifiedBy>
  <cp:revision>335</cp:revision>
  <dcterms:created xsi:type="dcterms:W3CDTF">2024-12-02T03:12:12Z</dcterms:created>
  <dcterms:modified xsi:type="dcterms:W3CDTF">2025-12-09T14:00:26Z</dcterms:modified>
  <cp:category/>
  <dc:identifier/>
  <cp:contentStatus/>
  <dc:language/>
  <cp:version/>
</cp:coreProperties>
</file>